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theme/theme10.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1.xml" ContentType="application/vnd.openxmlformats-officedocument.theme+xml"/>
  <Override PartName="/ppt/slideLayouts/slideLayout5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656" r:id="rId3"/>
    <p:sldMasterId id="2147483661" r:id="rId4"/>
    <p:sldMasterId id="2147483665" r:id="rId5"/>
    <p:sldMasterId id="2147483691" r:id="rId6"/>
    <p:sldMasterId id="2147483701" r:id="rId7"/>
    <p:sldMasterId id="2147483705" r:id="rId8"/>
    <p:sldMasterId id="2147483707" r:id="rId9"/>
    <p:sldMasterId id="2147483717" r:id="rId10"/>
    <p:sldMasterId id="2147483719" r:id="rId11"/>
    <p:sldMasterId id="2147483722" r:id="rId12"/>
  </p:sldMasterIdLst>
  <p:notesMasterIdLst>
    <p:notesMasterId r:id="rId88"/>
  </p:notesMasterIdLst>
  <p:sldIdLst>
    <p:sldId id="263" r:id="rId13"/>
    <p:sldId id="268" r:id="rId14"/>
    <p:sldId id="265" r:id="rId15"/>
    <p:sldId id="288" r:id="rId16"/>
    <p:sldId id="289" r:id="rId17"/>
    <p:sldId id="290" r:id="rId18"/>
    <p:sldId id="322" r:id="rId19"/>
    <p:sldId id="323" r:id="rId20"/>
    <p:sldId id="273" r:id="rId21"/>
    <p:sldId id="324" r:id="rId22"/>
    <p:sldId id="325" r:id="rId23"/>
    <p:sldId id="277" r:id="rId24"/>
    <p:sldId id="326" r:id="rId25"/>
    <p:sldId id="327" r:id="rId26"/>
    <p:sldId id="328" r:id="rId27"/>
    <p:sldId id="329" r:id="rId28"/>
    <p:sldId id="287" r:id="rId29"/>
    <p:sldId id="330" r:id="rId30"/>
    <p:sldId id="284" r:id="rId31"/>
    <p:sldId id="285" r:id="rId32"/>
    <p:sldId id="286" r:id="rId33"/>
    <p:sldId id="331" r:id="rId34"/>
    <p:sldId id="332" r:id="rId35"/>
    <p:sldId id="333" r:id="rId36"/>
    <p:sldId id="334" r:id="rId37"/>
    <p:sldId id="335" r:id="rId38"/>
    <p:sldId id="336" r:id="rId39"/>
    <p:sldId id="337" r:id="rId40"/>
    <p:sldId id="338" r:id="rId41"/>
    <p:sldId id="339" r:id="rId42"/>
    <p:sldId id="271" r:id="rId43"/>
    <p:sldId id="340" r:id="rId44"/>
    <p:sldId id="341" r:id="rId45"/>
    <p:sldId id="342" r:id="rId46"/>
    <p:sldId id="343" r:id="rId47"/>
    <p:sldId id="344" r:id="rId48"/>
    <p:sldId id="345" r:id="rId49"/>
    <p:sldId id="346" r:id="rId50"/>
    <p:sldId id="347" r:id="rId51"/>
    <p:sldId id="272" r:id="rId52"/>
    <p:sldId id="348" r:id="rId53"/>
    <p:sldId id="349" r:id="rId54"/>
    <p:sldId id="350" r:id="rId55"/>
    <p:sldId id="291" r:id="rId56"/>
    <p:sldId id="293" r:id="rId57"/>
    <p:sldId id="351" r:id="rId58"/>
    <p:sldId id="292" r:id="rId59"/>
    <p:sldId id="256" r:id="rId60"/>
    <p:sldId id="257" r:id="rId61"/>
    <p:sldId id="258" r:id="rId62"/>
    <p:sldId id="319" r:id="rId63"/>
    <p:sldId id="260" r:id="rId64"/>
    <p:sldId id="261" r:id="rId65"/>
    <p:sldId id="262" r:id="rId66"/>
    <p:sldId id="320" r:id="rId67"/>
    <p:sldId id="264" r:id="rId68"/>
    <p:sldId id="321" r:id="rId69"/>
    <p:sldId id="266" r:id="rId70"/>
    <p:sldId id="267" r:id="rId71"/>
    <p:sldId id="278" r:id="rId72"/>
    <p:sldId id="279" r:id="rId73"/>
    <p:sldId id="280" r:id="rId74"/>
    <p:sldId id="281" r:id="rId75"/>
    <p:sldId id="282" r:id="rId76"/>
    <p:sldId id="283" r:id="rId77"/>
    <p:sldId id="274" r:id="rId78"/>
    <p:sldId id="275" r:id="rId79"/>
    <p:sldId id="276" r:id="rId80"/>
    <p:sldId id="269" r:id="rId81"/>
    <p:sldId id="352" r:id="rId82"/>
    <p:sldId id="353" r:id="rId83"/>
    <p:sldId id="354" r:id="rId84"/>
    <p:sldId id="355" r:id="rId85"/>
    <p:sldId id="318" r:id="rId86"/>
    <p:sldId id="259"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lide with Speakers" id="{FA154B8A-B345-4A4A-977C-034542778955}">
          <p14:sldIdLst>
            <p14:sldId id="263"/>
          </p14:sldIdLst>
        </p14:section>
        <p14:section name="Outline" id="{2348693A-5DF4-1C48-AE20-1DD02CAD67D4}">
          <p14:sldIdLst>
            <p14:sldId id="268"/>
          </p14:sldIdLst>
        </p14:section>
        <p14:section name="Speaker 1" id="{3BFC0948-879A-2B45-BB12-5A2213A62003}">
          <p14:sldIdLst>
            <p14:sldId id="265"/>
            <p14:sldId id="288"/>
            <p14:sldId id="289"/>
            <p14:sldId id="290"/>
            <p14:sldId id="322"/>
            <p14:sldId id="323"/>
            <p14:sldId id="273"/>
            <p14:sldId id="324"/>
            <p14:sldId id="325"/>
            <p14:sldId id="277"/>
            <p14:sldId id="326"/>
            <p14:sldId id="327"/>
            <p14:sldId id="328"/>
            <p14:sldId id="329"/>
            <p14:sldId id="287"/>
            <p14:sldId id="330"/>
            <p14:sldId id="284"/>
            <p14:sldId id="285"/>
            <p14:sldId id="286"/>
          </p14:sldIdLst>
        </p14:section>
        <p14:section name="Speaker 2" id="{CC3D0F42-2D56-6741-AE28-0359DB134A68}">
          <p14:sldIdLst>
            <p14:sldId id="331"/>
            <p14:sldId id="332"/>
            <p14:sldId id="333"/>
            <p14:sldId id="334"/>
            <p14:sldId id="335"/>
            <p14:sldId id="336"/>
            <p14:sldId id="337"/>
            <p14:sldId id="338"/>
            <p14:sldId id="339"/>
            <p14:sldId id="271"/>
            <p14:sldId id="340"/>
            <p14:sldId id="341"/>
            <p14:sldId id="342"/>
            <p14:sldId id="343"/>
            <p14:sldId id="344"/>
            <p14:sldId id="345"/>
            <p14:sldId id="346"/>
            <p14:sldId id="347"/>
            <p14:sldId id="272"/>
            <p14:sldId id="348"/>
            <p14:sldId id="349"/>
            <p14:sldId id="350"/>
            <p14:sldId id="291"/>
            <p14:sldId id="293"/>
            <p14:sldId id="351"/>
            <p14:sldId id="292"/>
          </p14:sldIdLst>
        </p14:section>
        <p14:section name="Speaker 3" id="{BBB1EF3A-4B45-534E-975B-2CF4C1BE11A6}">
          <p14:sldIdLst>
            <p14:sldId id="256"/>
            <p14:sldId id="257"/>
            <p14:sldId id="258"/>
            <p14:sldId id="319"/>
            <p14:sldId id="260"/>
            <p14:sldId id="261"/>
            <p14:sldId id="262"/>
            <p14:sldId id="320"/>
            <p14:sldId id="264"/>
            <p14:sldId id="321"/>
            <p14:sldId id="266"/>
            <p14:sldId id="267"/>
            <p14:sldId id="278"/>
            <p14:sldId id="279"/>
            <p14:sldId id="280"/>
            <p14:sldId id="281"/>
            <p14:sldId id="282"/>
            <p14:sldId id="283"/>
            <p14:sldId id="274"/>
            <p14:sldId id="275"/>
            <p14:sldId id="276"/>
          </p14:sldIdLst>
        </p14:section>
        <p14:section name="Resources" id="{BA707E1E-E891-3D4A-B1EA-8A3A0F111886}">
          <p14:sldIdLst>
            <p14:sldId id="269"/>
            <p14:sldId id="352"/>
            <p14:sldId id="353"/>
            <p14:sldId id="354"/>
            <p14:sldId id="355"/>
          </p14:sldIdLst>
        </p14:section>
        <p14:section name="Last Slides" id="{17A6167B-15C2-DE4B-90CD-C274528E6ECC}">
          <p14:sldIdLst>
            <p14:sldId id="318"/>
            <p14:sldId id="259"/>
          </p14:sldIdLst>
        </p14:section>
      </p14:sectionLst>
    </p:ext>
    <p:ext uri="{EFAFB233-063F-42B5-8137-9DF3F51BA10A}">
      <p15:sldGuideLst xmlns:p15="http://schemas.microsoft.com/office/powerpoint/2012/main">
        <p15:guide id="1" orient="horz" pos="2160" userDrawn="1">
          <p15:clr>
            <a:srgbClr val="A4A3A4"/>
          </p15:clr>
        </p15:guide>
        <p15:guide id="2" pos="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0E3B"/>
    <a:srgbClr val="1484FC"/>
    <a:srgbClr val="674A9E"/>
    <a:srgbClr val="F6F8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7D6927-BAF7-A74C-982D-D138E468728C}" v="4" dt="2025-12-01T21:26:54.2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6"/>
    <p:restoredTop sz="86644"/>
  </p:normalViewPr>
  <p:slideViewPr>
    <p:cSldViewPr snapToGrid="0">
      <p:cViewPr varScale="1">
        <p:scale>
          <a:sx n="105" d="100"/>
          <a:sy n="105" d="100"/>
        </p:scale>
        <p:origin x="1368" y="184"/>
      </p:cViewPr>
      <p:guideLst>
        <p:guide orient="horz" pos="2160"/>
        <p:guide pos="168"/>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presProps" Target="presProp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viewProps" Target="viewProp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Lepo" userId="12871120127_tp_box_2" providerId="OAuth2" clId="{37E86A9C-4C61-5307-8A1D-57BBF1A1D964}"/>
    <pc:docChg chg="undo custSel addSld delSld modSld modSection">
      <pc:chgData name="Kelly Lepo" userId="12871120127_tp_box_2" providerId="OAuth2" clId="{37E86A9C-4C61-5307-8A1D-57BBF1A1D964}" dt="2025-12-01T21:09:32.955" v="36" actId="20577"/>
      <pc:docMkLst>
        <pc:docMk/>
      </pc:docMkLst>
      <pc:sldChg chg="modSp mod">
        <pc:chgData name="Kelly Lepo" userId="12871120127_tp_box_2" providerId="OAuth2" clId="{37E86A9C-4C61-5307-8A1D-57BBF1A1D964}" dt="2025-12-01T21:09:32.955" v="36" actId="20577"/>
        <pc:sldMkLst>
          <pc:docMk/>
          <pc:sldMk cId="2161623985" sldId="268"/>
        </pc:sldMkLst>
        <pc:spChg chg="mod">
          <ac:chgData name="Kelly Lepo" userId="12871120127_tp_box_2" providerId="OAuth2" clId="{37E86A9C-4C61-5307-8A1D-57BBF1A1D964}" dt="2025-12-01T21:09:32.955" v="36" actId="20577"/>
          <ac:spMkLst>
            <pc:docMk/>
            <pc:sldMk cId="2161623985" sldId="268"/>
            <ac:spMk id="15" creationId="{B867AA08-AD59-FD37-08BD-D18E903938BD}"/>
          </ac:spMkLst>
        </pc:spChg>
      </pc:sldChg>
      <pc:sldChg chg="modSp add del mod">
        <pc:chgData name="Kelly Lepo" userId="12871120127_tp_box_2" providerId="OAuth2" clId="{37E86A9C-4C61-5307-8A1D-57BBF1A1D964}" dt="2025-12-01T21:02:07.680" v="9"/>
        <pc:sldMkLst>
          <pc:docMk/>
          <pc:sldMk cId="2900796047" sldId="269"/>
        </pc:sldMkLst>
        <pc:spChg chg="mod">
          <ac:chgData name="Kelly Lepo" userId="12871120127_tp_box_2" providerId="OAuth2" clId="{37E86A9C-4C61-5307-8A1D-57BBF1A1D964}" dt="2025-12-01T21:02:07.647" v="8"/>
          <ac:spMkLst>
            <pc:docMk/>
            <pc:sldMk cId="2900796047" sldId="269"/>
            <ac:spMk id="4" creationId="{CB9E1E4B-3A0C-16D9-4087-AD5BC29648A2}"/>
          </ac:spMkLst>
        </pc:spChg>
      </pc:sldChg>
      <pc:sldChg chg="add del">
        <pc:chgData name="Kelly Lepo" userId="12871120127_tp_box_2" providerId="OAuth2" clId="{37E86A9C-4C61-5307-8A1D-57BBF1A1D964}" dt="2025-12-01T21:02:07.680" v="9"/>
        <pc:sldMkLst>
          <pc:docMk/>
          <pc:sldMk cId="3794056983" sldId="352"/>
        </pc:sldMkLst>
      </pc:sldChg>
      <pc:sldChg chg="modSp add del mod">
        <pc:chgData name="Kelly Lepo" userId="12871120127_tp_box_2" providerId="OAuth2" clId="{37E86A9C-4C61-5307-8A1D-57BBF1A1D964}" dt="2025-12-01T21:02:07.680" v="9"/>
        <pc:sldMkLst>
          <pc:docMk/>
          <pc:sldMk cId="3868939130" sldId="353"/>
        </pc:sldMkLst>
        <pc:spChg chg="mod">
          <ac:chgData name="Kelly Lepo" userId="12871120127_tp_box_2" providerId="OAuth2" clId="{37E86A9C-4C61-5307-8A1D-57BBF1A1D964}" dt="2025-12-01T21:02:07.647" v="8"/>
          <ac:spMkLst>
            <pc:docMk/>
            <pc:sldMk cId="3868939130" sldId="353"/>
            <ac:spMk id="4" creationId="{CB9E1E4B-3A0C-16D9-4087-AD5BC29648A2}"/>
          </ac:spMkLst>
        </pc:spChg>
        <pc:spChg chg="mod">
          <ac:chgData name="Kelly Lepo" userId="12871120127_tp_box_2" providerId="OAuth2" clId="{37E86A9C-4C61-5307-8A1D-57BBF1A1D964}" dt="2025-12-01T21:02:07.647" v="8"/>
          <ac:spMkLst>
            <pc:docMk/>
            <pc:sldMk cId="3868939130" sldId="353"/>
            <ac:spMk id="6" creationId="{C001A123-1FE1-C19D-F761-5AD0DB1116B1}"/>
          </ac:spMkLst>
        </pc:spChg>
      </pc:sldChg>
      <pc:sldChg chg="modSp add del mod">
        <pc:chgData name="Kelly Lepo" userId="12871120127_tp_box_2" providerId="OAuth2" clId="{37E86A9C-4C61-5307-8A1D-57BBF1A1D964}" dt="2025-12-01T21:02:07.680" v="9"/>
        <pc:sldMkLst>
          <pc:docMk/>
          <pc:sldMk cId="2069848134" sldId="354"/>
        </pc:sldMkLst>
        <pc:spChg chg="mod">
          <ac:chgData name="Kelly Lepo" userId="12871120127_tp_box_2" providerId="OAuth2" clId="{37E86A9C-4C61-5307-8A1D-57BBF1A1D964}" dt="2025-12-01T21:02:07.647" v="8"/>
          <ac:spMkLst>
            <pc:docMk/>
            <pc:sldMk cId="2069848134" sldId="354"/>
            <ac:spMk id="4" creationId="{CB9E1E4B-3A0C-16D9-4087-AD5BC29648A2}"/>
          </ac:spMkLst>
        </pc:spChg>
        <pc:spChg chg="mod">
          <ac:chgData name="Kelly Lepo" userId="12871120127_tp_box_2" providerId="OAuth2" clId="{37E86A9C-4C61-5307-8A1D-57BBF1A1D964}" dt="2025-12-01T21:02:07.647" v="8"/>
          <ac:spMkLst>
            <pc:docMk/>
            <pc:sldMk cId="2069848134" sldId="354"/>
            <ac:spMk id="6" creationId="{C001A123-1FE1-C19D-F761-5AD0DB1116B1}"/>
          </ac:spMkLst>
        </pc:spChg>
      </pc:sldChg>
      <pc:sldChg chg="add del">
        <pc:chgData name="Kelly Lepo" userId="12871120127_tp_box_2" providerId="OAuth2" clId="{37E86A9C-4C61-5307-8A1D-57BBF1A1D964}" dt="2025-12-01T21:02:07.680" v="9"/>
        <pc:sldMkLst>
          <pc:docMk/>
          <pc:sldMk cId="1879624563" sldId="3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4F9D0-E61E-8D4F-AFB7-0B9F05FA5E09}" type="datetimeFigureOut">
              <a:rPr lang="en-US" smtClean="0"/>
              <a:t>12/1/25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6A028-A1A6-AD40-AB91-9EBED560BCE6}" type="slidenum">
              <a:rPr lang="en-US" smtClean="0"/>
              <a:t>‹#›</a:t>
            </a:fld>
            <a:endParaRPr lang="en-US"/>
          </a:p>
        </p:txBody>
      </p:sp>
    </p:spTree>
    <p:extLst>
      <p:ext uri="{BB962C8B-B14F-4D97-AF65-F5344CB8AC3E}">
        <p14:creationId xmlns:p14="http://schemas.microsoft.com/office/powerpoint/2010/main" val="339379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a676b86f6b_0_7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3a676b86f6b_0_7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a676b86f6b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a676b86f6b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3a676b86f6b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a676b86f6b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a676b86f6b_0_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a:extLst>
            <a:ext uri="{FF2B5EF4-FFF2-40B4-BE49-F238E27FC236}">
              <a16:creationId xmlns:a16="http://schemas.microsoft.com/office/drawing/2014/main" id="{7FFD362E-E053-70EB-0B7A-26290CB2BF0F}"/>
            </a:ext>
          </a:extLst>
        </p:cNvPr>
        <p:cNvGrpSpPr/>
        <p:nvPr/>
      </p:nvGrpSpPr>
      <p:grpSpPr>
        <a:xfrm>
          <a:off x="0" y="0"/>
          <a:ext cx="0" cy="0"/>
          <a:chOff x="0" y="0"/>
          <a:chExt cx="0" cy="0"/>
        </a:xfrm>
      </p:grpSpPr>
      <p:sp>
        <p:nvSpPr>
          <p:cNvPr id="334" name="Google Shape;334;g3a676b86f6b_0_119:notes">
            <a:extLst>
              <a:ext uri="{FF2B5EF4-FFF2-40B4-BE49-F238E27FC236}">
                <a16:creationId xmlns:a16="http://schemas.microsoft.com/office/drawing/2014/main" id="{30D1AB0C-1C92-9020-8264-7008F251E8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a676b86f6b_0_119:notes">
            <a:extLst>
              <a:ext uri="{FF2B5EF4-FFF2-40B4-BE49-F238E27FC236}">
                <a16:creationId xmlns:a16="http://schemas.microsoft.com/office/drawing/2014/main" id="{F6713161-6F4E-EDA9-49BF-719CAB0EF7B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2920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a:extLst>
            <a:ext uri="{FF2B5EF4-FFF2-40B4-BE49-F238E27FC236}">
              <a16:creationId xmlns:a16="http://schemas.microsoft.com/office/drawing/2014/main" id="{AEAEA90C-795F-F767-1F79-CF57B527F203}"/>
            </a:ext>
          </a:extLst>
        </p:cNvPr>
        <p:cNvGrpSpPr/>
        <p:nvPr/>
      </p:nvGrpSpPr>
      <p:grpSpPr>
        <a:xfrm>
          <a:off x="0" y="0"/>
          <a:ext cx="0" cy="0"/>
          <a:chOff x="0" y="0"/>
          <a:chExt cx="0" cy="0"/>
        </a:xfrm>
      </p:grpSpPr>
      <p:sp>
        <p:nvSpPr>
          <p:cNvPr id="334" name="Google Shape;334;g3a676b86f6b_0_119:notes">
            <a:extLst>
              <a:ext uri="{FF2B5EF4-FFF2-40B4-BE49-F238E27FC236}">
                <a16:creationId xmlns:a16="http://schemas.microsoft.com/office/drawing/2014/main" id="{1D292836-FDCD-EB60-D60A-85942D01C7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a676b86f6b_0_119:notes">
            <a:extLst>
              <a:ext uri="{FF2B5EF4-FFF2-40B4-BE49-F238E27FC236}">
                <a16:creationId xmlns:a16="http://schemas.microsoft.com/office/drawing/2014/main" id="{637B6644-42A3-7AC5-BEB4-BEAE3350202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963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a:extLst>
            <a:ext uri="{FF2B5EF4-FFF2-40B4-BE49-F238E27FC236}">
              <a16:creationId xmlns:a16="http://schemas.microsoft.com/office/drawing/2014/main" id="{F8CAC1E8-D817-47EE-FE82-A49652AEFBC0}"/>
            </a:ext>
          </a:extLst>
        </p:cNvPr>
        <p:cNvGrpSpPr/>
        <p:nvPr/>
      </p:nvGrpSpPr>
      <p:grpSpPr>
        <a:xfrm>
          <a:off x="0" y="0"/>
          <a:ext cx="0" cy="0"/>
          <a:chOff x="0" y="0"/>
          <a:chExt cx="0" cy="0"/>
        </a:xfrm>
      </p:grpSpPr>
      <p:sp>
        <p:nvSpPr>
          <p:cNvPr id="334" name="Google Shape;334;g3a676b86f6b_0_119:notes">
            <a:extLst>
              <a:ext uri="{FF2B5EF4-FFF2-40B4-BE49-F238E27FC236}">
                <a16:creationId xmlns:a16="http://schemas.microsoft.com/office/drawing/2014/main" id="{5CD88D0B-8827-E255-8B9E-1DF38BF3C5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a676b86f6b_0_119:notes">
            <a:extLst>
              <a:ext uri="{FF2B5EF4-FFF2-40B4-BE49-F238E27FC236}">
                <a16:creationId xmlns:a16="http://schemas.microsoft.com/office/drawing/2014/main" id="{98E759B1-89F7-E6CA-2933-BE1F2A97847F}"/>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4845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a:extLst>
            <a:ext uri="{FF2B5EF4-FFF2-40B4-BE49-F238E27FC236}">
              <a16:creationId xmlns:a16="http://schemas.microsoft.com/office/drawing/2014/main" id="{7E944502-3E88-4B3B-F420-00BABE089259}"/>
            </a:ext>
          </a:extLst>
        </p:cNvPr>
        <p:cNvGrpSpPr/>
        <p:nvPr/>
      </p:nvGrpSpPr>
      <p:grpSpPr>
        <a:xfrm>
          <a:off x="0" y="0"/>
          <a:ext cx="0" cy="0"/>
          <a:chOff x="0" y="0"/>
          <a:chExt cx="0" cy="0"/>
        </a:xfrm>
      </p:grpSpPr>
      <p:sp>
        <p:nvSpPr>
          <p:cNvPr id="334" name="Google Shape;334;g3a676b86f6b_0_119:notes">
            <a:extLst>
              <a:ext uri="{FF2B5EF4-FFF2-40B4-BE49-F238E27FC236}">
                <a16:creationId xmlns:a16="http://schemas.microsoft.com/office/drawing/2014/main" id="{DB085282-5C7E-73FA-3C5F-2F280D0A19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a676b86f6b_0_119:notes">
            <a:extLst>
              <a:ext uri="{FF2B5EF4-FFF2-40B4-BE49-F238E27FC236}">
                <a16:creationId xmlns:a16="http://schemas.microsoft.com/office/drawing/2014/main" id="{853AD3DF-7C15-2D21-0AAD-C2AF49DB0224}"/>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989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a:extLst>
            <a:ext uri="{FF2B5EF4-FFF2-40B4-BE49-F238E27FC236}">
              <a16:creationId xmlns:a16="http://schemas.microsoft.com/office/drawing/2014/main" id="{8F3D09E0-3A64-1AC8-D1C5-49B9C005ECF2}"/>
            </a:ext>
          </a:extLst>
        </p:cNvPr>
        <p:cNvGrpSpPr/>
        <p:nvPr/>
      </p:nvGrpSpPr>
      <p:grpSpPr>
        <a:xfrm>
          <a:off x="0" y="0"/>
          <a:ext cx="0" cy="0"/>
          <a:chOff x="0" y="0"/>
          <a:chExt cx="0" cy="0"/>
        </a:xfrm>
      </p:grpSpPr>
      <p:sp>
        <p:nvSpPr>
          <p:cNvPr id="334" name="Google Shape;334;g3a676b86f6b_0_119:notes">
            <a:extLst>
              <a:ext uri="{FF2B5EF4-FFF2-40B4-BE49-F238E27FC236}">
                <a16:creationId xmlns:a16="http://schemas.microsoft.com/office/drawing/2014/main" id="{2E6679A0-F704-08C4-5819-4E646CC8E9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a676b86f6b_0_119:notes">
            <a:extLst>
              <a:ext uri="{FF2B5EF4-FFF2-40B4-BE49-F238E27FC236}">
                <a16:creationId xmlns:a16="http://schemas.microsoft.com/office/drawing/2014/main" id="{D9996C21-14F9-4669-94D2-AF9D5587EDDC}"/>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8527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a:extLst>
            <a:ext uri="{FF2B5EF4-FFF2-40B4-BE49-F238E27FC236}">
              <a16:creationId xmlns:a16="http://schemas.microsoft.com/office/drawing/2014/main" id="{5613A79E-C377-C858-FDF6-705A76C9C6C7}"/>
            </a:ext>
          </a:extLst>
        </p:cNvPr>
        <p:cNvGrpSpPr/>
        <p:nvPr/>
      </p:nvGrpSpPr>
      <p:grpSpPr>
        <a:xfrm>
          <a:off x="0" y="0"/>
          <a:ext cx="0" cy="0"/>
          <a:chOff x="0" y="0"/>
          <a:chExt cx="0" cy="0"/>
        </a:xfrm>
      </p:grpSpPr>
      <p:sp>
        <p:nvSpPr>
          <p:cNvPr id="334" name="Google Shape;334;g3a676b86f6b_0_119:notes">
            <a:extLst>
              <a:ext uri="{FF2B5EF4-FFF2-40B4-BE49-F238E27FC236}">
                <a16:creationId xmlns:a16="http://schemas.microsoft.com/office/drawing/2014/main" id="{F2AC869B-C1AA-C975-1E19-619D1F7E42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a676b86f6b_0_119:notes">
            <a:extLst>
              <a:ext uri="{FF2B5EF4-FFF2-40B4-BE49-F238E27FC236}">
                <a16:creationId xmlns:a16="http://schemas.microsoft.com/office/drawing/2014/main" id="{544A20C1-5524-4B58-63BD-E91746BE77E0}"/>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948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a775684a27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a775684a27_1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a676b86f6b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a676b86f6b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3a676b86f6b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a775684a27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3a775684a27_1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a676b86f6b_0_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a676b86f6b_0_7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g3a676b86f6b_0_7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a676b86f6b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a676b86f6b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3a676b86f6b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a676b86f6b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a676b86f6b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3a676b86f6b_0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a676b86f6b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a676b86f6b_0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g3a676b86f6b_0_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a676b86f6b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a676b86f6b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3a676b86f6b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a676b86f6b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3a676b86f6b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a676b86f6b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g3a676b86f6b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7.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Speaker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4816678" y="2575051"/>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4816678" y="3868171"/>
            <a:ext cx="5257569" cy="780157"/>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2122832" y="2272951"/>
            <a:ext cx="2389069" cy="2389069"/>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2311527" y="2450509"/>
            <a:ext cx="2011680" cy="2011680"/>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4" name="Text Placeholder 14">
            <a:extLst>
              <a:ext uri="{FF2B5EF4-FFF2-40B4-BE49-F238E27FC236}">
                <a16:creationId xmlns:a16="http://schemas.microsoft.com/office/drawing/2014/main" id="{4C0EFE3C-FB24-791E-2606-82D3D88C0A54}"/>
              </a:ext>
            </a:extLst>
          </p:cNvPr>
          <p:cNvSpPr>
            <a:spLocks noGrp="1"/>
          </p:cNvSpPr>
          <p:nvPr>
            <p:ph type="body" sz="quarter" idx="19" hasCustomPrompt="1"/>
          </p:nvPr>
        </p:nvSpPr>
        <p:spPr>
          <a:xfrm>
            <a:off x="4816678" y="3059700"/>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50003060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16512" y="3606879"/>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16513" y="4843175"/>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516513" y="1830880"/>
            <a:ext cx="1618903" cy="1618903"/>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644377" y="1958744"/>
            <a:ext cx="1363174" cy="1363174"/>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17" name="Text Placeholder 9">
            <a:extLst>
              <a:ext uri="{FF2B5EF4-FFF2-40B4-BE49-F238E27FC236}">
                <a16:creationId xmlns:a16="http://schemas.microsoft.com/office/drawing/2014/main" id="{45844D81-39A1-7784-44C3-90320DAE62AA}"/>
              </a:ext>
            </a:extLst>
          </p:cNvPr>
          <p:cNvSpPr>
            <a:spLocks noGrp="1"/>
          </p:cNvSpPr>
          <p:nvPr>
            <p:ph type="body" sz="quarter" idx="17" hasCustomPrompt="1"/>
          </p:nvPr>
        </p:nvSpPr>
        <p:spPr>
          <a:xfrm>
            <a:off x="4342271" y="3606879"/>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pic>
        <p:nvPicPr>
          <p:cNvPr id="22" name="Picture 21">
            <a:extLst>
              <a:ext uri="{FF2B5EF4-FFF2-40B4-BE49-F238E27FC236}">
                <a16:creationId xmlns:a16="http://schemas.microsoft.com/office/drawing/2014/main" id="{2C386A0B-8AAA-991A-5B2F-4062D74D3862}"/>
              </a:ext>
            </a:extLst>
          </p:cNvPr>
          <p:cNvPicPr>
            <a:picLocks noChangeAspect="1"/>
          </p:cNvPicPr>
          <p:nvPr userDrawn="1"/>
        </p:nvPicPr>
        <p:blipFill>
          <a:blip r:embed="rId2"/>
          <a:stretch>
            <a:fillRect/>
          </a:stretch>
        </p:blipFill>
        <p:spPr>
          <a:xfrm>
            <a:off x="4346903" y="1830880"/>
            <a:ext cx="1618903" cy="1618903"/>
          </a:xfrm>
          <a:prstGeom prst="rect">
            <a:avLst/>
          </a:prstGeom>
        </p:spPr>
      </p:pic>
      <p:sp>
        <p:nvSpPr>
          <p:cNvPr id="24" name="Picture Placeholder 41">
            <a:extLst>
              <a:ext uri="{FF2B5EF4-FFF2-40B4-BE49-F238E27FC236}">
                <a16:creationId xmlns:a16="http://schemas.microsoft.com/office/drawing/2014/main" id="{A179A41D-F13D-5F93-1052-9847236934E0}"/>
              </a:ext>
            </a:extLst>
          </p:cNvPr>
          <p:cNvSpPr>
            <a:spLocks noGrp="1"/>
          </p:cNvSpPr>
          <p:nvPr>
            <p:ph type="pic" sz="quarter" idx="20"/>
          </p:nvPr>
        </p:nvSpPr>
        <p:spPr>
          <a:xfrm>
            <a:off x="4474767" y="1958744"/>
            <a:ext cx="1363174" cy="1363174"/>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pic>
        <p:nvPicPr>
          <p:cNvPr id="29" name="Picture 28">
            <a:extLst>
              <a:ext uri="{FF2B5EF4-FFF2-40B4-BE49-F238E27FC236}">
                <a16:creationId xmlns:a16="http://schemas.microsoft.com/office/drawing/2014/main" id="{79246D60-6A76-567A-A13A-6542318D672D}"/>
              </a:ext>
            </a:extLst>
          </p:cNvPr>
          <p:cNvPicPr>
            <a:picLocks noChangeAspect="1"/>
          </p:cNvPicPr>
          <p:nvPr userDrawn="1"/>
        </p:nvPicPr>
        <p:blipFill>
          <a:blip r:embed="rId2"/>
          <a:stretch>
            <a:fillRect/>
          </a:stretch>
        </p:blipFill>
        <p:spPr>
          <a:xfrm>
            <a:off x="8205572" y="1830880"/>
            <a:ext cx="1618903" cy="1618903"/>
          </a:xfrm>
          <a:prstGeom prst="rect">
            <a:avLst/>
          </a:prstGeom>
        </p:spPr>
      </p:pic>
      <p:sp>
        <p:nvSpPr>
          <p:cNvPr id="30" name="Picture Placeholder 41">
            <a:extLst>
              <a:ext uri="{FF2B5EF4-FFF2-40B4-BE49-F238E27FC236}">
                <a16:creationId xmlns:a16="http://schemas.microsoft.com/office/drawing/2014/main" id="{0AEF8172-FF87-E1BF-4A29-DAF61B55F2D1}"/>
              </a:ext>
            </a:extLst>
          </p:cNvPr>
          <p:cNvSpPr>
            <a:spLocks noGrp="1"/>
          </p:cNvSpPr>
          <p:nvPr>
            <p:ph type="pic" sz="quarter" idx="24"/>
          </p:nvPr>
        </p:nvSpPr>
        <p:spPr>
          <a:xfrm>
            <a:off x="8333436" y="1958744"/>
            <a:ext cx="1363174" cy="1363174"/>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31" name="Date Placeholder 11">
            <a:extLst>
              <a:ext uri="{FF2B5EF4-FFF2-40B4-BE49-F238E27FC236}">
                <a16:creationId xmlns:a16="http://schemas.microsoft.com/office/drawing/2014/main" id="{EA83A58D-CFD8-ABAA-5D7A-469E373793FB}"/>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32" name="Text Placeholder 14">
            <a:extLst>
              <a:ext uri="{FF2B5EF4-FFF2-40B4-BE49-F238E27FC236}">
                <a16:creationId xmlns:a16="http://schemas.microsoft.com/office/drawing/2014/main" id="{AE14148F-E5B9-ECF5-3488-40FA4C923A50}"/>
              </a:ext>
            </a:extLst>
          </p:cNvPr>
          <p:cNvSpPr>
            <a:spLocks noGrp="1"/>
          </p:cNvSpPr>
          <p:nvPr>
            <p:ph type="body" sz="quarter" idx="25" hasCustomPrompt="1"/>
          </p:nvPr>
        </p:nvSpPr>
        <p:spPr>
          <a:xfrm>
            <a:off x="514988" y="4072031"/>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33" name="Text Placeholder 26">
            <a:extLst>
              <a:ext uri="{FF2B5EF4-FFF2-40B4-BE49-F238E27FC236}">
                <a16:creationId xmlns:a16="http://schemas.microsoft.com/office/drawing/2014/main" id="{8FA430CA-4746-8D44-5F5A-9D0AE5208976}"/>
              </a:ext>
            </a:extLst>
          </p:cNvPr>
          <p:cNvSpPr>
            <a:spLocks noGrp="1"/>
          </p:cNvSpPr>
          <p:nvPr>
            <p:ph type="body" sz="quarter" idx="26" hasCustomPrompt="1"/>
          </p:nvPr>
        </p:nvSpPr>
        <p:spPr>
          <a:xfrm>
            <a:off x="4342271" y="4843175"/>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34" name="Text Placeholder 14">
            <a:extLst>
              <a:ext uri="{FF2B5EF4-FFF2-40B4-BE49-F238E27FC236}">
                <a16:creationId xmlns:a16="http://schemas.microsoft.com/office/drawing/2014/main" id="{A286C69F-693E-2523-5661-D5561703FCA4}"/>
              </a:ext>
            </a:extLst>
          </p:cNvPr>
          <p:cNvSpPr>
            <a:spLocks noGrp="1"/>
          </p:cNvSpPr>
          <p:nvPr>
            <p:ph type="body" sz="quarter" idx="27" hasCustomPrompt="1"/>
          </p:nvPr>
        </p:nvSpPr>
        <p:spPr>
          <a:xfrm>
            <a:off x="4342271" y="4072031"/>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35" name="Text Placeholder 9">
            <a:extLst>
              <a:ext uri="{FF2B5EF4-FFF2-40B4-BE49-F238E27FC236}">
                <a16:creationId xmlns:a16="http://schemas.microsoft.com/office/drawing/2014/main" id="{B052A6BD-7F2D-C76F-D882-78E2DA3355D3}"/>
              </a:ext>
            </a:extLst>
          </p:cNvPr>
          <p:cNvSpPr>
            <a:spLocks noGrp="1"/>
          </p:cNvSpPr>
          <p:nvPr>
            <p:ph type="body" sz="quarter" idx="28" hasCustomPrompt="1"/>
          </p:nvPr>
        </p:nvSpPr>
        <p:spPr>
          <a:xfrm>
            <a:off x="8207261" y="3606879"/>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37" name="Text Placeholder 26">
            <a:extLst>
              <a:ext uri="{FF2B5EF4-FFF2-40B4-BE49-F238E27FC236}">
                <a16:creationId xmlns:a16="http://schemas.microsoft.com/office/drawing/2014/main" id="{CD356F50-313C-8516-D6E2-8E67753717E2}"/>
              </a:ext>
            </a:extLst>
          </p:cNvPr>
          <p:cNvSpPr>
            <a:spLocks noGrp="1"/>
          </p:cNvSpPr>
          <p:nvPr>
            <p:ph type="body" sz="quarter" idx="29" hasCustomPrompt="1"/>
          </p:nvPr>
        </p:nvSpPr>
        <p:spPr>
          <a:xfrm>
            <a:off x="8207261" y="4843175"/>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38" name="Text Placeholder 14">
            <a:extLst>
              <a:ext uri="{FF2B5EF4-FFF2-40B4-BE49-F238E27FC236}">
                <a16:creationId xmlns:a16="http://schemas.microsoft.com/office/drawing/2014/main" id="{1E06AA4C-5D9A-2ABD-9403-FB2B46C71CB3}"/>
              </a:ext>
            </a:extLst>
          </p:cNvPr>
          <p:cNvSpPr>
            <a:spLocks noGrp="1"/>
          </p:cNvSpPr>
          <p:nvPr>
            <p:ph type="body" sz="quarter" idx="30" hasCustomPrompt="1"/>
          </p:nvPr>
        </p:nvSpPr>
        <p:spPr>
          <a:xfrm>
            <a:off x="8207261" y="4072031"/>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9387703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16512" y="2101421"/>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16513" y="333771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7" name="Text Placeholder 9">
            <a:extLst>
              <a:ext uri="{FF2B5EF4-FFF2-40B4-BE49-F238E27FC236}">
                <a16:creationId xmlns:a16="http://schemas.microsoft.com/office/drawing/2014/main" id="{45844D81-39A1-7784-44C3-90320DAE62AA}"/>
              </a:ext>
            </a:extLst>
          </p:cNvPr>
          <p:cNvSpPr>
            <a:spLocks noGrp="1"/>
          </p:cNvSpPr>
          <p:nvPr>
            <p:ph type="body" sz="quarter" idx="17" hasCustomPrompt="1"/>
          </p:nvPr>
        </p:nvSpPr>
        <p:spPr>
          <a:xfrm>
            <a:off x="4342271" y="2101421"/>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31" name="Date Placeholder 11">
            <a:extLst>
              <a:ext uri="{FF2B5EF4-FFF2-40B4-BE49-F238E27FC236}">
                <a16:creationId xmlns:a16="http://schemas.microsoft.com/office/drawing/2014/main" id="{EA83A58D-CFD8-ABAA-5D7A-469E373793FB}"/>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32" name="Text Placeholder 14">
            <a:extLst>
              <a:ext uri="{FF2B5EF4-FFF2-40B4-BE49-F238E27FC236}">
                <a16:creationId xmlns:a16="http://schemas.microsoft.com/office/drawing/2014/main" id="{AE14148F-E5B9-ECF5-3488-40FA4C923A50}"/>
              </a:ext>
            </a:extLst>
          </p:cNvPr>
          <p:cNvSpPr>
            <a:spLocks noGrp="1"/>
          </p:cNvSpPr>
          <p:nvPr>
            <p:ph type="body" sz="quarter" idx="25" hasCustomPrompt="1"/>
          </p:nvPr>
        </p:nvSpPr>
        <p:spPr>
          <a:xfrm>
            <a:off x="514988" y="256657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33" name="Text Placeholder 26">
            <a:extLst>
              <a:ext uri="{FF2B5EF4-FFF2-40B4-BE49-F238E27FC236}">
                <a16:creationId xmlns:a16="http://schemas.microsoft.com/office/drawing/2014/main" id="{8FA430CA-4746-8D44-5F5A-9D0AE5208976}"/>
              </a:ext>
            </a:extLst>
          </p:cNvPr>
          <p:cNvSpPr>
            <a:spLocks noGrp="1"/>
          </p:cNvSpPr>
          <p:nvPr>
            <p:ph type="body" sz="quarter" idx="26" hasCustomPrompt="1"/>
          </p:nvPr>
        </p:nvSpPr>
        <p:spPr>
          <a:xfrm>
            <a:off x="4342271" y="333771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34" name="Text Placeholder 14">
            <a:extLst>
              <a:ext uri="{FF2B5EF4-FFF2-40B4-BE49-F238E27FC236}">
                <a16:creationId xmlns:a16="http://schemas.microsoft.com/office/drawing/2014/main" id="{A286C69F-693E-2523-5661-D5561703FCA4}"/>
              </a:ext>
            </a:extLst>
          </p:cNvPr>
          <p:cNvSpPr>
            <a:spLocks noGrp="1"/>
          </p:cNvSpPr>
          <p:nvPr>
            <p:ph type="body" sz="quarter" idx="27" hasCustomPrompt="1"/>
          </p:nvPr>
        </p:nvSpPr>
        <p:spPr>
          <a:xfrm>
            <a:off x="4342271" y="256657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35" name="Text Placeholder 9">
            <a:extLst>
              <a:ext uri="{FF2B5EF4-FFF2-40B4-BE49-F238E27FC236}">
                <a16:creationId xmlns:a16="http://schemas.microsoft.com/office/drawing/2014/main" id="{B052A6BD-7F2D-C76F-D882-78E2DA3355D3}"/>
              </a:ext>
            </a:extLst>
          </p:cNvPr>
          <p:cNvSpPr>
            <a:spLocks noGrp="1"/>
          </p:cNvSpPr>
          <p:nvPr>
            <p:ph type="body" sz="quarter" idx="28" hasCustomPrompt="1"/>
          </p:nvPr>
        </p:nvSpPr>
        <p:spPr>
          <a:xfrm>
            <a:off x="8207261" y="2101421"/>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37" name="Text Placeholder 26">
            <a:extLst>
              <a:ext uri="{FF2B5EF4-FFF2-40B4-BE49-F238E27FC236}">
                <a16:creationId xmlns:a16="http://schemas.microsoft.com/office/drawing/2014/main" id="{CD356F50-313C-8516-D6E2-8E67753717E2}"/>
              </a:ext>
            </a:extLst>
          </p:cNvPr>
          <p:cNvSpPr>
            <a:spLocks noGrp="1"/>
          </p:cNvSpPr>
          <p:nvPr>
            <p:ph type="body" sz="quarter" idx="29" hasCustomPrompt="1"/>
          </p:nvPr>
        </p:nvSpPr>
        <p:spPr>
          <a:xfrm>
            <a:off x="8207261" y="333771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38" name="Text Placeholder 14">
            <a:extLst>
              <a:ext uri="{FF2B5EF4-FFF2-40B4-BE49-F238E27FC236}">
                <a16:creationId xmlns:a16="http://schemas.microsoft.com/office/drawing/2014/main" id="{1E06AA4C-5D9A-2ABD-9403-FB2B46C71CB3}"/>
              </a:ext>
            </a:extLst>
          </p:cNvPr>
          <p:cNvSpPr>
            <a:spLocks noGrp="1"/>
          </p:cNvSpPr>
          <p:nvPr>
            <p:ph type="body" sz="quarter" idx="30" hasCustomPrompt="1"/>
          </p:nvPr>
        </p:nvSpPr>
        <p:spPr>
          <a:xfrm>
            <a:off x="8207261" y="256657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928422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685310" y="1740140"/>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1647389"/>
            <a:ext cx="1264955" cy="126495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70615" y="1747297"/>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pic>
        <p:nvPicPr>
          <p:cNvPr id="5" name="Picture 4">
            <a:extLst>
              <a:ext uri="{FF2B5EF4-FFF2-40B4-BE49-F238E27FC236}">
                <a16:creationId xmlns:a16="http://schemas.microsoft.com/office/drawing/2014/main" id="{E12CDD80-F5EA-0B30-BE79-D04F9D14FF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3085219"/>
            <a:ext cx="1264955" cy="1264955"/>
          </a:xfrm>
          <a:prstGeom prst="rect">
            <a:avLst/>
          </a:prstGeom>
        </p:spPr>
      </p:pic>
      <p:sp>
        <p:nvSpPr>
          <p:cNvPr id="14" name="Picture Placeholder 41">
            <a:extLst>
              <a:ext uri="{FF2B5EF4-FFF2-40B4-BE49-F238E27FC236}">
                <a16:creationId xmlns:a16="http://schemas.microsoft.com/office/drawing/2014/main" id="{1944AD66-1C2B-260F-447E-90D742F2B684}"/>
              </a:ext>
            </a:extLst>
          </p:cNvPr>
          <p:cNvSpPr>
            <a:spLocks noGrp="1"/>
          </p:cNvSpPr>
          <p:nvPr>
            <p:ph type="pic" sz="quarter" idx="21"/>
          </p:nvPr>
        </p:nvSpPr>
        <p:spPr>
          <a:xfrm>
            <a:off x="370615" y="3185127"/>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pic>
        <p:nvPicPr>
          <p:cNvPr id="16" name="Picture 15">
            <a:extLst>
              <a:ext uri="{FF2B5EF4-FFF2-40B4-BE49-F238E27FC236}">
                <a16:creationId xmlns:a16="http://schemas.microsoft.com/office/drawing/2014/main" id="{DB84FD72-D415-E338-0B0F-A0FC06D5C16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4523049"/>
            <a:ext cx="1264955" cy="1264955"/>
          </a:xfrm>
          <a:prstGeom prst="rect">
            <a:avLst/>
          </a:prstGeom>
        </p:spPr>
      </p:pic>
      <p:sp>
        <p:nvSpPr>
          <p:cNvPr id="17" name="Picture Placeholder 41">
            <a:extLst>
              <a:ext uri="{FF2B5EF4-FFF2-40B4-BE49-F238E27FC236}">
                <a16:creationId xmlns:a16="http://schemas.microsoft.com/office/drawing/2014/main" id="{612FD4A4-B64E-CEAC-707D-55B9C457A4D4}"/>
              </a:ext>
            </a:extLst>
          </p:cNvPr>
          <p:cNvSpPr>
            <a:spLocks noGrp="1"/>
          </p:cNvSpPr>
          <p:nvPr>
            <p:ph type="pic" sz="quarter" idx="24"/>
          </p:nvPr>
        </p:nvSpPr>
        <p:spPr>
          <a:xfrm>
            <a:off x="370615" y="4622957"/>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8" name="Text Placeholder 2">
            <a:extLst>
              <a:ext uri="{FF2B5EF4-FFF2-40B4-BE49-F238E27FC236}">
                <a16:creationId xmlns:a16="http://schemas.microsoft.com/office/drawing/2014/main" id="{41B1A822-68DA-41B8-C2EC-6E87114592BD}"/>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9" name="Date Placeholder 11">
            <a:extLst>
              <a:ext uri="{FF2B5EF4-FFF2-40B4-BE49-F238E27FC236}">
                <a16:creationId xmlns:a16="http://schemas.microsoft.com/office/drawing/2014/main" id="{0505A914-1FCC-A061-3E97-0FA4440126D5}"/>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20" name="Text Placeholder 14">
            <a:extLst>
              <a:ext uri="{FF2B5EF4-FFF2-40B4-BE49-F238E27FC236}">
                <a16:creationId xmlns:a16="http://schemas.microsoft.com/office/drawing/2014/main" id="{9F044472-31D1-2074-80E5-2AB5FDC084E0}"/>
              </a:ext>
            </a:extLst>
          </p:cNvPr>
          <p:cNvSpPr>
            <a:spLocks noGrp="1"/>
          </p:cNvSpPr>
          <p:nvPr>
            <p:ph type="body" sz="quarter" idx="25" hasCustomPrompt="1"/>
          </p:nvPr>
        </p:nvSpPr>
        <p:spPr>
          <a:xfrm>
            <a:off x="1685310" y="2189018"/>
            <a:ext cx="3744455"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1" name="Text Placeholder 9">
            <a:extLst>
              <a:ext uri="{FF2B5EF4-FFF2-40B4-BE49-F238E27FC236}">
                <a16:creationId xmlns:a16="http://schemas.microsoft.com/office/drawing/2014/main" id="{8B9F41C7-BBAF-52AF-BE76-FD15828BCA10}"/>
              </a:ext>
            </a:extLst>
          </p:cNvPr>
          <p:cNvSpPr>
            <a:spLocks noGrp="1"/>
          </p:cNvSpPr>
          <p:nvPr>
            <p:ph type="body" sz="quarter" idx="26" hasCustomPrompt="1"/>
          </p:nvPr>
        </p:nvSpPr>
        <p:spPr>
          <a:xfrm>
            <a:off x="1685310" y="3160726"/>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2" name="Text Placeholder 14">
            <a:extLst>
              <a:ext uri="{FF2B5EF4-FFF2-40B4-BE49-F238E27FC236}">
                <a16:creationId xmlns:a16="http://schemas.microsoft.com/office/drawing/2014/main" id="{48B94173-4F2B-553D-90F3-B321F4645136}"/>
              </a:ext>
            </a:extLst>
          </p:cNvPr>
          <p:cNvSpPr>
            <a:spLocks noGrp="1"/>
          </p:cNvSpPr>
          <p:nvPr>
            <p:ph type="body" sz="quarter" idx="27" hasCustomPrompt="1"/>
          </p:nvPr>
        </p:nvSpPr>
        <p:spPr>
          <a:xfrm>
            <a:off x="1685310" y="3609604"/>
            <a:ext cx="3744455"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ext Placeholder 9">
            <a:extLst>
              <a:ext uri="{FF2B5EF4-FFF2-40B4-BE49-F238E27FC236}">
                <a16:creationId xmlns:a16="http://schemas.microsoft.com/office/drawing/2014/main" id="{D2D414F3-018F-4AD8-6B72-82BA7F5F28F0}"/>
              </a:ext>
            </a:extLst>
          </p:cNvPr>
          <p:cNvSpPr>
            <a:spLocks noGrp="1"/>
          </p:cNvSpPr>
          <p:nvPr>
            <p:ph type="body" sz="quarter" idx="28" hasCustomPrompt="1"/>
          </p:nvPr>
        </p:nvSpPr>
        <p:spPr>
          <a:xfrm>
            <a:off x="1685310" y="4597640"/>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4" name="Text Placeholder 14">
            <a:extLst>
              <a:ext uri="{FF2B5EF4-FFF2-40B4-BE49-F238E27FC236}">
                <a16:creationId xmlns:a16="http://schemas.microsoft.com/office/drawing/2014/main" id="{3D8A6062-9B7B-6969-7302-282C018C76B2}"/>
              </a:ext>
            </a:extLst>
          </p:cNvPr>
          <p:cNvSpPr>
            <a:spLocks noGrp="1"/>
          </p:cNvSpPr>
          <p:nvPr>
            <p:ph type="body" sz="quarter" idx="29" hasCustomPrompt="1"/>
          </p:nvPr>
        </p:nvSpPr>
        <p:spPr>
          <a:xfrm>
            <a:off x="1685310" y="5046518"/>
            <a:ext cx="3744455"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02556187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731819" y="1776549"/>
            <a:ext cx="4640281"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378636" y="6357493"/>
            <a:ext cx="3744290" cy="314739"/>
          </a:xfrm>
        </p:spPr>
        <p:txBody>
          <a:bodyPr>
            <a:noAutofit/>
          </a:bodyPr>
          <a:lstStyle>
            <a:lvl1pPr marL="0" indent="0" algn="r">
              <a:buNone/>
              <a:defRPr sz="1100"/>
            </a:lvl1pPr>
          </a:lstStyle>
          <a:p>
            <a:pPr lvl="0"/>
            <a:r>
              <a:rPr lang="en-US" dirty="0"/>
              <a:t>Image name and credit</a:t>
            </a:r>
          </a:p>
        </p:txBody>
      </p:sp>
      <p:sp>
        <p:nvSpPr>
          <p:cNvPr id="18" name="Text Placeholder 2">
            <a:extLst>
              <a:ext uri="{FF2B5EF4-FFF2-40B4-BE49-F238E27FC236}">
                <a16:creationId xmlns:a16="http://schemas.microsoft.com/office/drawing/2014/main" id="{41B1A822-68DA-41B8-C2EC-6E87114592BD}"/>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9" name="Date Placeholder 11">
            <a:extLst>
              <a:ext uri="{FF2B5EF4-FFF2-40B4-BE49-F238E27FC236}">
                <a16:creationId xmlns:a16="http://schemas.microsoft.com/office/drawing/2014/main" id="{0505A914-1FCC-A061-3E97-0FA4440126D5}"/>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20" name="Text Placeholder 14">
            <a:extLst>
              <a:ext uri="{FF2B5EF4-FFF2-40B4-BE49-F238E27FC236}">
                <a16:creationId xmlns:a16="http://schemas.microsoft.com/office/drawing/2014/main" id="{9F044472-31D1-2074-80E5-2AB5FDC084E0}"/>
              </a:ext>
            </a:extLst>
          </p:cNvPr>
          <p:cNvSpPr>
            <a:spLocks noGrp="1"/>
          </p:cNvSpPr>
          <p:nvPr>
            <p:ph type="body" sz="quarter" idx="25" hasCustomPrompt="1"/>
          </p:nvPr>
        </p:nvSpPr>
        <p:spPr>
          <a:xfrm>
            <a:off x="731819" y="2225427"/>
            <a:ext cx="464028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1" name="Text Placeholder 9">
            <a:extLst>
              <a:ext uri="{FF2B5EF4-FFF2-40B4-BE49-F238E27FC236}">
                <a16:creationId xmlns:a16="http://schemas.microsoft.com/office/drawing/2014/main" id="{8B9F41C7-BBAF-52AF-BE76-FD15828BCA10}"/>
              </a:ext>
            </a:extLst>
          </p:cNvPr>
          <p:cNvSpPr>
            <a:spLocks noGrp="1"/>
          </p:cNvSpPr>
          <p:nvPr>
            <p:ph type="body" sz="quarter" idx="26" hasCustomPrompt="1"/>
          </p:nvPr>
        </p:nvSpPr>
        <p:spPr>
          <a:xfrm>
            <a:off x="731819" y="3197135"/>
            <a:ext cx="4640281"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2" name="Text Placeholder 14">
            <a:extLst>
              <a:ext uri="{FF2B5EF4-FFF2-40B4-BE49-F238E27FC236}">
                <a16:creationId xmlns:a16="http://schemas.microsoft.com/office/drawing/2014/main" id="{48B94173-4F2B-553D-90F3-B321F4645136}"/>
              </a:ext>
            </a:extLst>
          </p:cNvPr>
          <p:cNvSpPr>
            <a:spLocks noGrp="1"/>
          </p:cNvSpPr>
          <p:nvPr>
            <p:ph type="body" sz="quarter" idx="27" hasCustomPrompt="1"/>
          </p:nvPr>
        </p:nvSpPr>
        <p:spPr>
          <a:xfrm>
            <a:off x="731819" y="3646013"/>
            <a:ext cx="464028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ext Placeholder 9">
            <a:extLst>
              <a:ext uri="{FF2B5EF4-FFF2-40B4-BE49-F238E27FC236}">
                <a16:creationId xmlns:a16="http://schemas.microsoft.com/office/drawing/2014/main" id="{D2D414F3-018F-4AD8-6B72-82BA7F5F28F0}"/>
              </a:ext>
            </a:extLst>
          </p:cNvPr>
          <p:cNvSpPr>
            <a:spLocks noGrp="1"/>
          </p:cNvSpPr>
          <p:nvPr>
            <p:ph type="body" sz="quarter" idx="28" hasCustomPrompt="1"/>
          </p:nvPr>
        </p:nvSpPr>
        <p:spPr>
          <a:xfrm>
            <a:off x="731819" y="4634049"/>
            <a:ext cx="4640281"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4" name="Text Placeholder 14">
            <a:extLst>
              <a:ext uri="{FF2B5EF4-FFF2-40B4-BE49-F238E27FC236}">
                <a16:creationId xmlns:a16="http://schemas.microsoft.com/office/drawing/2014/main" id="{3D8A6062-9B7B-6969-7302-282C018C76B2}"/>
              </a:ext>
            </a:extLst>
          </p:cNvPr>
          <p:cNvSpPr>
            <a:spLocks noGrp="1"/>
          </p:cNvSpPr>
          <p:nvPr>
            <p:ph type="body" sz="quarter" idx="29" hasCustomPrompt="1"/>
          </p:nvPr>
        </p:nvSpPr>
        <p:spPr>
          <a:xfrm>
            <a:off x="731819" y="5082927"/>
            <a:ext cx="464028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22831952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74556" y="1880245"/>
            <a:ext cx="1142307" cy="1142307"/>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1808132" y="1956700"/>
            <a:ext cx="3698744"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0"/>
            <a:ext cx="5752328" cy="202000"/>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89494" y="1990467"/>
            <a:ext cx="913657" cy="91365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pic>
        <p:nvPicPr>
          <p:cNvPr id="6" name="Picture 5">
            <a:extLst>
              <a:ext uri="{FF2B5EF4-FFF2-40B4-BE49-F238E27FC236}">
                <a16:creationId xmlns:a16="http://schemas.microsoft.com/office/drawing/2014/main" id="{4E94FACD-4613-598F-7323-C806EFFE506B}"/>
              </a:ext>
            </a:extLst>
          </p:cNvPr>
          <p:cNvPicPr>
            <a:picLocks noChangeAspect="1"/>
          </p:cNvPicPr>
          <p:nvPr userDrawn="1"/>
        </p:nvPicPr>
        <p:blipFill>
          <a:blip r:embed="rId2"/>
          <a:stretch>
            <a:fillRect/>
          </a:stretch>
        </p:blipFill>
        <p:spPr>
          <a:xfrm>
            <a:off x="474556" y="3208531"/>
            <a:ext cx="1142307" cy="1142307"/>
          </a:xfrm>
          <a:prstGeom prst="rect">
            <a:avLst/>
          </a:prstGeom>
        </p:spPr>
      </p:pic>
      <p:sp>
        <p:nvSpPr>
          <p:cNvPr id="18" name="Picture Placeholder 41">
            <a:extLst>
              <a:ext uri="{FF2B5EF4-FFF2-40B4-BE49-F238E27FC236}">
                <a16:creationId xmlns:a16="http://schemas.microsoft.com/office/drawing/2014/main" id="{B9F6CAFE-ACEC-B670-3992-CDD28B5FDC35}"/>
              </a:ext>
            </a:extLst>
          </p:cNvPr>
          <p:cNvSpPr>
            <a:spLocks noGrp="1"/>
          </p:cNvSpPr>
          <p:nvPr>
            <p:ph type="pic" sz="quarter" idx="22"/>
          </p:nvPr>
        </p:nvSpPr>
        <p:spPr>
          <a:xfrm>
            <a:off x="589494" y="3318753"/>
            <a:ext cx="913657" cy="91365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pic>
        <p:nvPicPr>
          <p:cNvPr id="19" name="Picture 18">
            <a:extLst>
              <a:ext uri="{FF2B5EF4-FFF2-40B4-BE49-F238E27FC236}">
                <a16:creationId xmlns:a16="http://schemas.microsoft.com/office/drawing/2014/main" id="{163EC3D5-CB17-5D77-25CA-FC1F0DD84417}"/>
              </a:ext>
            </a:extLst>
          </p:cNvPr>
          <p:cNvPicPr>
            <a:picLocks noChangeAspect="1"/>
          </p:cNvPicPr>
          <p:nvPr userDrawn="1"/>
        </p:nvPicPr>
        <p:blipFill>
          <a:blip r:embed="rId2"/>
          <a:stretch>
            <a:fillRect/>
          </a:stretch>
        </p:blipFill>
        <p:spPr>
          <a:xfrm>
            <a:off x="474556" y="4479066"/>
            <a:ext cx="1142307" cy="1142307"/>
          </a:xfrm>
          <a:prstGeom prst="rect">
            <a:avLst/>
          </a:prstGeom>
        </p:spPr>
      </p:pic>
      <p:sp>
        <p:nvSpPr>
          <p:cNvPr id="23" name="Picture Placeholder 41">
            <a:extLst>
              <a:ext uri="{FF2B5EF4-FFF2-40B4-BE49-F238E27FC236}">
                <a16:creationId xmlns:a16="http://schemas.microsoft.com/office/drawing/2014/main" id="{F0901DAC-588F-833A-A490-277172E9F945}"/>
              </a:ext>
            </a:extLst>
          </p:cNvPr>
          <p:cNvSpPr>
            <a:spLocks noGrp="1"/>
          </p:cNvSpPr>
          <p:nvPr>
            <p:ph type="pic" sz="quarter" idx="25"/>
          </p:nvPr>
        </p:nvSpPr>
        <p:spPr>
          <a:xfrm>
            <a:off x="589494" y="4589288"/>
            <a:ext cx="913657" cy="91365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24" name="Date Placeholder 11">
            <a:extLst>
              <a:ext uri="{FF2B5EF4-FFF2-40B4-BE49-F238E27FC236}">
                <a16:creationId xmlns:a16="http://schemas.microsoft.com/office/drawing/2014/main" id="{8EC9A32B-56E6-30AD-D623-93AEE00FF3E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25" name="Text Placeholder 14">
            <a:extLst>
              <a:ext uri="{FF2B5EF4-FFF2-40B4-BE49-F238E27FC236}">
                <a16:creationId xmlns:a16="http://schemas.microsoft.com/office/drawing/2014/main" id="{4C743854-80DF-158A-756D-88E0E7583B94}"/>
              </a:ext>
            </a:extLst>
          </p:cNvPr>
          <p:cNvSpPr>
            <a:spLocks noGrp="1"/>
          </p:cNvSpPr>
          <p:nvPr>
            <p:ph type="body" sz="quarter" idx="26" hasCustomPrompt="1"/>
          </p:nvPr>
        </p:nvSpPr>
        <p:spPr>
          <a:xfrm>
            <a:off x="1808133" y="2353337"/>
            <a:ext cx="3698743"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6" name="Text Placeholder 9">
            <a:extLst>
              <a:ext uri="{FF2B5EF4-FFF2-40B4-BE49-F238E27FC236}">
                <a16:creationId xmlns:a16="http://schemas.microsoft.com/office/drawing/2014/main" id="{E5A7F009-A01A-CB64-C524-D8BEFFC6BB32}"/>
              </a:ext>
            </a:extLst>
          </p:cNvPr>
          <p:cNvSpPr>
            <a:spLocks noGrp="1"/>
          </p:cNvSpPr>
          <p:nvPr>
            <p:ph type="body" sz="quarter" idx="27" hasCustomPrompt="1"/>
          </p:nvPr>
        </p:nvSpPr>
        <p:spPr>
          <a:xfrm>
            <a:off x="1808132" y="3268665"/>
            <a:ext cx="3698744"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27" name="Text Placeholder 14">
            <a:extLst>
              <a:ext uri="{FF2B5EF4-FFF2-40B4-BE49-F238E27FC236}">
                <a16:creationId xmlns:a16="http://schemas.microsoft.com/office/drawing/2014/main" id="{2F4A85FE-05F7-4AEA-48DD-9EA9A4CDAF69}"/>
              </a:ext>
            </a:extLst>
          </p:cNvPr>
          <p:cNvSpPr>
            <a:spLocks noGrp="1"/>
          </p:cNvSpPr>
          <p:nvPr>
            <p:ph type="body" sz="quarter" idx="28" hasCustomPrompt="1"/>
          </p:nvPr>
        </p:nvSpPr>
        <p:spPr>
          <a:xfrm>
            <a:off x="1808133" y="3665302"/>
            <a:ext cx="3698743"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8" name="Text Placeholder 9">
            <a:extLst>
              <a:ext uri="{FF2B5EF4-FFF2-40B4-BE49-F238E27FC236}">
                <a16:creationId xmlns:a16="http://schemas.microsoft.com/office/drawing/2014/main" id="{9C4A7016-8E73-CD23-53BB-2790DDAA0D28}"/>
              </a:ext>
            </a:extLst>
          </p:cNvPr>
          <p:cNvSpPr>
            <a:spLocks noGrp="1"/>
          </p:cNvSpPr>
          <p:nvPr>
            <p:ph type="body" sz="quarter" idx="29" hasCustomPrompt="1"/>
          </p:nvPr>
        </p:nvSpPr>
        <p:spPr>
          <a:xfrm>
            <a:off x="1808132" y="4556776"/>
            <a:ext cx="3698744"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29" name="Text Placeholder 14">
            <a:extLst>
              <a:ext uri="{FF2B5EF4-FFF2-40B4-BE49-F238E27FC236}">
                <a16:creationId xmlns:a16="http://schemas.microsoft.com/office/drawing/2014/main" id="{D6D74A71-AC86-44C5-66D7-D839E98C2372}"/>
              </a:ext>
            </a:extLst>
          </p:cNvPr>
          <p:cNvSpPr>
            <a:spLocks noGrp="1"/>
          </p:cNvSpPr>
          <p:nvPr>
            <p:ph type="body" sz="quarter" idx="30" hasCustomPrompt="1"/>
          </p:nvPr>
        </p:nvSpPr>
        <p:spPr>
          <a:xfrm>
            <a:off x="1808133" y="4953413"/>
            <a:ext cx="3698743"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425205108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Speakers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445679" y="2038588"/>
            <a:ext cx="5272732"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0"/>
            <a:ext cx="5752328" cy="202000"/>
          </a:xfrm>
        </p:spPr>
        <p:txBody>
          <a:bodyPr>
            <a:noAutofit/>
          </a:bodyPr>
          <a:lstStyle>
            <a:lvl1pPr marL="0" indent="0" algn="r">
              <a:buNone/>
              <a:defRPr sz="1100"/>
            </a:lvl1pPr>
          </a:lstStyle>
          <a:p>
            <a:pPr lvl="0"/>
            <a:r>
              <a:rPr lang="en-US" dirty="0"/>
              <a:t>Image name and credit</a:t>
            </a:r>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sp>
        <p:nvSpPr>
          <p:cNvPr id="24" name="Date Placeholder 11">
            <a:extLst>
              <a:ext uri="{FF2B5EF4-FFF2-40B4-BE49-F238E27FC236}">
                <a16:creationId xmlns:a16="http://schemas.microsoft.com/office/drawing/2014/main" id="{8EC9A32B-56E6-30AD-D623-93AEE00FF3E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25" name="Text Placeholder 14">
            <a:extLst>
              <a:ext uri="{FF2B5EF4-FFF2-40B4-BE49-F238E27FC236}">
                <a16:creationId xmlns:a16="http://schemas.microsoft.com/office/drawing/2014/main" id="{4C743854-80DF-158A-756D-88E0E7583B94}"/>
              </a:ext>
            </a:extLst>
          </p:cNvPr>
          <p:cNvSpPr>
            <a:spLocks noGrp="1"/>
          </p:cNvSpPr>
          <p:nvPr>
            <p:ph type="body" sz="quarter" idx="26" hasCustomPrompt="1"/>
          </p:nvPr>
        </p:nvSpPr>
        <p:spPr>
          <a:xfrm>
            <a:off x="445680" y="2435225"/>
            <a:ext cx="5272731"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6" name="Text Placeholder 9">
            <a:extLst>
              <a:ext uri="{FF2B5EF4-FFF2-40B4-BE49-F238E27FC236}">
                <a16:creationId xmlns:a16="http://schemas.microsoft.com/office/drawing/2014/main" id="{E5A7F009-A01A-CB64-C524-D8BEFFC6BB32}"/>
              </a:ext>
            </a:extLst>
          </p:cNvPr>
          <p:cNvSpPr>
            <a:spLocks noGrp="1"/>
          </p:cNvSpPr>
          <p:nvPr>
            <p:ph type="body" sz="quarter" idx="27" hasCustomPrompt="1"/>
          </p:nvPr>
        </p:nvSpPr>
        <p:spPr>
          <a:xfrm>
            <a:off x="445679" y="3350553"/>
            <a:ext cx="5272732"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27" name="Text Placeholder 14">
            <a:extLst>
              <a:ext uri="{FF2B5EF4-FFF2-40B4-BE49-F238E27FC236}">
                <a16:creationId xmlns:a16="http://schemas.microsoft.com/office/drawing/2014/main" id="{2F4A85FE-05F7-4AEA-48DD-9EA9A4CDAF69}"/>
              </a:ext>
            </a:extLst>
          </p:cNvPr>
          <p:cNvSpPr>
            <a:spLocks noGrp="1"/>
          </p:cNvSpPr>
          <p:nvPr>
            <p:ph type="body" sz="quarter" idx="28" hasCustomPrompt="1"/>
          </p:nvPr>
        </p:nvSpPr>
        <p:spPr>
          <a:xfrm>
            <a:off x="445680" y="3747190"/>
            <a:ext cx="5272731"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8" name="Text Placeholder 9">
            <a:extLst>
              <a:ext uri="{FF2B5EF4-FFF2-40B4-BE49-F238E27FC236}">
                <a16:creationId xmlns:a16="http://schemas.microsoft.com/office/drawing/2014/main" id="{9C4A7016-8E73-CD23-53BB-2790DDAA0D28}"/>
              </a:ext>
            </a:extLst>
          </p:cNvPr>
          <p:cNvSpPr>
            <a:spLocks noGrp="1"/>
          </p:cNvSpPr>
          <p:nvPr>
            <p:ph type="body" sz="quarter" idx="29" hasCustomPrompt="1"/>
          </p:nvPr>
        </p:nvSpPr>
        <p:spPr>
          <a:xfrm>
            <a:off x="445679" y="4638664"/>
            <a:ext cx="5272732"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29" name="Text Placeholder 14">
            <a:extLst>
              <a:ext uri="{FF2B5EF4-FFF2-40B4-BE49-F238E27FC236}">
                <a16:creationId xmlns:a16="http://schemas.microsoft.com/office/drawing/2014/main" id="{D6D74A71-AC86-44C5-66D7-D839E98C2372}"/>
              </a:ext>
            </a:extLst>
          </p:cNvPr>
          <p:cNvSpPr>
            <a:spLocks noGrp="1"/>
          </p:cNvSpPr>
          <p:nvPr>
            <p:ph type="body" sz="quarter" idx="30" hasCustomPrompt="1"/>
          </p:nvPr>
        </p:nvSpPr>
        <p:spPr>
          <a:xfrm>
            <a:off x="445680" y="5035301"/>
            <a:ext cx="5272731"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05556704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2104143" y="1855625"/>
            <a:ext cx="3598130"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16830" y="1792591"/>
            <a:ext cx="1192875" cy="1192875"/>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703131" y="1888117"/>
            <a:ext cx="1004443" cy="100444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68" name="Date Placeholder 11">
            <a:extLst>
              <a:ext uri="{FF2B5EF4-FFF2-40B4-BE49-F238E27FC236}">
                <a16:creationId xmlns:a16="http://schemas.microsoft.com/office/drawing/2014/main" id="{BCFF11BF-73EA-FDE9-7B50-35FAA4FAC694}"/>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69" name="Text Placeholder 14">
            <a:extLst>
              <a:ext uri="{FF2B5EF4-FFF2-40B4-BE49-F238E27FC236}">
                <a16:creationId xmlns:a16="http://schemas.microsoft.com/office/drawing/2014/main" id="{8D060975-A344-1333-BF74-80A207FC2266}"/>
              </a:ext>
            </a:extLst>
          </p:cNvPr>
          <p:cNvSpPr>
            <a:spLocks noGrp="1"/>
          </p:cNvSpPr>
          <p:nvPr>
            <p:ph type="body" sz="quarter" idx="25" hasCustomPrompt="1"/>
          </p:nvPr>
        </p:nvSpPr>
        <p:spPr>
          <a:xfrm>
            <a:off x="2104143" y="2333555"/>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70" name="Text Placeholder 26">
            <a:extLst>
              <a:ext uri="{FF2B5EF4-FFF2-40B4-BE49-F238E27FC236}">
                <a16:creationId xmlns:a16="http://schemas.microsoft.com/office/drawing/2014/main" id="{08B46FE2-B4F4-84C6-867F-9BE476698294}"/>
              </a:ext>
            </a:extLst>
          </p:cNvPr>
          <p:cNvSpPr>
            <a:spLocks noGrp="1"/>
          </p:cNvSpPr>
          <p:nvPr>
            <p:ph type="body" sz="quarter" idx="38" hasCustomPrompt="1"/>
          </p:nvPr>
        </p:nvSpPr>
        <p:spPr>
          <a:xfrm>
            <a:off x="2104143" y="306789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71" name="Text Placeholder 9">
            <a:extLst>
              <a:ext uri="{FF2B5EF4-FFF2-40B4-BE49-F238E27FC236}">
                <a16:creationId xmlns:a16="http://schemas.microsoft.com/office/drawing/2014/main" id="{A58A7670-E423-12F9-40F2-815B7EB5DEF9}"/>
              </a:ext>
            </a:extLst>
          </p:cNvPr>
          <p:cNvSpPr>
            <a:spLocks noGrp="1"/>
          </p:cNvSpPr>
          <p:nvPr>
            <p:ph type="body" sz="quarter" idx="39" hasCustomPrompt="1"/>
          </p:nvPr>
        </p:nvSpPr>
        <p:spPr>
          <a:xfrm>
            <a:off x="2104143" y="4147563"/>
            <a:ext cx="3598130"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pic>
        <p:nvPicPr>
          <p:cNvPr id="72" name="Picture 71">
            <a:extLst>
              <a:ext uri="{FF2B5EF4-FFF2-40B4-BE49-F238E27FC236}">
                <a16:creationId xmlns:a16="http://schemas.microsoft.com/office/drawing/2014/main" id="{BDDC337D-268A-063C-41FA-F95EC8E225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16830" y="4084529"/>
            <a:ext cx="1192875" cy="1192875"/>
          </a:xfrm>
          <a:prstGeom prst="rect">
            <a:avLst/>
          </a:prstGeom>
        </p:spPr>
      </p:pic>
      <p:sp>
        <p:nvSpPr>
          <p:cNvPr id="73" name="Picture Placeholder 41">
            <a:extLst>
              <a:ext uri="{FF2B5EF4-FFF2-40B4-BE49-F238E27FC236}">
                <a16:creationId xmlns:a16="http://schemas.microsoft.com/office/drawing/2014/main" id="{72B942B7-F4C2-0ECD-2165-82028C02B23E}"/>
              </a:ext>
            </a:extLst>
          </p:cNvPr>
          <p:cNvSpPr>
            <a:spLocks noGrp="1"/>
          </p:cNvSpPr>
          <p:nvPr>
            <p:ph type="pic" sz="quarter" idx="40"/>
          </p:nvPr>
        </p:nvSpPr>
        <p:spPr>
          <a:xfrm>
            <a:off x="703131" y="4180055"/>
            <a:ext cx="1004443" cy="100444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74" name="Text Placeholder 14">
            <a:extLst>
              <a:ext uri="{FF2B5EF4-FFF2-40B4-BE49-F238E27FC236}">
                <a16:creationId xmlns:a16="http://schemas.microsoft.com/office/drawing/2014/main" id="{E0AD5344-EE31-0EB8-950D-97EDBA989F7A}"/>
              </a:ext>
            </a:extLst>
          </p:cNvPr>
          <p:cNvSpPr>
            <a:spLocks noGrp="1"/>
          </p:cNvSpPr>
          <p:nvPr>
            <p:ph type="body" sz="quarter" idx="41" hasCustomPrompt="1"/>
          </p:nvPr>
        </p:nvSpPr>
        <p:spPr>
          <a:xfrm>
            <a:off x="2104143" y="462549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75" name="Text Placeholder 26">
            <a:extLst>
              <a:ext uri="{FF2B5EF4-FFF2-40B4-BE49-F238E27FC236}">
                <a16:creationId xmlns:a16="http://schemas.microsoft.com/office/drawing/2014/main" id="{5FBD99C8-6C1B-5E8F-9D87-BF4120430F4D}"/>
              </a:ext>
            </a:extLst>
          </p:cNvPr>
          <p:cNvSpPr>
            <a:spLocks noGrp="1"/>
          </p:cNvSpPr>
          <p:nvPr>
            <p:ph type="body" sz="quarter" idx="42" hasCustomPrompt="1"/>
          </p:nvPr>
        </p:nvSpPr>
        <p:spPr>
          <a:xfrm>
            <a:off x="2104143" y="5382199"/>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76" name="Text Placeholder 9">
            <a:extLst>
              <a:ext uri="{FF2B5EF4-FFF2-40B4-BE49-F238E27FC236}">
                <a16:creationId xmlns:a16="http://schemas.microsoft.com/office/drawing/2014/main" id="{7C34DA91-5E41-3D61-CBC5-D064C2FC837A}"/>
              </a:ext>
            </a:extLst>
          </p:cNvPr>
          <p:cNvSpPr>
            <a:spLocks noGrp="1"/>
          </p:cNvSpPr>
          <p:nvPr>
            <p:ph type="body" sz="quarter" idx="43" hasCustomPrompt="1"/>
          </p:nvPr>
        </p:nvSpPr>
        <p:spPr>
          <a:xfrm>
            <a:off x="7899301" y="1855625"/>
            <a:ext cx="3598130"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pic>
        <p:nvPicPr>
          <p:cNvPr id="77" name="Picture 76">
            <a:extLst>
              <a:ext uri="{FF2B5EF4-FFF2-40B4-BE49-F238E27FC236}">
                <a16:creationId xmlns:a16="http://schemas.microsoft.com/office/drawing/2014/main" id="{12972D39-ABB8-7C54-3A1A-3AFF43EEE04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411988" y="1792591"/>
            <a:ext cx="1192875" cy="1192875"/>
          </a:xfrm>
          <a:prstGeom prst="rect">
            <a:avLst/>
          </a:prstGeom>
        </p:spPr>
      </p:pic>
      <p:sp>
        <p:nvSpPr>
          <p:cNvPr id="78" name="Picture Placeholder 41">
            <a:extLst>
              <a:ext uri="{FF2B5EF4-FFF2-40B4-BE49-F238E27FC236}">
                <a16:creationId xmlns:a16="http://schemas.microsoft.com/office/drawing/2014/main" id="{2EDF2A98-E881-1BED-1CD4-AEFB0A5C63D6}"/>
              </a:ext>
            </a:extLst>
          </p:cNvPr>
          <p:cNvSpPr>
            <a:spLocks noGrp="1"/>
          </p:cNvSpPr>
          <p:nvPr>
            <p:ph type="pic" sz="quarter" idx="44"/>
          </p:nvPr>
        </p:nvSpPr>
        <p:spPr>
          <a:xfrm>
            <a:off x="6498289" y="1888117"/>
            <a:ext cx="1004443" cy="100444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79" name="Text Placeholder 14">
            <a:extLst>
              <a:ext uri="{FF2B5EF4-FFF2-40B4-BE49-F238E27FC236}">
                <a16:creationId xmlns:a16="http://schemas.microsoft.com/office/drawing/2014/main" id="{08825897-E4C2-1659-4157-27781DA0C91A}"/>
              </a:ext>
            </a:extLst>
          </p:cNvPr>
          <p:cNvSpPr>
            <a:spLocks noGrp="1"/>
          </p:cNvSpPr>
          <p:nvPr>
            <p:ph type="body" sz="quarter" idx="45" hasCustomPrompt="1"/>
          </p:nvPr>
        </p:nvSpPr>
        <p:spPr>
          <a:xfrm>
            <a:off x="7899301" y="2333555"/>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80" name="Text Placeholder 26">
            <a:extLst>
              <a:ext uri="{FF2B5EF4-FFF2-40B4-BE49-F238E27FC236}">
                <a16:creationId xmlns:a16="http://schemas.microsoft.com/office/drawing/2014/main" id="{0EA1C17F-5329-D49C-3522-FC557BB258CC}"/>
              </a:ext>
            </a:extLst>
          </p:cNvPr>
          <p:cNvSpPr>
            <a:spLocks noGrp="1"/>
          </p:cNvSpPr>
          <p:nvPr>
            <p:ph type="body" sz="quarter" idx="46" hasCustomPrompt="1"/>
          </p:nvPr>
        </p:nvSpPr>
        <p:spPr>
          <a:xfrm>
            <a:off x="7899301" y="306789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81" name="Text Placeholder 9">
            <a:extLst>
              <a:ext uri="{FF2B5EF4-FFF2-40B4-BE49-F238E27FC236}">
                <a16:creationId xmlns:a16="http://schemas.microsoft.com/office/drawing/2014/main" id="{EB8C0C11-2EDD-73D3-048F-38CA16063FB2}"/>
              </a:ext>
            </a:extLst>
          </p:cNvPr>
          <p:cNvSpPr>
            <a:spLocks noGrp="1"/>
          </p:cNvSpPr>
          <p:nvPr>
            <p:ph type="body" sz="quarter" idx="47" hasCustomPrompt="1"/>
          </p:nvPr>
        </p:nvSpPr>
        <p:spPr>
          <a:xfrm>
            <a:off x="7899301" y="4147563"/>
            <a:ext cx="3598130"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pic>
        <p:nvPicPr>
          <p:cNvPr id="82" name="Picture 81">
            <a:extLst>
              <a:ext uri="{FF2B5EF4-FFF2-40B4-BE49-F238E27FC236}">
                <a16:creationId xmlns:a16="http://schemas.microsoft.com/office/drawing/2014/main" id="{756C562A-332A-DB24-0537-F585343B837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411988" y="4084529"/>
            <a:ext cx="1192875" cy="1192875"/>
          </a:xfrm>
          <a:prstGeom prst="rect">
            <a:avLst/>
          </a:prstGeom>
        </p:spPr>
      </p:pic>
      <p:sp>
        <p:nvSpPr>
          <p:cNvPr id="83" name="Picture Placeholder 41">
            <a:extLst>
              <a:ext uri="{FF2B5EF4-FFF2-40B4-BE49-F238E27FC236}">
                <a16:creationId xmlns:a16="http://schemas.microsoft.com/office/drawing/2014/main" id="{68AD56EB-6F6A-5C7A-FE4D-7792A7931448}"/>
              </a:ext>
            </a:extLst>
          </p:cNvPr>
          <p:cNvSpPr>
            <a:spLocks noGrp="1"/>
          </p:cNvSpPr>
          <p:nvPr>
            <p:ph type="pic" sz="quarter" idx="48"/>
          </p:nvPr>
        </p:nvSpPr>
        <p:spPr>
          <a:xfrm>
            <a:off x="6498289" y="4180055"/>
            <a:ext cx="1004443" cy="100444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84" name="Text Placeholder 14">
            <a:extLst>
              <a:ext uri="{FF2B5EF4-FFF2-40B4-BE49-F238E27FC236}">
                <a16:creationId xmlns:a16="http://schemas.microsoft.com/office/drawing/2014/main" id="{DEDB389D-8F08-91F8-D551-004A15931265}"/>
              </a:ext>
            </a:extLst>
          </p:cNvPr>
          <p:cNvSpPr>
            <a:spLocks noGrp="1"/>
          </p:cNvSpPr>
          <p:nvPr>
            <p:ph type="body" sz="quarter" idx="49" hasCustomPrompt="1"/>
          </p:nvPr>
        </p:nvSpPr>
        <p:spPr>
          <a:xfrm>
            <a:off x="7899301" y="462549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85" name="Text Placeholder 26">
            <a:extLst>
              <a:ext uri="{FF2B5EF4-FFF2-40B4-BE49-F238E27FC236}">
                <a16:creationId xmlns:a16="http://schemas.microsoft.com/office/drawing/2014/main" id="{BC0C8C07-36B0-EBC5-C91F-F8B5B95EB47A}"/>
              </a:ext>
            </a:extLst>
          </p:cNvPr>
          <p:cNvSpPr>
            <a:spLocks noGrp="1"/>
          </p:cNvSpPr>
          <p:nvPr>
            <p:ph type="body" sz="quarter" idx="50" hasCustomPrompt="1"/>
          </p:nvPr>
        </p:nvSpPr>
        <p:spPr>
          <a:xfrm>
            <a:off x="7899301" y="5383509"/>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Tree>
    <p:extLst>
      <p:ext uri="{BB962C8B-B14F-4D97-AF65-F5344CB8AC3E}">
        <p14:creationId xmlns:p14="http://schemas.microsoft.com/office/powerpoint/2010/main" val="347765508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1201386" y="1792524"/>
            <a:ext cx="4492599"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endParaRPr lang="en-US" dirty="0"/>
          </a:p>
        </p:txBody>
      </p:sp>
      <p:sp>
        <p:nvSpPr>
          <p:cNvPr id="68" name="Date Placeholder 11">
            <a:extLst>
              <a:ext uri="{FF2B5EF4-FFF2-40B4-BE49-F238E27FC236}">
                <a16:creationId xmlns:a16="http://schemas.microsoft.com/office/drawing/2014/main" id="{BCFF11BF-73EA-FDE9-7B50-35FAA4FAC694}"/>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69" name="Text Placeholder 14">
            <a:extLst>
              <a:ext uri="{FF2B5EF4-FFF2-40B4-BE49-F238E27FC236}">
                <a16:creationId xmlns:a16="http://schemas.microsoft.com/office/drawing/2014/main" id="{8D060975-A344-1333-BF74-80A207FC2266}"/>
              </a:ext>
            </a:extLst>
          </p:cNvPr>
          <p:cNvSpPr>
            <a:spLocks noGrp="1"/>
          </p:cNvSpPr>
          <p:nvPr>
            <p:ph type="body" sz="quarter" idx="25" hasCustomPrompt="1"/>
          </p:nvPr>
        </p:nvSpPr>
        <p:spPr>
          <a:xfrm>
            <a:off x="1201387" y="2270454"/>
            <a:ext cx="44926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70" name="Text Placeholder 26">
            <a:extLst>
              <a:ext uri="{FF2B5EF4-FFF2-40B4-BE49-F238E27FC236}">
                <a16:creationId xmlns:a16="http://schemas.microsoft.com/office/drawing/2014/main" id="{08B46FE2-B4F4-84C6-867F-9BE476698294}"/>
              </a:ext>
            </a:extLst>
          </p:cNvPr>
          <p:cNvSpPr>
            <a:spLocks noGrp="1"/>
          </p:cNvSpPr>
          <p:nvPr>
            <p:ph type="body" sz="quarter" idx="38" hasCustomPrompt="1"/>
          </p:nvPr>
        </p:nvSpPr>
        <p:spPr>
          <a:xfrm>
            <a:off x="1201387" y="3004796"/>
            <a:ext cx="4492600" cy="844151"/>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2" name="Text Placeholder 9">
            <a:extLst>
              <a:ext uri="{FF2B5EF4-FFF2-40B4-BE49-F238E27FC236}">
                <a16:creationId xmlns:a16="http://schemas.microsoft.com/office/drawing/2014/main" id="{84D9B43D-D0F2-170A-A0C2-F63EC73784A5}"/>
              </a:ext>
            </a:extLst>
          </p:cNvPr>
          <p:cNvSpPr>
            <a:spLocks noGrp="1"/>
          </p:cNvSpPr>
          <p:nvPr>
            <p:ph type="body" sz="quarter" idx="39" hasCustomPrompt="1"/>
          </p:nvPr>
        </p:nvSpPr>
        <p:spPr>
          <a:xfrm>
            <a:off x="1201386" y="4048836"/>
            <a:ext cx="4492599"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7A926A45-C666-79C9-CCC6-784A9462DC0B}"/>
              </a:ext>
            </a:extLst>
          </p:cNvPr>
          <p:cNvSpPr>
            <a:spLocks noGrp="1"/>
          </p:cNvSpPr>
          <p:nvPr>
            <p:ph type="body" sz="quarter" idx="40" hasCustomPrompt="1"/>
          </p:nvPr>
        </p:nvSpPr>
        <p:spPr>
          <a:xfrm>
            <a:off x="1201387" y="4526766"/>
            <a:ext cx="44926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4" name="Text Placeholder 26">
            <a:extLst>
              <a:ext uri="{FF2B5EF4-FFF2-40B4-BE49-F238E27FC236}">
                <a16:creationId xmlns:a16="http://schemas.microsoft.com/office/drawing/2014/main" id="{8BB699FC-40C9-CB78-A5D5-9A367CE5E86C}"/>
              </a:ext>
            </a:extLst>
          </p:cNvPr>
          <p:cNvSpPr>
            <a:spLocks noGrp="1"/>
          </p:cNvSpPr>
          <p:nvPr>
            <p:ph type="body" sz="quarter" idx="41" hasCustomPrompt="1"/>
          </p:nvPr>
        </p:nvSpPr>
        <p:spPr>
          <a:xfrm>
            <a:off x="1201387" y="5261108"/>
            <a:ext cx="4492600" cy="844151"/>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1" name="Text Placeholder 9">
            <a:extLst>
              <a:ext uri="{FF2B5EF4-FFF2-40B4-BE49-F238E27FC236}">
                <a16:creationId xmlns:a16="http://schemas.microsoft.com/office/drawing/2014/main" id="{A61C5EBB-3E8D-C584-2D3E-847B99DB9BCC}"/>
              </a:ext>
            </a:extLst>
          </p:cNvPr>
          <p:cNvSpPr>
            <a:spLocks noGrp="1"/>
          </p:cNvSpPr>
          <p:nvPr>
            <p:ph type="body" sz="quarter" idx="42" hasCustomPrompt="1"/>
          </p:nvPr>
        </p:nvSpPr>
        <p:spPr>
          <a:xfrm>
            <a:off x="5832993" y="1792524"/>
            <a:ext cx="4492599"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2" name="Text Placeholder 14">
            <a:extLst>
              <a:ext uri="{FF2B5EF4-FFF2-40B4-BE49-F238E27FC236}">
                <a16:creationId xmlns:a16="http://schemas.microsoft.com/office/drawing/2014/main" id="{2CB34336-2AAC-5974-9EFD-8CBB8A082D5B}"/>
              </a:ext>
            </a:extLst>
          </p:cNvPr>
          <p:cNvSpPr>
            <a:spLocks noGrp="1"/>
          </p:cNvSpPr>
          <p:nvPr>
            <p:ph type="body" sz="quarter" idx="43" hasCustomPrompt="1"/>
          </p:nvPr>
        </p:nvSpPr>
        <p:spPr>
          <a:xfrm>
            <a:off x="5832994" y="2270454"/>
            <a:ext cx="44926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3" name="Text Placeholder 26">
            <a:extLst>
              <a:ext uri="{FF2B5EF4-FFF2-40B4-BE49-F238E27FC236}">
                <a16:creationId xmlns:a16="http://schemas.microsoft.com/office/drawing/2014/main" id="{AB0B17E4-8086-45A6-3EF2-C8E31ABEC37F}"/>
              </a:ext>
            </a:extLst>
          </p:cNvPr>
          <p:cNvSpPr>
            <a:spLocks noGrp="1"/>
          </p:cNvSpPr>
          <p:nvPr>
            <p:ph type="body" sz="quarter" idx="44" hasCustomPrompt="1"/>
          </p:nvPr>
        </p:nvSpPr>
        <p:spPr>
          <a:xfrm>
            <a:off x="5832994" y="3004796"/>
            <a:ext cx="4492600" cy="844151"/>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4" name="Text Placeholder 9">
            <a:extLst>
              <a:ext uri="{FF2B5EF4-FFF2-40B4-BE49-F238E27FC236}">
                <a16:creationId xmlns:a16="http://schemas.microsoft.com/office/drawing/2014/main" id="{76F94AE1-5C35-70D9-A3D1-E6BE2B377244}"/>
              </a:ext>
            </a:extLst>
          </p:cNvPr>
          <p:cNvSpPr>
            <a:spLocks noGrp="1"/>
          </p:cNvSpPr>
          <p:nvPr>
            <p:ph type="body" sz="quarter" idx="45" hasCustomPrompt="1"/>
          </p:nvPr>
        </p:nvSpPr>
        <p:spPr>
          <a:xfrm>
            <a:off x="5832993" y="4048836"/>
            <a:ext cx="4492599"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5" name="Text Placeholder 14">
            <a:extLst>
              <a:ext uri="{FF2B5EF4-FFF2-40B4-BE49-F238E27FC236}">
                <a16:creationId xmlns:a16="http://schemas.microsoft.com/office/drawing/2014/main" id="{C4500172-544E-E400-3CEA-B1E42686FB19}"/>
              </a:ext>
            </a:extLst>
          </p:cNvPr>
          <p:cNvSpPr>
            <a:spLocks noGrp="1"/>
          </p:cNvSpPr>
          <p:nvPr>
            <p:ph type="body" sz="quarter" idx="46" hasCustomPrompt="1"/>
          </p:nvPr>
        </p:nvSpPr>
        <p:spPr>
          <a:xfrm>
            <a:off x="5832994" y="4526766"/>
            <a:ext cx="44926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6" name="Text Placeholder 26">
            <a:extLst>
              <a:ext uri="{FF2B5EF4-FFF2-40B4-BE49-F238E27FC236}">
                <a16:creationId xmlns:a16="http://schemas.microsoft.com/office/drawing/2014/main" id="{76674930-3764-642F-63C2-54E83B0A5E3B}"/>
              </a:ext>
            </a:extLst>
          </p:cNvPr>
          <p:cNvSpPr>
            <a:spLocks noGrp="1"/>
          </p:cNvSpPr>
          <p:nvPr>
            <p:ph type="body" sz="quarter" idx="47" hasCustomPrompt="1"/>
          </p:nvPr>
        </p:nvSpPr>
        <p:spPr>
          <a:xfrm>
            <a:off x="5832994" y="5261108"/>
            <a:ext cx="4492600" cy="844151"/>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Tree>
    <p:extLst>
      <p:ext uri="{BB962C8B-B14F-4D97-AF65-F5344CB8AC3E}">
        <p14:creationId xmlns:p14="http://schemas.microsoft.com/office/powerpoint/2010/main" val="165599250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6777758" y="1325845"/>
            <a:ext cx="5421403" cy="5421403"/>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6993972" y="1534173"/>
            <a:ext cx="4966835" cy="4966835"/>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515693" y="1849547"/>
            <a:ext cx="5050612" cy="423861"/>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A949DE3A-9F86-F33C-026D-091B75957713}"/>
              </a:ext>
            </a:extLst>
          </p:cNvPr>
          <p:cNvSpPr>
            <a:spLocks noGrp="1"/>
          </p:cNvSpPr>
          <p:nvPr>
            <p:ph type="body" sz="quarter" idx="13" hasCustomPrompt="1"/>
          </p:nvPr>
        </p:nvSpPr>
        <p:spPr>
          <a:xfrm>
            <a:off x="1515693" y="2283456"/>
            <a:ext cx="5050612" cy="31473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10899" y="1657436"/>
            <a:ext cx="995385" cy="99538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80663" y="1737248"/>
            <a:ext cx="838149" cy="83814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000"/>
            </a:lvl1pPr>
          </a:lstStyle>
          <a:p>
            <a:r>
              <a:rPr lang="en-US"/>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4305489" y="6357493"/>
            <a:ext cx="3744290" cy="314739"/>
          </a:xfrm>
        </p:spPr>
        <p:txBody>
          <a:bodyPr>
            <a:noAutofit/>
          </a:bodyPr>
          <a:lstStyle>
            <a:lvl1pPr marL="0" indent="0" algn="r">
              <a:buNone/>
              <a:defRPr sz="1100"/>
            </a:lvl1pPr>
          </a:lstStyle>
          <a:p>
            <a:pPr lvl="0"/>
            <a:r>
              <a:rPr lang="en-US" dirty="0"/>
              <a:t>Image name and credit</a:t>
            </a:r>
          </a:p>
        </p:txBody>
      </p:sp>
      <p:sp>
        <p:nvSpPr>
          <p:cNvPr id="31" name="Text Placeholder 2">
            <a:extLst>
              <a:ext uri="{FF2B5EF4-FFF2-40B4-BE49-F238E27FC236}">
                <a16:creationId xmlns:a16="http://schemas.microsoft.com/office/drawing/2014/main" id="{57F4AFDD-AC32-CE53-C6C8-4AD70831622D}"/>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36" name="Text Placeholder 9">
            <a:extLst>
              <a:ext uri="{FF2B5EF4-FFF2-40B4-BE49-F238E27FC236}">
                <a16:creationId xmlns:a16="http://schemas.microsoft.com/office/drawing/2014/main" id="{C83C0CA6-7EBA-E4BC-984D-77F0D7478149}"/>
              </a:ext>
            </a:extLst>
          </p:cNvPr>
          <p:cNvSpPr>
            <a:spLocks noGrp="1"/>
          </p:cNvSpPr>
          <p:nvPr>
            <p:ph type="body" sz="quarter" idx="19" hasCustomPrompt="1"/>
          </p:nvPr>
        </p:nvSpPr>
        <p:spPr>
          <a:xfrm>
            <a:off x="1515693" y="2934771"/>
            <a:ext cx="5050612" cy="423861"/>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37" name="Text Placeholder 14">
            <a:extLst>
              <a:ext uri="{FF2B5EF4-FFF2-40B4-BE49-F238E27FC236}">
                <a16:creationId xmlns:a16="http://schemas.microsoft.com/office/drawing/2014/main" id="{C983135A-4B26-2ABC-AA3C-B5D198151C4E}"/>
              </a:ext>
            </a:extLst>
          </p:cNvPr>
          <p:cNvSpPr>
            <a:spLocks noGrp="1"/>
          </p:cNvSpPr>
          <p:nvPr>
            <p:ph type="body" sz="quarter" idx="20" hasCustomPrompt="1"/>
          </p:nvPr>
        </p:nvSpPr>
        <p:spPr>
          <a:xfrm>
            <a:off x="1515693" y="3368680"/>
            <a:ext cx="5050612" cy="31473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pic>
        <p:nvPicPr>
          <p:cNvPr id="38" name="Picture 37">
            <a:extLst>
              <a:ext uri="{FF2B5EF4-FFF2-40B4-BE49-F238E27FC236}">
                <a16:creationId xmlns:a16="http://schemas.microsoft.com/office/drawing/2014/main" id="{279FD213-1135-DB22-09F5-A5F853C23AD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10899" y="2742660"/>
            <a:ext cx="995385" cy="995385"/>
          </a:xfrm>
          <a:prstGeom prst="rect">
            <a:avLst/>
          </a:prstGeom>
        </p:spPr>
      </p:pic>
      <p:sp>
        <p:nvSpPr>
          <p:cNvPr id="39" name="Picture Placeholder 41">
            <a:extLst>
              <a:ext uri="{FF2B5EF4-FFF2-40B4-BE49-F238E27FC236}">
                <a16:creationId xmlns:a16="http://schemas.microsoft.com/office/drawing/2014/main" id="{D132A755-8134-491F-89B8-7139A9470ADA}"/>
              </a:ext>
            </a:extLst>
          </p:cNvPr>
          <p:cNvSpPr>
            <a:spLocks noGrp="1"/>
          </p:cNvSpPr>
          <p:nvPr>
            <p:ph type="pic" sz="quarter" idx="21"/>
          </p:nvPr>
        </p:nvSpPr>
        <p:spPr>
          <a:xfrm>
            <a:off x="380663" y="2822472"/>
            <a:ext cx="838149" cy="83814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000"/>
            </a:lvl1pPr>
          </a:lstStyle>
          <a:p>
            <a:r>
              <a:rPr lang="en-US"/>
              <a:t>Click icon to add picture</a:t>
            </a:r>
            <a:endParaRPr lang="en-US" dirty="0"/>
          </a:p>
        </p:txBody>
      </p:sp>
      <p:sp>
        <p:nvSpPr>
          <p:cNvPr id="40" name="Text Placeholder 9">
            <a:extLst>
              <a:ext uri="{FF2B5EF4-FFF2-40B4-BE49-F238E27FC236}">
                <a16:creationId xmlns:a16="http://schemas.microsoft.com/office/drawing/2014/main" id="{E2CB7BDC-DE75-EAB1-8EFE-5389B8801C3E}"/>
              </a:ext>
            </a:extLst>
          </p:cNvPr>
          <p:cNvSpPr>
            <a:spLocks noGrp="1"/>
          </p:cNvSpPr>
          <p:nvPr>
            <p:ph type="body" sz="quarter" idx="22" hasCustomPrompt="1"/>
          </p:nvPr>
        </p:nvSpPr>
        <p:spPr>
          <a:xfrm>
            <a:off x="1515693" y="4019992"/>
            <a:ext cx="5050612" cy="423861"/>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41" name="Text Placeholder 14">
            <a:extLst>
              <a:ext uri="{FF2B5EF4-FFF2-40B4-BE49-F238E27FC236}">
                <a16:creationId xmlns:a16="http://schemas.microsoft.com/office/drawing/2014/main" id="{945C4BD4-AD27-90AC-A382-F2C5E01C8845}"/>
              </a:ext>
            </a:extLst>
          </p:cNvPr>
          <p:cNvSpPr>
            <a:spLocks noGrp="1"/>
          </p:cNvSpPr>
          <p:nvPr>
            <p:ph type="body" sz="quarter" idx="23" hasCustomPrompt="1"/>
          </p:nvPr>
        </p:nvSpPr>
        <p:spPr>
          <a:xfrm>
            <a:off x="1515693" y="4453901"/>
            <a:ext cx="5050612" cy="31473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pic>
        <p:nvPicPr>
          <p:cNvPr id="42" name="Picture 41">
            <a:extLst>
              <a:ext uri="{FF2B5EF4-FFF2-40B4-BE49-F238E27FC236}">
                <a16:creationId xmlns:a16="http://schemas.microsoft.com/office/drawing/2014/main" id="{B57A736B-F5D4-D9E1-09D4-BC89792A0FB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10899" y="3827881"/>
            <a:ext cx="995385" cy="995385"/>
          </a:xfrm>
          <a:prstGeom prst="rect">
            <a:avLst/>
          </a:prstGeom>
        </p:spPr>
      </p:pic>
      <p:sp>
        <p:nvSpPr>
          <p:cNvPr id="43" name="Picture Placeholder 41">
            <a:extLst>
              <a:ext uri="{FF2B5EF4-FFF2-40B4-BE49-F238E27FC236}">
                <a16:creationId xmlns:a16="http://schemas.microsoft.com/office/drawing/2014/main" id="{F61FA0BD-BC4D-D5A9-6485-60F06CDBFBB2}"/>
              </a:ext>
            </a:extLst>
          </p:cNvPr>
          <p:cNvSpPr>
            <a:spLocks noGrp="1"/>
          </p:cNvSpPr>
          <p:nvPr>
            <p:ph type="pic" sz="quarter" idx="24"/>
          </p:nvPr>
        </p:nvSpPr>
        <p:spPr>
          <a:xfrm>
            <a:off x="380663" y="3907693"/>
            <a:ext cx="838149" cy="83814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000"/>
            </a:lvl1pPr>
          </a:lstStyle>
          <a:p>
            <a:r>
              <a:rPr lang="en-US"/>
              <a:t>Click icon to add picture</a:t>
            </a:r>
            <a:endParaRPr lang="en-US" dirty="0"/>
          </a:p>
        </p:txBody>
      </p:sp>
      <p:sp>
        <p:nvSpPr>
          <p:cNvPr id="44" name="Text Placeholder 9">
            <a:extLst>
              <a:ext uri="{FF2B5EF4-FFF2-40B4-BE49-F238E27FC236}">
                <a16:creationId xmlns:a16="http://schemas.microsoft.com/office/drawing/2014/main" id="{34A5C51C-A420-D180-53F3-3CE75DD5C606}"/>
              </a:ext>
            </a:extLst>
          </p:cNvPr>
          <p:cNvSpPr>
            <a:spLocks noGrp="1"/>
          </p:cNvSpPr>
          <p:nvPr>
            <p:ph type="body" sz="quarter" idx="25" hasCustomPrompt="1"/>
          </p:nvPr>
        </p:nvSpPr>
        <p:spPr>
          <a:xfrm>
            <a:off x="1515693" y="5115262"/>
            <a:ext cx="5050612" cy="423861"/>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45" name="Text Placeholder 14">
            <a:extLst>
              <a:ext uri="{FF2B5EF4-FFF2-40B4-BE49-F238E27FC236}">
                <a16:creationId xmlns:a16="http://schemas.microsoft.com/office/drawing/2014/main" id="{49E7C3F7-1117-8813-3E55-88782D8D6E03}"/>
              </a:ext>
            </a:extLst>
          </p:cNvPr>
          <p:cNvSpPr>
            <a:spLocks noGrp="1"/>
          </p:cNvSpPr>
          <p:nvPr>
            <p:ph type="body" sz="quarter" idx="26" hasCustomPrompt="1"/>
          </p:nvPr>
        </p:nvSpPr>
        <p:spPr>
          <a:xfrm>
            <a:off x="1515693" y="5549171"/>
            <a:ext cx="5050612" cy="31473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pic>
        <p:nvPicPr>
          <p:cNvPr id="46" name="Picture 45">
            <a:extLst>
              <a:ext uri="{FF2B5EF4-FFF2-40B4-BE49-F238E27FC236}">
                <a16:creationId xmlns:a16="http://schemas.microsoft.com/office/drawing/2014/main" id="{003D1211-D629-0F65-6407-EE608136BEA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10899" y="4923151"/>
            <a:ext cx="995385" cy="995385"/>
          </a:xfrm>
          <a:prstGeom prst="rect">
            <a:avLst/>
          </a:prstGeom>
        </p:spPr>
      </p:pic>
      <p:sp>
        <p:nvSpPr>
          <p:cNvPr id="47" name="Picture Placeholder 41">
            <a:extLst>
              <a:ext uri="{FF2B5EF4-FFF2-40B4-BE49-F238E27FC236}">
                <a16:creationId xmlns:a16="http://schemas.microsoft.com/office/drawing/2014/main" id="{B6547AF4-AFD8-063E-0E89-FC2B359173BE}"/>
              </a:ext>
            </a:extLst>
          </p:cNvPr>
          <p:cNvSpPr>
            <a:spLocks noGrp="1"/>
          </p:cNvSpPr>
          <p:nvPr>
            <p:ph type="pic" sz="quarter" idx="27"/>
          </p:nvPr>
        </p:nvSpPr>
        <p:spPr>
          <a:xfrm>
            <a:off x="380663" y="5002963"/>
            <a:ext cx="838149" cy="83814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000"/>
            </a:lvl1pPr>
          </a:lstStyle>
          <a:p>
            <a:r>
              <a:rPr lang="en-US"/>
              <a:t>Click icon to add picture</a:t>
            </a:r>
            <a:endParaRPr lang="en-US" dirty="0"/>
          </a:p>
        </p:txBody>
      </p:sp>
      <p:sp>
        <p:nvSpPr>
          <p:cNvPr id="48" name="Date Placeholder 11">
            <a:extLst>
              <a:ext uri="{FF2B5EF4-FFF2-40B4-BE49-F238E27FC236}">
                <a16:creationId xmlns:a16="http://schemas.microsoft.com/office/drawing/2014/main" id="{3E8798B4-6AF6-CBB6-79F8-048EEB8AFB6A}"/>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116749063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6777758" y="1325845"/>
            <a:ext cx="5421403" cy="5421403"/>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6993972" y="1534173"/>
            <a:ext cx="4966835" cy="4966835"/>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30954" y="1930780"/>
            <a:ext cx="6008449" cy="342628"/>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A949DE3A-9F86-F33C-026D-091B75957713}"/>
              </a:ext>
            </a:extLst>
          </p:cNvPr>
          <p:cNvSpPr>
            <a:spLocks noGrp="1"/>
          </p:cNvSpPr>
          <p:nvPr>
            <p:ph type="body" sz="quarter" idx="13" hasCustomPrompt="1"/>
          </p:nvPr>
        </p:nvSpPr>
        <p:spPr>
          <a:xfrm>
            <a:off x="530954" y="2343776"/>
            <a:ext cx="6008449" cy="25441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4305489" y="6357493"/>
            <a:ext cx="3744290" cy="314739"/>
          </a:xfrm>
        </p:spPr>
        <p:txBody>
          <a:bodyPr>
            <a:noAutofit/>
          </a:bodyPr>
          <a:lstStyle>
            <a:lvl1pPr marL="0" indent="0" algn="r">
              <a:buNone/>
              <a:defRPr sz="1100"/>
            </a:lvl1pPr>
          </a:lstStyle>
          <a:p>
            <a:pPr lvl="0"/>
            <a:r>
              <a:rPr lang="en-US" dirty="0"/>
              <a:t>Image name and credit</a:t>
            </a:r>
          </a:p>
        </p:txBody>
      </p:sp>
      <p:sp>
        <p:nvSpPr>
          <p:cNvPr id="31" name="Text Placeholder 2">
            <a:extLst>
              <a:ext uri="{FF2B5EF4-FFF2-40B4-BE49-F238E27FC236}">
                <a16:creationId xmlns:a16="http://schemas.microsoft.com/office/drawing/2014/main" id="{57F4AFDD-AC32-CE53-C6C8-4AD70831622D}"/>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36" name="Text Placeholder 9">
            <a:extLst>
              <a:ext uri="{FF2B5EF4-FFF2-40B4-BE49-F238E27FC236}">
                <a16:creationId xmlns:a16="http://schemas.microsoft.com/office/drawing/2014/main" id="{C83C0CA6-7EBA-E4BC-984D-77F0D7478149}"/>
              </a:ext>
            </a:extLst>
          </p:cNvPr>
          <p:cNvSpPr>
            <a:spLocks noGrp="1"/>
          </p:cNvSpPr>
          <p:nvPr>
            <p:ph type="body" sz="quarter" idx="19" hasCustomPrompt="1"/>
          </p:nvPr>
        </p:nvSpPr>
        <p:spPr>
          <a:xfrm>
            <a:off x="530954" y="3016004"/>
            <a:ext cx="6008449" cy="342628"/>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37" name="Text Placeholder 14">
            <a:extLst>
              <a:ext uri="{FF2B5EF4-FFF2-40B4-BE49-F238E27FC236}">
                <a16:creationId xmlns:a16="http://schemas.microsoft.com/office/drawing/2014/main" id="{C983135A-4B26-2ABC-AA3C-B5D198151C4E}"/>
              </a:ext>
            </a:extLst>
          </p:cNvPr>
          <p:cNvSpPr>
            <a:spLocks noGrp="1"/>
          </p:cNvSpPr>
          <p:nvPr>
            <p:ph type="body" sz="quarter" idx="20" hasCustomPrompt="1"/>
          </p:nvPr>
        </p:nvSpPr>
        <p:spPr>
          <a:xfrm>
            <a:off x="530954" y="3429000"/>
            <a:ext cx="6008449" cy="25441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sp>
        <p:nvSpPr>
          <p:cNvPr id="40" name="Text Placeholder 9">
            <a:extLst>
              <a:ext uri="{FF2B5EF4-FFF2-40B4-BE49-F238E27FC236}">
                <a16:creationId xmlns:a16="http://schemas.microsoft.com/office/drawing/2014/main" id="{E2CB7BDC-DE75-EAB1-8EFE-5389B8801C3E}"/>
              </a:ext>
            </a:extLst>
          </p:cNvPr>
          <p:cNvSpPr>
            <a:spLocks noGrp="1"/>
          </p:cNvSpPr>
          <p:nvPr>
            <p:ph type="body" sz="quarter" idx="22" hasCustomPrompt="1"/>
          </p:nvPr>
        </p:nvSpPr>
        <p:spPr>
          <a:xfrm>
            <a:off x="530954" y="4101225"/>
            <a:ext cx="6008449" cy="342628"/>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41" name="Text Placeholder 14">
            <a:extLst>
              <a:ext uri="{FF2B5EF4-FFF2-40B4-BE49-F238E27FC236}">
                <a16:creationId xmlns:a16="http://schemas.microsoft.com/office/drawing/2014/main" id="{945C4BD4-AD27-90AC-A382-F2C5E01C8845}"/>
              </a:ext>
            </a:extLst>
          </p:cNvPr>
          <p:cNvSpPr>
            <a:spLocks noGrp="1"/>
          </p:cNvSpPr>
          <p:nvPr>
            <p:ph type="body" sz="quarter" idx="23" hasCustomPrompt="1"/>
          </p:nvPr>
        </p:nvSpPr>
        <p:spPr>
          <a:xfrm>
            <a:off x="530954" y="4514221"/>
            <a:ext cx="6008449" cy="25441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sp>
        <p:nvSpPr>
          <p:cNvPr id="44" name="Text Placeholder 9">
            <a:extLst>
              <a:ext uri="{FF2B5EF4-FFF2-40B4-BE49-F238E27FC236}">
                <a16:creationId xmlns:a16="http://schemas.microsoft.com/office/drawing/2014/main" id="{34A5C51C-A420-D180-53F3-3CE75DD5C606}"/>
              </a:ext>
            </a:extLst>
          </p:cNvPr>
          <p:cNvSpPr>
            <a:spLocks noGrp="1"/>
          </p:cNvSpPr>
          <p:nvPr>
            <p:ph type="body" sz="quarter" idx="25" hasCustomPrompt="1"/>
          </p:nvPr>
        </p:nvSpPr>
        <p:spPr>
          <a:xfrm>
            <a:off x="530954" y="5196495"/>
            <a:ext cx="6008449" cy="342628"/>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45" name="Text Placeholder 14">
            <a:extLst>
              <a:ext uri="{FF2B5EF4-FFF2-40B4-BE49-F238E27FC236}">
                <a16:creationId xmlns:a16="http://schemas.microsoft.com/office/drawing/2014/main" id="{49E7C3F7-1117-8813-3E55-88782D8D6E03}"/>
              </a:ext>
            </a:extLst>
          </p:cNvPr>
          <p:cNvSpPr>
            <a:spLocks noGrp="1"/>
          </p:cNvSpPr>
          <p:nvPr>
            <p:ph type="body" sz="quarter" idx="26" hasCustomPrompt="1"/>
          </p:nvPr>
        </p:nvSpPr>
        <p:spPr>
          <a:xfrm>
            <a:off x="530954" y="5609491"/>
            <a:ext cx="6008449" cy="25441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sp>
        <p:nvSpPr>
          <p:cNvPr id="48" name="Date Placeholder 11">
            <a:extLst>
              <a:ext uri="{FF2B5EF4-FFF2-40B4-BE49-F238E27FC236}">
                <a16:creationId xmlns:a16="http://schemas.microsoft.com/office/drawing/2014/main" id="{3E8798B4-6AF6-CBB6-79F8-048EEB8AFB6A}"/>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15027312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Speak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D5DFC3-3EAA-CBF9-C8CB-6E7A711805DC}"/>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6">
            <a:extLst>
              <a:ext uri="{FF2B5EF4-FFF2-40B4-BE49-F238E27FC236}">
                <a16:creationId xmlns:a16="http://schemas.microsoft.com/office/drawing/2014/main" id="{5E3936D2-57A4-DF35-88EA-4C55A7E3263F}"/>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6" name="Picture Placeholder 11">
            <a:extLst>
              <a:ext uri="{FF2B5EF4-FFF2-40B4-BE49-F238E27FC236}">
                <a16:creationId xmlns:a16="http://schemas.microsoft.com/office/drawing/2014/main" id="{5A2ED33E-C230-F98E-57C0-3FA1B874505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01446" y="2034447"/>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01446" y="3319246"/>
            <a:ext cx="5257569" cy="220800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7" name="Text Placeholder 14">
            <a:extLst>
              <a:ext uri="{FF2B5EF4-FFF2-40B4-BE49-F238E27FC236}">
                <a16:creationId xmlns:a16="http://schemas.microsoft.com/office/drawing/2014/main" id="{82910D53-0EF7-5D0C-A4E8-40B33FD914A7}"/>
              </a:ext>
            </a:extLst>
          </p:cNvPr>
          <p:cNvSpPr>
            <a:spLocks noGrp="1"/>
          </p:cNvSpPr>
          <p:nvPr>
            <p:ph type="body" sz="quarter" idx="20" hasCustomPrompt="1"/>
          </p:nvPr>
        </p:nvSpPr>
        <p:spPr>
          <a:xfrm>
            <a:off x="501446" y="2519477"/>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83924309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74557" y="1707248"/>
            <a:ext cx="974588" cy="974588"/>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1536278" y="2039394"/>
            <a:ext cx="4193377"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1536278" y="2377612"/>
            <a:ext cx="4193377" cy="304223"/>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0"/>
            <a:ext cx="5752328" cy="202000"/>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73018" y="1800993"/>
            <a:ext cx="779509" cy="77950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pic>
        <p:nvPicPr>
          <p:cNvPr id="37" name="Picture 36">
            <a:extLst>
              <a:ext uri="{FF2B5EF4-FFF2-40B4-BE49-F238E27FC236}">
                <a16:creationId xmlns:a16="http://schemas.microsoft.com/office/drawing/2014/main" id="{2CA1ADFE-185B-84C6-7BDE-5CE5ED2D5C91}"/>
              </a:ext>
            </a:extLst>
          </p:cNvPr>
          <p:cNvPicPr>
            <a:picLocks noChangeAspect="1"/>
          </p:cNvPicPr>
          <p:nvPr userDrawn="1"/>
        </p:nvPicPr>
        <p:blipFill>
          <a:blip r:embed="rId2"/>
          <a:stretch>
            <a:fillRect/>
          </a:stretch>
        </p:blipFill>
        <p:spPr>
          <a:xfrm>
            <a:off x="474557" y="2769929"/>
            <a:ext cx="974588" cy="974588"/>
          </a:xfrm>
          <a:prstGeom prst="rect">
            <a:avLst/>
          </a:prstGeom>
        </p:spPr>
      </p:pic>
      <p:sp>
        <p:nvSpPr>
          <p:cNvPr id="38" name="Text Placeholder 9">
            <a:extLst>
              <a:ext uri="{FF2B5EF4-FFF2-40B4-BE49-F238E27FC236}">
                <a16:creationId xmlns:a16="http://schemas.microsoft.com/office/drawing/2014/main" id="{3707F628-BF27-E573-A744-9740689BC7A1}"/>
              </a:ext>
            </a:extLst>
          </p:cNvPr>
          <p:cNvSpPr>
            <a:spLocks noGrp="1"/>
          </p:cNvSpPr>
          <p:nvPr>
            <p:ph type="body" sz="quarter" idx="20" hasCustomPrompt="1"/>
          </p:nvPr>
        </p:nvSpPr>
        <p:spPr>
          <a:xfrm>
            <a:off x="1536278" y="3102075"/>
            <a:ext cx="4193377"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39" name="Text Placeholder 14">
            <a:extLst>
              <a:ext uri="{FF2B5EF4-FFF2-40B4-BE49-F238E27FC236}">
                <a16:creationId xmlns:a16="http://schemas.microsoft.com/office/drawing/2014/main" id="{13ACBFF7-2A48-7050-F3F1-2749A8EE3432}"/>
              </a:ext>
            </a:extLst>
          </p:cNvPr>
          <p:cNvSpPr>
            <a:spLocks noGrp="1"/>
          </p:cNvSpPr>
          <p:nvPr>
            <p:ph type="body" sz="quarter" idx="21" hasCustomPrompt="1"/>
          </p:nvPr>
        </p:nvSpPr>
        <p:spPr>
          <a:xfrm>
            <a:off x="1536278" y="3440293"/>
            <a:ext cx="4193377" cy="304223"/>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40" name="Picture Placeholder 41">
            <a:extLst>
              <a:ext uri="{FF2B5EF4-FFF2-40B4-BE49-F238E27FC236}">
                <a16:creationId xmlns:a16="http://schemas.microsoft.com/office/drawing/2014/main" id="{8FE8CBF8-1BB6-25F2-7594-E5FF6519C0F7}"/>
              </a:ext>
            </a:extLst>
          </p:cNvPr>
          <p:cNvSpPr>
            <a:spLocks noGrp="1"/>
          </p:cNvSpPr>
          <p:nvPr>
            <p:ph type="pic" sz="quarter" idx="22"/>
          </p:nvPr>
        </p:nvSpPr>
        <p:spPr>
          <a:xfrm>
            <a:off x="573018" y="2863674"/>
            <a:ext cx="779509" cy="77950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pic>
        <p:nvPicPr>
          <p:cNvPr id="41" name="Picture 40">
            <a:extLst>
              <a:ext uri="{FF2B5EF4-FFF2-40B4-BE49-F238E27FC236}">
                <a16:creationId xmlns:a16="http://schemas.microsoft.com/office/drawing/2014/main" id="{03C0AADE-AD4E-83E0-A8BD-03ECFB67E500}"/>
              </a:ext>
            </a:extLst>
          </p:cNvPr>
          <p:cNvPicPr>
            <a:picLocks noChangeAspect="1"/>
          </p:cNvPicPr>
          <p:nvPr userDrawn="1"/>
        </p:nvPicPr>
        <p:blipFill>
          <a:blip r:embed="rId2"/>
          <a:stretch>
            <a:fillRect/>
          </a:stretch>
        </p:blipFill>
        <p:spPr>
          <a:xfrm>
            <a:off x="474557" y="3832610"/>
            <a:ext cx="974588" cy="974588"/>
          </a:xfrm>
          <a:prstGeom prst="rect">
            <a:avLst/>
          </a:prstGeom>
        </p:spPr>
      </p:pic>
      <p:sp>
        <p:nvSpPr>
          <p:cNvPr id="42" name="Text Placeholder 9">
            <a:extLst>
              <a:ext uri="{FF2B5EF4-FFF2-40B4-BE49-F238E27FC236}">
                <a16:creationId xmlns:a16="http://schemas.microsoft.com/office/drawing/2014/main" id="{181221BB-742D-C9A8-3AB7-710080CA3B2F}"/>
              </a:ext>
            </a:extLst>
          </p:cNvPr>
          <p:cNvSpPr>
            <a:spLocks noGrp="1"/>
          </p:cNvSpPr>
          <p:nvPr>
            <p:ph type="body" sz="quarter" idx="23" hasCustomPrompt="1"/>
          </p:nvPr>
        </p:nvSpPr>
        <p:spPr>
          <a:xfrm>
            <a:off x="1536278" y="4164756"/>
            <a:ext cx="4193377"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3" name="Text Placeholder 14">
            <a:extLst>
              <a:ext uri="{FF2B5EF4-FFF2-40B4-BE49-F238E27FC236}">
                <a16:creationId xmlns:a16="http://schemas.microsoft.com/office/drawing/2014/main" id="{5EB0751A-85C3-3264-3130-E2F3C4E8A182}"/>
              </a:ext>
            </a:extLst>
          </p:cNvPr>
          <p:cNvSpPr>
            <a:spLocks noGrp="1"/>
          </p:cNvSpPr>
          <p:nvPr>
            <p:ph type="body" sz="quarter" idx="24" hasCustomPrompt="1"/>
          </p:nvPr>
        </p:nvSpPr>
        <p:spPr>
          <a:xfrm>
            <a:off x="1536278" y="4502974"/>
            <a:ext cx="4193377" cy="304223"/>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44" name="Picture Placeholder 41">
            <a:extLst>
              <a:ext uri="{FF2B5EF4-FFF2-40B4-BE49-F238E27FC236}">
                <a16:creationId xmlns:a16="http://schemas.microsoft.com/office/drawing/2014/main" id="{1E3ACA71-0C66-3BA6-FCD3-B278389B2258}"/>
              </a:ext>
            </a:extLst>
          </p:cNvPr>
          <p:cNvSpPr>
            <a:spLocks noGrp="1"/>
          </p:cNvSpPr>
          <p:nvPr>
            <p:ph type="pic" sz="quarter" idx="25"/>
          </p:nvPr>
        </p:nvSpPr>
        <p:spPr>
          <a:xfrm>
            <a:off x="573018" y="3926355"/>
            <a:ext cx="779509" cy="77950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pic>
        <p:nvPicPr>
          <p:cNvPr id="45" name="Picture 44">
            <a:extLst>
              <a:ext uri="{FF2B5EF4-FFF2-40B4-BE49-F238E27FC236}">
                <a16:creationId xmlns:a16="http://schemas.microsoft.com/office/drawing/2014/main" id="{BBAC70B7-4186-EAF0-E751-303097228A1C}"/>
              </a:ext>
            </a:extLst>
          </p:cNvPr>
          <p:cNvPicPr>
            <a:picLocks noChangeAspect="1"/>
          </p:cNvPicPr>
          <p:nvPr userDrawn="1"/>
        </p:nvPicPr>
        <p:blipFill>
          <a:blip r:embed="rId2"/>
          <a:stretch>
            <a:fillRect/>
          </a:stretch>
        </p:blipFill>
        <p:spPr>
          <a:xfrm>
            <a:off x="474557" y="4870578"/>
            <a:ext cx="974588" cy="974588"/>
          </a:xfrm>
          <a:prstGeom prst="rect">
            <a:avLst/>
          </a:prstGeom>
        </p:spPr>
      </p:pic>
      <p:sp>
        <p:nvSpPr>
          <p:cNvPr id="46" name="Text Placeholder 9">
            <a:extLst>
              <a:ext uri="{FF2B5EF4-FFF2-40B4-BE49-F238E27FC236}">
                <a16:creationId xmlns:a16="http://schemas.microsoft.com/office/drawing/2014/main" id="{1082F3E2-4E98-20DA-EED7-5FDE2A9F5ED9}"/>
              </a:ext>
            </a:extLst>
          </p:cNvPr>
          <p:cNvSpPr>
            <a:spLocks noGrp="1"/>
          </p:cNvSpPr>
          <p:nvPr>
            <p:ph type="body" sz="quarter" idx="26" hasCustomPrompt="1"/>
          </p:nvPr>
        </p:nvSpPr>
        <p:spPr>
          <a:xfrm>
            <a:off x="1536278" y="5202724"/>
            <a:ext cx="4193377"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7" name="Text Placeholder 14">
            <a:extLst>
              <a:ext uri="{FF2B5EF4-FFF2-40B4-BE49-F238E27FC236}">
                <a16:creationId xmlns:a16="http://schemas.microsoft.com/office/drawing/2014/main" id="{1494718D-CBF5-6631-569C-E6A8DBAE5D0D}"/>
              </a:ext>
            </a:extLst>
          </p:cNvPr>
          <p:cNvSpPr>
            <a:spLocks noGrp="1"/>
          </p:cNvSpPr>
          <p:nvPr>
            <p:ph type="body" sz="quarter" idx="27" hasCustomPrompt="1"/>
          </p:nvPr>
        </p:nvSpPr>
        <p:spPr>
          <a:xfrm>
            <a:off x="1536278" y="5540942"/>
            <a:ext cx="4193377" cy="304223"/>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48" name="Picture Placeholder 41">
            <a:extLst>
              <a:ext uri="{FF2B5EF4-FFF2-40B4-BE49-F238E27FC236}">
                <a16:creationId xmlns:a16="http://schemas.microsoft.com/office/drawing/2014/main" id="{CF3F49C2-C514-59B4-2A12-2A8F0E71B69F}"/>
              </a:ext>
            </a:extLst>
          </p:cNvPr>
          <p:cNvSpPr>
            <a:spLocks noGrp="1"/>
          </p:cNvSpPr>
          <p:nvPr>
            <p:ph type="pic" sz="quarter" idx="28"/>
          </p:nvPr>
        </p:nvSpPr>
        <p:spPr>
          <a:xfrm>
            <a:off x="573018" y="4964323"/>
            <a:ext cx="779509" cy="77950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49" name="Date Placeholder 11">
            <a:extLst>
              <a:ext uri="{FF2B5EF4-FFF2-40B4-BE49-F238E27FC236}">
                <a16:creationId xmlns:a16="http://schemas.microsoft.com/office/drawing/2014/main" id="{4EC173FA-8D82-360F-231A-3EB797ADAF50}"/>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382947461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Speakers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75117" y="1561966"/>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445680" y="2039394"/>
            <a:ext cx="5283975"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445680" y="2377612"/>
            <a:ext cx="5283975" cy="430191"/>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0"/>
            <a:ext cx="5752328" cy="202000"/>
          </a:xfrm>
        </p:spPr>
        <p:txBody>
          <a:bodyPr>
            <a:noAutofit/>
          </a:bodyPr>
          <a:lstStyle>
            <a:lvl1pPr marL="0" indent="0" algn="r">
              <a:buNone/>
              <a:defRPr sz="1100"/>
            </a:lvl1pPr>
          </a:lstStyle>
          <a:p>
            <a:pPr lvl="0"/>
            <a:r>
              <a:rPr lang="en-US" dirty="0"/>
              <a:t>Image name and credit</a:t>
            </a:r>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sp>
        <p:nvSpPr>
          <p:cNvPr id="38" name="Text Placeholder 9">
            <a:extLst>
              <a:ext uri="{FF2B5EF4-FFF2-40B4-BE49-F238E27FC236}">
                <a16:creationId xmlns:a16="http://schemas.microsoft.com/office/drawing/2014/main" id="{3707F628-BF27-E573-A744-9740689BC7A1}"/>
              </a:ext>
            </a:extLst>
          </p:cNvPr>
          <p:cNvSpPr>
            <a:spLocks noGrp="1"/>
          </p:cNvSpPr>
          <p:nvPr>
            <p:ph type="body" sz="quarter" idx="20" hasCustomPrompt="1"/>
          </p:nvPr>
        </p:nvSpPr>
        <p:spPr>
          <a:xfrm>
            <a:off x="445680" y="3010635"/>
            <a:ext cx="5283975"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2" name="Text Placeholder 9">
            <a:extLst>
              <a:ext uri="{FF2B5EF4-FFF2-40B4-BE49-F238E27FC236}">
                <a16:creationId xmlns:a16="http://schemas.microsoft.com/office/drawing/2014/main" id="{181221BB-742D-C9A8-3AB7-710080CA3B2F}"/>
              </a:ext>
            </a:extLst>
          </p:cNvPr>
          <p:cNvSpPr>
            <a:spLocks noGrp="1"/>
          </p:cNvSpPr>
          <p:nvPr>
            <p:ph type="body" sz="quarter" idx="23" hasCustomPrompt="1"/>
          </p:nvPr>
        </p:nvSpPr>
        <p:spPr>
          <a:xfrm>
            <a:off x="445680" y="3971716"/>
            <a:ext cx="5283975"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6" name="Text Placeholder 9">
            <a:extLst>
              <a:ext uri="{FF2B5EF4-FFF2-40B4-BE49-F238E27FC236}">
                <a16:creationId xmlns:a16="http://schemas.microsoft.com/office/drawing/2014/main" id="{1082F3E2-4E98-20DA-EED7-5FDE2A9F5ED9}"/>
              </a:ext>
            </a:extLst>
          </p:cNvPr>
          <p:cNvSpPr>
            <a:spLocks noGrp="1"/>
          </p:cNvSpPr>
          <p:nvPr>
            <p:ph type="body" sz="quarter" idx="26" hasCustomPrompt="1"/>
          </p:nvPr>
        </p:nvSpPr>
        <p:spPr>
          <a:xfrm>
            <a:off x="445680" y="4958884"/>
            <a:ext cx="5283975"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9" name="Date Placeholder 11">
            <a:extLst>
              <a:ext uri="{FF2B5EF4-FFF2-40B4-BE49-F238E27FC236}">
                <a16:creationId xmlns:a16="http://schemas.microsoft.com/office/drawing/2014/main" id="{4EC173FA-8D82-360F-231A-3EB797ADAF50}"/>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6" name="Text Placeholder 14">
            <a:extLst>
              <a:ext uri="{FF2B5EF4-FFF2-40B4-BE49-F238E27FC236}">
                <a16:creationId xmlns:a16="http://schemas.microsoft.com/office/drawing/2014/main" id="{B3B9ECE8-9528-E72A-0D42-8367816FF52F}"/>
              </a:ext>
            </a:extLst>
          </p:cNvPr>
          <p:cNvSpPr>
            <a:spLocks noGrp="1"/>
          </p:cNvSpPr>
          <p:nvPr>
            <p:ph type="body" sz="quarter" idx="27" hasCustomPrompt="1"/>
          </p:nvPr>
        </p:nvSpPr>
        <p:spPr>
          <a:xfrm>
            <a:off x="445680" y="3322492"/>
            <a:ext cx="5283975" cy="430191"/>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11" name="Text Placeholder 14">
            <a:extLst>
              <a:ext uri="{FF2B5EF4-FFF2-40B4-BE49-F238E27FC236}">
                <a16:creationId xmlns:a16="http://schemas.microsoft.com/office/drawing/2014/main" id="{A81596D6-C4F7-F28D-4CC5-8EAD368DDD2C}"/>
              </a:ext>
            </a:extLst>
          </p:cNvPr>
          <p:cNvSpPr>
            <a:spLocks noGrp="1"/>
          </p:cNvSpPr>
          <p:nvPr>
            <p:ph type="body" sz="quarter" idx="28" hasCustomPrompt="1"/>
          </p:nvPr>
        </p:nvSpPr>
        <p:spPr>
          <a:xfrm>
            <a:off x="445680" y="4297852"/>
            <a:ext cx="5283975" cy="430191"/>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13" name="Text Placeholder 14">
            <a:extLst>
              <a:ext uri="{FF2B5EF4-FFF2-40B4-BE49-F238E27FC236}">
                <a16:creationId xmlns:a16="http://schemas.microsoft.com/office/drawing/2014/main" id="{5702258D-8720-DB7E-5079-25A593CEA8A2}"/>
              </a:ext>
            </a:extLst>
          </p:cNvPr>
          <p:cNvSpPr>
            <a:spLocks noGrp="1"/>
          </p:cNvSpPr>
          <p:nvPr>
            <p:ph type="body" sz="quarter" idx="29" hasCustomPrompt="1"/>
          </p:nvPr>
        </p:nvSpPr>
        <p:spPr>
          <a:xfrm>
            <a:off x="445680" y="5283372"/>
            <a:ext cx="5283975" cy="430191"/>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19829756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5A61CF-88A0-3AFA-A3D7-E53ACFB3731D}"/>
              </a:ext>
            </a:extLst>
          </p:cNvPr>
          <p:cNvSpPr/>
          <p:nvPr userDrawn="1"/>
        </p:nvSpPr>
        <p:spPr>
          <a:xfrm>
            <a:off x="275117" y="1795230"/>
            <a:ext cx="11641765" cy="3139243"/>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97D88F8-50F6-0696-8229-F5A2255F1D04}"/>
              </a:ext>
            </a:extLst>
          </p:cNvPr>
          <p:cNvPicPr>
            <a:picLocks noChangeAspect="1"/>
          </p:cNvPicPr>
          <p:nvPr userDrawn="1"/>
        </p:nvPicPr>
        <p:blipFill>
          <a:blip r:embed="rId2"/>
          <a:stretch>
            <a:fillRect/>
          </a:stretch>
        </p:blipFill>
        <p:spPr>
          <a:xfrm>
            <a:off x="4186421" y="340977"/>
            <a:ext cx="3774406" cy="886605"/>
          </a:xfrm>
          <a:prstGeom prst="rect">
            <a:avLst/>
          </a:prstGeom>
        </p:spPr>
      </p:pic>
      <p:sp>
        <p:nvSpPr>
          <p:cNvPr id="9" name="TextBox 8">
            <a:extLst>
              <a:ext uri="{FF2B5EF4-FFF2-40B4-BE49-F238E27FC236}">
                <a16:creationId xmlns:a16="http://schemas.microsoft.com/office/drawing/2014/main" id="{833B70FC-8601-8560-20DA-A61F1A5F8647}"/>
              </a:ext>
            </a:extLst>
          </p:cNvPr>
          <p:cNvSpPr txBox="1"/>
          <p:nvPr userDrawn="1"/>
        </p:nvSpPr>
        <p:spPr>
          <a:xfrm>
            <a:off x="586410" y="2133231"/>
            <a:ext cx="5257800" cy="2308324"/>
          </a:xfrm>
          <a:prstGeom prst="rect">
            <a:avLst/>
          </a:prstGeom>
          <a:noFill/>
        </p:spPr>
        <p:txBody>
          <a:bodyPr wrap="square">
            <a:spAutoFit/>
          </a:bodyPr>
          <a:lstStyle/>
          <a:p>
            <a:pPr algn="l"/>
            <a:r>
              <a:rPr lang="en-US" sz="1600" b="0" dirty="0">
                <a:solidFill>
                  <a:srgbClr val="FFFFFF"/>
                </a:solidFill>
                <a:effectLst/>
                <a:latin typeface="Tw Cen MT" panose="020B0602020104020603" pitchFamily="34" charset="77"/>
              </a:rPr>
              <a:t>To ensure we meet the needs of the education community (you!), NASA’s </a:t>
            </a:r>
            <a:r>
              <a:rPr lang="en-US" sz="1600" b="0" dirty="0" err="1">
                <a:solidFill>
                  <a:srgbClr val="FFFFFF"/>
                </a:solidFill>
                <a:effectLst/>
                <a:latin typeface="Tw Cen MT" panose="020B0602020104020603" pitchFamily="34" charset="77"/>
              </a:rPr>
              <a:t>UoL</a:t>
            </a:r>
            <a:r>
              <a:rPr lang="en-US" sz="1600" b="0" dirty="0">
                <a:solidFill>
                  <a:srgbClr val="FFFFFF"/>
                </a:solidFill>
                <a:effectLst/>
                <a:latin typeface="Tw Cen MT" panose="020B0602020104020603" pitchFamily="34" charset="77"/>
              </a:rPr>
              <a:t> is committed to performing regular evaluations, to determine the effectiveness of Professional Learning opportunities like the Science Briefings.</a:t>
            </a:r>
          </a:p>
          <a:p>
            <a:pPr algn="l"/>
            <a:br>
              <a:rPr lang="en-US" sz="1600" b="0" dirty="0">
                <a:solidFill>
                  <a:srgbClr val="FFFFFF"/>
                </a:solidFill>
                <a:effectLst/>
                <a:latin typeface="Tw Cen MT" panose="020B0602020104020603" pitchFamily="34" charset="77"/>
              </a:rPr>
            </a:br>
            <a:endParaRPr lang="en-US" sz="1600" b="0" dirty="0">
              <a:solidFill>
                <a:srgbClr val="FFFFFF"/>
              </a:solidFill>
              <a:effectLst/>
              <a:latin typeface="Tw Cen MT" panose="020B0602020104020603" pitchFamily="34" charset="77"/>
            </a:endParaRPr>
          </a:p>
          <a:p>
            <a:pPr algn="l"/>
            <a:r>
              <a:rPr lang="en-US" sz="1600" b="0" dirty="0">
                <a:solidFill>
                  <a:srgbClr val="FFFFFF"/>
                </a:solidFill>
                <a:effectLst/>
                <a:latin typeface="Tw Cen MT" panose="020B0602020104020603" pitchFamily="34" charset="77"/>
              </a:rPr>
              <a:t>If you prefer not to participate in the evaluation process, you can opt out by contacting Sarah Marcotte </a:t>
            </a:r>
            <a:r>
              <a:rPr lang="en-US" sz="1600" b="0" dirty="0" err="1">
                <a:solidFill>
                  <a:srgbClr val="FFFFFF"/>
                </a:solidFill>
                <a:effectLst/>
                <a:latin typeface="Tw Cen MT" panose="020B0602020104020603" pitchFamily="34" charset="77"/>
              </a:rPr>
              <a:t>sarah.s.marcotte@jpl.nasa.gov</a:t>
            </a:r>
            <a:r>
              <a:rPr lang="en-US" sz="1600" b="0" dirty="0">
                <a:solidFill>
                  <a:srgbClr val="FFFFFF"/>
                </a:solidFill>
                <a:effectLst/>
                <a:latin typeface="Tw Cen MT" panose="020B0602020104020603" pitchFamily="34" charset="77"/>
              </a:rPr>
              <a:t>.</a:t>
            </a:r>
          </a:p>
        </p:txBody>
      </p:sp>
      <p:sp>
        <p:nvSpPr>
          <p:cNvPr id="11" name="TextBox 10">
            <a:extLst>
              <a:ext uri="{FF2B5EF4-FFF2-40B4-BE49-F238E27FC236}">
                <a16:creationId xmlns:a16="http://schemas.microsoft.com/office/drawing/2014/main" id="{8405E70B-73BC-29DC-9B45-CE97A8BF7101}"/>
              </a:ext>
            </a:extLst>
          </p:cNvPr>
          <p:cNvSpPr txBox="1"/>
          <p:nvPr userDrawn="1"/>
        </p:nvSpPr>
        <p:spPr>
          <a:xfrm>
            <a:off x="6347790" y="2087578"/>
            <a:ext cx="5257800" cy="2554545"/>
          </a:xfrm>
          <a:prstGeom prst="rect">
            <a:avLst/>
          </a:prstGeom>
          <a:noFill/>
        </p:spPr>
        <p:txBody>
          <a:bodyPr wrap="square">
            <a:spAutoFit/>
          </a:bodyPr>
          <a:lstStyle/>
          <a:p>
            <a:pPr algn="l"/>
            <a:r>
              <a:rPr lang="en-US" sz="1600" dirty="0">
                <a:solidFill>
                  <a:schemeClr val="bg1"/>
                </a:solidFill>
                <a:effectLst/>
                <a:latin typeface="Tw Cen MT" panose="020B0602020104020603" pitchFamily="34" charset="77"/>
              </a:rPr>
              <a:t>This product is based upon work supported by NASA under award number NNX16AC65A to the Space Telescope Science Institute, working in partnership with Caltech/IPAC, Center for Astrophysics | Harvard &amp; Smithsonian, and Jet Propulsion Laboratory. </a:t>
            </a:r>
          </a:p>
          <a:p>
            <a:pPr algn="l"/>
            <a:br>
              <a:rPr lang="en-US" sz="1600" dirty="0">
                <a:solidFill>
                  <a:schemeClr val="bg1"/>
                </a:solidFill>
                <a:effectLst/>
                <a:latin typeface="Tw Cen MT" panose="020B0602020104020603" pitchFamily="34" charset="77"/>
              </a:rPr>
            </a:br>
            <a:r>
              <a:rPr lang="en-US" sz="1600" dirty="0">
                <a:solidFill>
                  <a:schemeClr val="bg1"/>
                </a:solidFill>
                <a:effectLst/>
                <a:latin typeface="Tw Cen MT" panose="020B0602020104020603" pitchFamily="34" charset="77"/>
              </a:rPr>
              <a:t>Any opinions, findings, and conclusions or recommendations expressed in this material are those of the author(s) and do not necessarily reflect the views of the National Aeronautics and Space Administration.</a:t>
            </a:r>
          </a:p>
        </p:txBody>
      </p:sp>
      <p:pic>
        <p:nvPicPr>
          <p:cNvPr id="14" name="Picture 13">
            <a:extLst>
              <a:ext uri="{FF2B5EF4-FFF2-40B4-BE49-F238E27FC236}">
                <a16:creationId xmlns:a16="http://schemas.microsoft.com/office/drawing/2014/main" id="{5FBB4EB1-9871-875A-A3F7-446CFBAA17FC}"/>
              </a:ext>
            </a:extLst>
          </p:cNvPr>
          <p:cNvPicPr>
            <a:picLocks noChangeAspect="1"/>
          </p:cNvPicPr>
          <p:nvPr userDrawn="1"/>
        </p:nvPicPr>
        <p:blipFill>
          <a:blip r:embed="rId3"/>
          <a:stretch>
            <a:fillRect/>
          </a:stretch>
        </p:blipFill>
        <p:spPr>
          <a:xfrm>
            <a:off x="3101825" y="5296034"/>
            <a:ext cx="5992480" cy="593132"/>
          </a:xfrm>
          <a:prstGeom prst="rect">
            <a:avLst/>
          </a:prstGeom>
        </p:spPr>
      </p:pic>
    </p:spTree>
    <p:extLst>
      <p:ext uri="{BB962C8B-B14F-4D97-AF65-F5344CB8AC3E}">
        <p14:creationId xmlns:p14="http://schemas.microsoft.com/office/powerpoint/2010/main" val="27368349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esources - One 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75117" y="1561966"/>
            <a:ext cx="11641765" cy="4404972"/>
          </a:xfrm>
          <a:prstGeom prst="rect">
            <a:avLst/>
          </a:prstGeom>
          <a:gradFill>
            <a:gsLst>
              <a:gs pos="50000">
                <a:srgbClr val="1A0E3B"/>
              </a:gs>
              <a:gs pos="100000">
                <a:srgbClr val="1A0E3B">
                  <a:alpha val="49471"/>
                </a:srgbClr>
              </a:gs>
              <a:gs pos="0">
                <a:srgbClr val="1A0E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hasCustomPrompt="1"/>
          </p:nvPr>
        </p:nvSpPr>
        <p:spPr>
          <a:xfrm>
            <a:off x="5993992" y="1821932"/>
            <a:ext cx="5752328" cy="3891631"/>
          </a:xfrm>
        </p:spPr>
        <p:txBody>
          <a:bodyPr/>
          <a:lstStyle/>
          <a:p>
            <a:r>
              <a:rPr lang="en-US" dirty="0"/>
              <a:t>Add picture(s) and resize as needed</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hasCustomPrompt="1"/>
          </p:nvPr>
        </p:nvSpPr>
        <p:spPr>
          <a:xfrm>
            <a:off x="182880" y="274320"/>
            <a:ext cx="8961120" cy="731520"/>
          </a:xfrm>
        </p:spPr>
        <p:txBody>
          <a:bodyPr/>
          <a:lstStyle/>
          <a:p>
            <a:r>
              <a:rPr lang="en-US" dirty="0"/>
              <a:t>Additional Resources</a:t>
            </a:r>
          </a:p>
        </p:txBody>
      </p:sp>
      <p:sp>
        <p:nvSpPr>
          <p:cNvPr id="49" name="Date Placeholder 11">
            <a:extLst>
              <a:ext uri="{FF2B5EF4-FFF2-40B4-BE49-F238E27FC236}">
                <a16:creationId xmlns:a16="http://schemas.microsoft.com/office/drawing/2014/main" id="{4EC173FA-8D82-360F-231A-3EB797ADAF50}"/>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6" name="Text Placeholder 9">
            <a:extLst>
              <a:ext uri="{FF2B5EF4-FFF2-40B4-BE49-F238E27FC236}">
                <a16:creationId xmlns:a16="http://schemas.microsoft.com/office/drawing/2014/main" id="{61782A40-4D1A-070B-7D74-55282CAF2A49}"/>
              </a:ext>
            </a:extLst>
          </p:cNvPr>
          <p:cNvSpPr>
            <a:spLocks noGrp="1"/>
          </p:cNvSpPr>
          <p:nvPr>
            <p:ph type="body" sz="quarter" idx="24" hasCustomPrompt="1"/>
          </p:nvPr>
        </p:nvSpPr>
        <p:spPr>
          <a:xfrm>
            <a:off x="445680" y="1821932"/>
            <a:ext cx="5283975" cy="3891631"/>
          </a:xfrm>
          <a:prstGeom prst="rect">
            <a:avLst/>
          </a:prstGeom>
        </p:spPr>
        <p:txBody>
          <a:bodyPr>
            <a:normAutofit/>
          </a:bodyPr>
          <a:lstStyle>
            <a:lvl1pPr marL="0" indent="0">
              <a:buNone/>
              <a:defRPr sz="1600" b="0">
                <a:solidFill>
                  <a:schemeClr val="bg1"/>
                </a:solidFill>
                <a:latin typeface="+mn-lt"/>
              </a:defRPr>
            </a:lvl1pPr>
          </a:lstStyle>
          <a:p>
            <a:pPr lvl="0"/>
            <a:r>
              <a:rPr lang="en-US" dirty="0"/>
              <a:t>Text and links go here. </a:t>
            </a:r>
          </a:p>
          <a:p>
            <a:pPr lvl="0"/>
            <a:r>
              <a:rPr lang="en-US" dirty="0"/>
              <a:t>Adjust the font sizes for text and links as needed. </a:t>
            </a:r>
          </a:p>
        </p:txBody>
      </p:sp>
    </p:spTree>
    <p:extLst>
      <p:ext uri="{BB962C8B-B14F-4D97-AF65-F5344CB8AC3E}">
        <p14:creationId xmlns:p14="http://schemas.microsoft.com/office/powerpoint/2010/main" val="420992520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ources - One 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75117" y="1561966"/>
            <a:ext cx="11641765" cy="4404972"/>
          </a:xfrm>
          <a:prstGeom prst="rect">
            <a:avLst/>
          </a:prstGeom>
          <a:gradFill>
            <a:gsLst>
              <a:gs pos="50000">
                <a:srgbClr val="1A0E3B"/>
              </a:gs>
              <a:gs pos="100000">
                <a:srgbClr val="1A0E3B">
                  <a:alpha val="49471"/>
                </a:srgbClr>
              </a:gs>
              <a:gs pos="0">
                <a:srgbClr val="1A0E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hasCustomPrompt="1"/>
          </p:nvPr>
        </p:nvSpPr>
        <p:spPr>
          <a:xfrm>
            <a:off x="5993992" y="1821932"/>
            <a:ext cx="5752328" cy="3891631"/>
          </a:xfrm>
        </p:spPr>
        <p:txBody>
          <a:bodyPr/>
          <a:lstStyle/>
          <a:p>
            <a:r>
              <a:rPr lang="en-US" dirty="0"/>
              <a:t>Add picture(s) and resize as needed</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hasCustomPrompt="1"/>
          </p:nvPr>
        </p:nvSpPr>
        <p:spPr>
          <a:xfrm>
            <a:off x="182880" y="274320"/>
            <a:ext cx="8961120" cy="731520"/>
          </a:xfrm>
        </p:spPr>
        <p:txBody>
          <a:bodyPr/>
          <a:lstStyle/>
          <a:p>
            <a:r>
              <a:rPr lang="en-US" dirty="0"/>
              <a:t>Additional Resources</a:t>
            </a:r>
          </a:p>
        </p:txBody>
      </p:sp>
      <p:sp>
        <p:nvSpPr>
          <p:cNvPr id="49" name="Date Placeholder 11">
            <a:extLst>
              <a:ext uri="{FF2B5EF4-FFF2-40B4-BE49-F238E27FC236}">
                <a16:creationId xmlns:a16="http://schemas.microsoft.com/office/drawing/2014/main" id="{4EC173FA-8D82-360F-231A-3EB797ADAF50}"/>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6" name="Text Placeholder 9">
            <a:extLst>
              <a:ext uri="{FF2B5EF4-FFF2-40B4-BE49-F238E27FC236}">
                <a16:creationId xmlns:a16="http://schemas.microsoft.com/office/drawing/2014/main" id="{61782A40-4D1A-070B-7D74-55282CAF2A49}"/>
              </a:ext>
            </a:extLst>
          </p:cNvPr>
          <p:cNvSpPr>
            <a:spLocks noGrp="1"/>
          </p:cNvSpPr>
          <p:nvPr>
            <p:ph type="body" sz="quarter" idx="24" hasCustomPrompt="1"/>
          </p:nvPr>
        </p:nvSpPr>
        <p:spPr>
          <a:xfrm>
            <a:off x="445680" y="1821932"/>
            <a:ext cx="5283975" cy="3891631"/>
          </a:xfrm>
          <a:prstGeom prst="rect">
            <a:avLst/>
          </a:prstGeom>
        </p:spPr>
        <p:txBody>
          <a:bodyPr>
            <a:normAutofit/>
          </a:bodyPr>
          <a:lstStyle>
            <a:lvl1pPr marL="0" indent="0">
              <a:buNone/>
              <a:defRPr sz="1600" b="0">
                <a:solidFill>
                  <a:schemeClr val="bg1"/>
                </a:solidFill>
                <a:latin typeface="+mn-lt"/>
              </a:defRPr>
            </a:lvl1pPr>
          </a:lstStyle>
          <a:p>
            <a:pPr lvl="0"/>
            <a:r>
              <a:rPr lang="en-US" dirty="0"/>
              <a:t>Text and links go here. </a:t>
            </a:r>
          </a:p>
          <a:p>
            <a:pPr lvl="0"/>
            <a:r>
              <a:rPr lang="en-US" dirty="0"/>
              <a:t>Adjust the font sizes for text and links as needed. </a:t>
            </a:r>
          </a:p>
        </p:txBody>
      </p:sp>
    </p:spTree>
    <p:extLst>
      <p:ext uri="{BB962C8B-B14F-4D97-AF65-F5344CB8AC3E}">
        <p14:creationId xmlns:p14="http://schemas.microsoft.com/office/powerpoint/2010/main" val="330300866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6" name="Title Placeholder 29">
            <a:extLst>
              <a:ext uri="{FF2B5EF4-FFF2-40B4-BE49-F238E27FC236}">
                <a16:creationId xmlns:a16="http://schemas.microsoft.com/office/drawing/2014/main" id="{A64F36A5-FABB-B22B-F16D-B1657E6E016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38" name="Text Placeholder 1">
            <a:extLst>
              <a:ext uri="{FF2B5EF4-FFF2-40B4-BE49-F238E27FC236}">
                <a16:creationId xmlns:a16="http://schemas.microsoft.com/office/drawing/2014/main" id="{730785F7-2517-16B5-18A8-45087D88D858}"/>
              </a:ext>
            </a:extLst>
          </p:cNvPr>
          <p:cNvSpPr>
            <a:spLocks noGrp="1"/>
          </p:cNvSpPr>
          <p:nvPr>
            <p:ph idx="1"/>
          </p:nvPr>
        </p:nvSpPr>
        <p:spPr>
          <a:xfrm>
            <a:off x="566928" y="1828800"/>
            <a:ext cx="11055096" cy="4352544"/>
          </a:xfrm>
          <a:prstGeom prst="rect">
            <a:avLst/>
          </a:prstGeom>
        </p:spPr>
        <p:txBody>
          <a:bodyPr vert="horz" lIns="91440" tIns="45720" rIns="91440" bIns="45720" rtlCol="0">
            <a:normAutofit/>
          </a:bodyPr>
          <a:lstStyle>
            <a:lvl1pPr>
              <a:defRPr>
                <a:latin typeface="Tw Cen MT" panose="020B0602020104020603" pitchFamily="34" charset="77"/>
              </a:defRPr>
            </a:lvl1pPr>
            <a:lvl2pPr>
              <a:defRPr>
                <a:latin typeface="Tw Cen MT" panose="020B0602020104020603" pitchFamily="34" charset="77"/>
              </a:defRPr>
            </a:lvl2pPr>
            <a:lvl3pPr>
              <a:defRPr>
                <a:latin typeface="Tw Cen MT" panose="020B0602020104020603" pitchFamily="34" charset="77"/>
              </a:defRPr>
            </a:lvl3pPr>
            <a:lvl4pPr>
              <a:defRPr>
                <a:latin typeface="Tw Cen MT" panose="020B0602020104020603" pitchFamily="34" charset="77"/>
              </a:defRPr>
            </a:lvl4pPr>
            <a:lvl5pPr>
              <a:defRPr>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Slide Number Placeholder 38">
            <a:extLst>
              <a:ext uri="{FF2B5EF4-FFF2-40B4-BE49-F238E27FC236}">
                <a16:creationId xmlns:a16="http://schemas.microsoft.com/office/drawing/2014/main" id="{E54FD907-A588-45B0-0FCE-82DA97A9DD83}"/>
              </a:ext>
            </a:extLst>
          </p:cNvPr>
          <p:cNvSpPr>
            <a:spLocks noGrp="1"/>
          </p:cNvSpPr>
          <p:nvPr>
            <p:ph type="sldNum" sz="quarter" idx="10"/>
          </p:nvPr>
        </p:nvSpPr>
        <p:spPr/>
        <p:txBody>
          <a:bodyPr/>
          <a:lstStyle/>
          <a:p>
            <a:fld id="{1A6E953D-3282-1E4C-8C54-CEE05A75726F}" type="slidenum">
              <a:rPr lang="en-US" smtClean="0"/>
              <a:pPr/>
              <a:t>‹#›</a:t>
            </a:fld>
            <a:endParaRPr lang="en-US"/>
          </a:p>
        </p:txBody>
      </p:sp>
    </p:spTree>
    <p:extLst>
      <p:ext uri="{BB962C8B-B14F-4D97-AF65-F5344CB8AC3E}">
        <p14:creationId xmlns:p14="http://schemas.microsoft.com/office/powerpoint/2010/main" val="37266258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isc Design Elements">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B82745-38A8-BFB2-E409-EAAEA54EBC81}"/>
              </a:ext>
            </a:extLst>
          </p:cNvPr>
          <p:cNvSpPr>
            <a:spLocks noGrp="1"/>
          </p:cNvSpPr>
          <p:nvPr>
            <p:ph type="subTitle" idx="1" hasCustomPrompt="1"/>
          </p:nvPr>
        </p:nvSpPr>
        <p:spPr>
          <a:xfrm>
            <a:off x="1637223" y="1470206"/>
            <a:ext cx="3255411" cy="572859"/>
          </a:xfrm>
          <a:prstGeom prst="rect">
            <a:avLst/>
          </a:prstGeom>
        </p:spPr>
        <p:txBody>
          <a:bodyPr>
            <a:normAutofit/>
          </a:bodyPr>
          <a:lstStyle>
            <a:lvl1pPr marL="0" indent="0" algn="l">
              <a:buNone/>
              <a:defRPr sz="16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 can use this component to highlight topics</a:t>
            </a:r>
          </a:p>
        </p:txBody>
      </p:sp>
      <p:sp>
        <p:nvSpPr>
          <p:cNvPr id="4" name="Slide Number Placeholder 3">
            <a:extLst>
              <a:ext uri="{FF2B5EF4-FFF2-40B4-BE49-F238E27FC236}">
                <a16:creationId xmlns:a16="http://schemas.microsoft.com/office/drawing/2014/main" id="{7C9E4194-BBCC-2F5B-3945-CF952ED58CF0}"/>
              </a:ext>
            </a:extLst>
          </p:cNvPr>
          <p:cNvSpPr>
            <a:spLocks noGrp="1"/>
          </p:cNvSpPr>
          <p:nvPr>
            <p:ph type="sldNum" sz="quarter" idx="10"/>
          </p:nvPr>
        </p:nvSpPr>
        <p:spPr/>
        <p:txBody>
          <a:bodyPr/>
          <a:lstStyle/>
          <a:p>
            <a:fld id="{1A6E953D-3282-1E4C-8C54-CEE05A75726F}" type="slidenum">
              <a:rPr lang="en-US" smtClean="0"/>
              <a:t>‹#›</a:t>
            </a:fld>
            <a:endParaRPr lang="en-US" dirty="0"/>
          </a:p>
        </p:txBody>
      </p:sp>
      <p:sp>
        <p:nvSpPr>
          <p:cNvPr id="5" name="Rectangle 4">
            <a:extLst>
              <a:ext uri="{FF2B5EF4-FFF2-40B4-BE49-F238E27FC236}">
                <a16:creationId xmlns:a16="http://schemas.microsoft.com/office/drawing/2014/main" id="{D895D34E-C03B-7EC9-A288-7ACE0EE568E5}"/>
              </a:ext>
            </a:extLst>
          </p:cNvPr>
          <p:cNvSpPr/>
          <p:nvPr userDrawn="1"/>
        </p:nvSpPr>
        <p:spPr>
          <a:xfrm>
            <a:off x="746743" y="1262412"/>
            <a:ext cx="4362137" cy="1283998"/>
          </a:xfrm>
          <a:prstGeom prst="rect">
            <a:avLst/>
          </a:prstGeom>
          <a:noFill/>
          <a:ln>
            <a:solidFill>
              <a:srgbClr val="148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D1CF66-1C33-8D9E-1A7E-CFC901D1D593}"/>
              </a:ext>
            </a:extLst>
          </p:cNvPr>
          <p:cNvPicPr>
            <a:picLocks noChangeAspect="1"/>
          </p:cNvPicPr>
          <p:nvPr userDrawn="1"/>
        </p:nvPicPr>
        <p:blipFill>
          <a:blip r:embed="rId2"/>
          <a:stretch>
            <a:fillRect/>
          </a:stretch>
        </p:blipFill>
        <p:spPr>
          <a:xfrm>
            <a:off x="158750" y="1235715"/>
            <a:ext cx="1318031" cy="1325563"/>
          </a:xfrm>
          <a:prstGeom prst="rect">
            <a:avLst/>
          </a:prstGeom>
        </p:spPr>
      </p:pic>
      <p:pic>
        <p:nvPicPr>
          <p:cNvPr id="7" name="Picture 6">
            <a:extLst>
              <a:ext uri="{FF2B5EF4-FFF2-40B4-BE49-F238E27FC236}">
                <a16:creationId xmlns:a16="http://schemas.microsoft.com/office/drawing/2014/main" id="{72B731E8-2C24-CB9C-59CB-71934F4A8C38}"/>
              </a:ext>
            </a:extLst>
          </p:cNvPr>
          <p:cNvPicPr>
            <a:picLocks noChangeAspect="1"/>
          </p:cNvPicPr>
          <p:nvPr userDrawn="1"/>
        </p:nvPicPr>
        <p:blipFill>
          <a:blip r:embed="rId3">
            <a:alphaModFix amt="52000"/>
          </a:blip>
          <a:stretch>
            <a:fillRect/>
          </a:stretch>
        </p:blipFill>
        <p:spPr>
          <a:xfrm>
            <a:off x="5549471" y="977898"/>
            <a:ext cx="5733535" cy="5733535"/>
          </a:xfrm>
          <a:prstGeom prst="rect">
            <a:avLst/>
          </a:prstGeom>
        </p:spPr>
      </p:pic>
      <p:pic>
        <p:nvPicPr>
          <p:cNvPr id="10" name="Picture 9">
            <a:extLst>
              <a:ext uri="{FF2B5EF4-FFF2-40B4-BE49-F238E27FC236}">
                <a16:creationId xmlns:a16="http://schemas.microsoft.com/office/drawing/2014/main" id="{9B9A94A9-DE59-CFAE-E31C-6ADE08D9AB5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9797" y="3581993"/>
            <a:ext cx="682752" cy="682752"/>
          </a:xfrm>
          <a:prstGeom prst="rect">
            <a:avLst/>
          </a:prstGeom>
        </p:spPr>
      </p:pic>
      <p:pic>
        <p:nvPicPr>
          <p:cNvPr id="13" name="Picture 12">
            <a:extLst>
              <a:ext uri="{FF2B5EF4-FFF2-40B4-BE49-F238E27FC236}">
                <a16:creationId xmlns:a16="http://schemas.microsoft.com/office/drawing/2014/main" id="{769478EC-D849-BE62-F9BF-4BB187C5E44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2863" y="4439304"/>
            <a:ext cx="652528" cy="682752"/>
          </a:xfrm>
          <a:prstGeom prst="rect">
            <a:avLst/>
          </a:prstGeom>
        </p:spPr>
      </p:pic>
      <p:pic>
        <p:nvPicPr>
          <p:cNvPr id="17" name="Picture 16">
            <a:extLst>
              <a:ext uri="{FF2B5EF4-FFF2-40B4-BE49-F238E27FC236}">
                <a16:creationId xmlns:a16="http://schemas.microsoft.com/office/drawing/2014/main" id="{98FAA6FE-4D22-D36E-80F2-9E9F6D5F3B0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3023" y="5282452"/>
            <a:ext cx="682752" cy="682752"/>
          </a:xfrm>
          <a:prstGeom prst="rect">
            <a:avLst/>
          </a:prstGeom>
        </p:spPr>
      </p:pic>
      <p:sp>
        <p:nvSpPr>
          <p:cNvPr id="23" name="Text Placeholder 2">
            <a:extLst>
              <a:ext uri="{FF2B5EF4-FFF2-40B4-BE49-F238E27FC236}">
                <a16:creationId xmlns:a16="http://schemas.microsoft.com/office/drawing/2014/main" id="{8628488C-0DE9-389F-369C-307C673596E8}"/>
              </a:ext>
            </a:extLst>
          </p:cNvPr>
          <p:cNvSpPr>
            <a:spLocks noGrp="1"/>
          </p:cNvSpPr>
          <p:nvPr>
            <p:ph idx="11" hasCustomPrompt="1"/>
          </p:nvPr>
        </p:nvSpPr>
        <p:spPr>
          <a:xfrm>
            <a:off x="1641535" y="2064806"/>
            <a:ext cx="3255411" cy="308245"/>
          </a:xfrm>
          <a:prstGeom prst="rect">
            <a:avLst/>
          </a:prstGeom>
        </p:spPr>
        <p:txBody>
          <a:bodyPr vert="horz" lIns="91440" tIns="45720" rIns="91440" bIns="45720" rtlCol="0">
            <a:noAutofit/>
          </a:bodyPr>
          <a:lstStyle>
            <a:lvl1pPr marL="0" indent="0">
              <a:buNone/>
              <a:defRPr sz="1300">
                <a:latin typeface="+mn-lt"/>
              </a:defRPr>
            </a:lvl1pPr>
          </a:lstStyle>
          <a:p>
            <a:pPr lvl="0"/>
            <a:r>
              <a:rPr lang="en-US" dirty="0"/>
              <a:t>You can put a supporting sentence here</a:t>
            </a:r>
          </a:p>
        </p:txBody>
      </p:sp>
      <p:sp>
        <p:nvSpPr>
          <p:cNvPr id="24" name="Text Placeholder 2">
            <a:extLst>
              <a:ext uri="{FF2B5EF4-FFF2-40B4-BE49-F238E27FC236}">
                <a16:creationId xmlns:a16="http://schemas.microsoft.com/office/drawing/2014/main" id="{475806F9-3F2B-8676-78A9-40E3512B6660}"/>
              </a:ext>
            </a:extLst>
          </p:cNvPr>
          <p:cNvSpPr>
            <a:spLocks noGrp="1"/>
          </p:cNvSpPr>
          <p:nvPr>
            <p:ph idx="12" hasCustomPrompt="1"/>
          </p:nvPr>
        </p:nvSpPr>
        <p:spPr>
          <a:xfrm>
            <a:off x="1107600" y="3832475"/>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5" name="Text Placeholder 2">
            <a:extLst>
              <a:ext uri="{FF2B5EF4-FFF2-40B4-BE49-F238E27FC236}">
                <a16:creationId xmlns:a16="http://schemas.microsoft.com/office/drawing/2014/main" id="{7BD67960-C00D-5337-4A07-23EABF23ECE6}"/>
              </a:ext>
            </a:extLst>
          </p:cNvPr>
          <p:cNvSpPr>
            <a:spLocks noGrp="1"/>
          </p:cNvSpPr>
          <p:nvPr>
            <p:ph idx="13" hasCustomPrompt="1"/>
          </p:nvPr>
        </p:nvSpPr>
        <p:spPr>
          <a:xfrm>
            <a:off x="1107600" y="4671273"/>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6" name="Text Placeholder 2">
            <a:extLst>
              <a:ext uri="{FF2B5EF4-FFF2-40B4-BE49-F238E27FC236}">
                <a16:creationId xmlns:a16="http://schemas.microsoft.com/office/drawing/2014/main" id="{6E199E2C-418E-E67E-101D-5BD7614DD982}"/>
              </a:ext>
            </a:extLst>
          </p:cNvPr>
          <p:cNvSpPr>
            <a:spLocks noGrp="1"/>
          </p:cNvSpPr>
          <p:nvPr>
            <p:ph idx="14" hasCustomPrompt="1"/>
          </p:nvPr>
        </p:nvSpPr>
        <p:spPr>
          <a:xfrm>
            <a:off x="1107600" y="5521500"/>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 name="Title 1">
            <a:extLst>
              <a:ext uri="{FF2B5EF4-FFF2-40B4-BE49-F238E27FC236}">
                <a16:creationId xmlns:a16="http://schemas.microsoft.com/office/drawing/2014/main" id="{D9760F67-530F-518C-56A8-16D360F1ABAE}"/>
              </a:ext>
            </a:extLst>
          </p:cNvPr>
          <p:cNvSpPr>
            <a:spLocks noGrp="1"/>
          </p:cNvSpPr>
          <p:nvPr>
            <p:ph type="title" hasCustomPrompt="1"/>
          </p:nvPr>
        </p:nvSpPr>
        <p:spPr/>
        <p:txBody>
          <a:bodyPr/>
          <a:lstStyle/>
          <a:p>
            <a:r>
              <a:rPr lang="en-US" dirty="0" err="1"/>
              <a:t>Misc</a:t>
            </a:r>
            <a:r>
              <a:rPr lang="en-US" dirty="0"/>
              <a:t> Design Elements</a:t>
            </a:r>
          </a:p>
        </p:txBody>
      </p:sp>
      <p:sp>
        <p:nvSpPr>
          <p:cNvPr id="8" name="Picture Placeholder 41">
            <a:extLst>
              <a:ext uri="{FF2B5EF4-FFF2-40B4-BE49-F238E27FC236}">
                <a16:creationId xmlns:a16="http://schemas.microsoft.com/office/drawing/2014/main" id="{32C6AC3A-DE0D-0A55-5148-4DB7D1CB2196}"/>
              </a:ext>
            </a:extLst>
          </p:cNvPr>
          <p:cNvSpPr>
            <a:spLocks noGrp="1"/>
          </p:cNvSpPr>
          <p:nvPr>
            <p:ph type="pic" sz="quarter" idx="16"/>
          </p:nvPr>
        </p:nvSpPr>
        <p:spPr>
          <a:xfrm>
            <a:off x="5789840" y="1218267"/>
            <a:ext cx="5252796" cy="5252796"/>
          </a:xfrm>
          <a:prstGeom prst="ellipse">
            <a:avLst/>
          </a:prstGeom>
          <a:solidFill>
            <a:schemeClr val="bg2"/>
          </a:solidFill>
        </p:spPr>
        <p:txBody>
          <a:bodyPr/>
          <a:lstStyle/>
          <a:p>
            <a:endParaRPr lang="en-US" dirty="0"/>
          </a:p>
        </p:txBody>
      </p:sp>
      <p:sp>
        <p:nvSpPr>
          <p:cNvPr id="15" name="Picture Placeholder 41">
            <a:extLst>
              <a:ext uri="{FF2B5EF4-FFF2-40B4-BE49-F238E27FC236}">
                <a16:creationId xmlns:a16="http://schemas.microsoft.com/office/drawing/2014/main" id="{0CB7D10B-B2A2-1890-3728-6BF9101FD6FC}"/>
              </a:ext>
            </a:extLst>
          </p:cNvPr>
          <p:cNvSpPr>
            <a:spLocks noGrp="1"/>
          </p:cNvSpPr>
          <p:nvPr>
            <p:ph type="pic" sz="quarter" idx="17"/>
          </p:nvPr>
        </p:nvSpPr>
        <p:spPr>
          <a:xfrm>
            <a:off x="249192" y="1329923"/>
            <a:ext cx="1137146" cy="1137146"/>
          </a:xfrm>
          <a:prstGeom prst="ellipse">
            <a:avLst/>
          </a:prstGeom>
          <a:solidFill>
            <a:schemeClr val="bg2"/>
          </a:solidFill>
        </p:spPr>
        <p:txBody>
          <a:bodyPr/>
          <a:lstStyle>
            <a:lvl1pPr marL="0" indent="0">
              <a:buNone/>
              <a:defRPr sz="1400">
                <a:latin typeface="+mn-lt"/>
              </a:defRPr>
            </a:lvl1pPr>
          </a:lstStyle>
          <a:p>
            <a:endParaRPr lang="en-US" dirty="0"/>
          </a:p>
        </p:txBody>
      </p:sp>
      <p:sp>
        <p:nvSpPr>
          <p:cNvPr id="20" name="Text Placeholder 19">
            <a:extLst>
              <a:ext uri="{FF2B5EF4-FFF2-40B4-BE49-F238E27FC236}">
                <a16:creationId xmlns:a16="http://schemas.microsoft.com/office/drawing/2014/main" id="{88F71FFB-7799-BB47-3610-18B74A0546A2}"/>
              </a:ext>
            </a:extLst>
          </p:cNvPr>
          <p:cNvSpPr>
            <a:spLocks noGrp="1"/>
          </p:cNvSpPr>
          <p:nvPr>
            <p:ph type="body" sz="quarter" idx="18" hasCustomPrompt="1"/>
          </p:nvPr>
        </p:nvSpPr>
        <p:spPr>
          <a:xfrm>
            <a:off x="390802" y="2709489"/>
            <a:ext cx="4702242" cy="594502"/>
          </a:xfrm>
          <a:prstGeom prst="rect">
            <a:avLst/>
          </a:prstGeom>
        </p:spPr>
        <p:txBody>
          <a:bodyPr/>
          <a:lstStyle>
            <a:lvl1pPr marL="0" indent="0">
              <a:buNone/>
              <a:defRPr sz="1100">
                <a:latin typeface="+mn-lt"/>
              </a:defRPr>
            </a:lvl1pPr>
          </a:lstStyle>
          <a:p>
            <a:pPr lvl="0"/>
            <a:r>
              <a:rPr lang="en-US" dirty="0"/>
              <a:t>*Image in a circle: </a:t>
            </a:r>
            <a:br>
              <a:rPr lang="en-US" dirty="0"/>
            </a:br>
            <a:r>
              <a:rPr lang="en-US" dirty="0"/>
              <a:t>Use the Shapes dropdown to select a circle. Draw a circle. In the Shape Fill Dropdown, select the image you would like to fill the circle.  </a:t>
            </a:r>
          </a:p>
          <a:p>
            <a:pPr lvl="0"/>
            <a:endParaRPr lang="en-US" dirty="0"/>
          </a:p>
        </p:txBody>
      </p:sp>
      <p:sp>
        <p:nvSpPr>
          <p:cNvPr id="29" name="Text Placeholder 28">
            <a:extLst>
              <a:ext uri="{FF2B5EF4-FFF2-40B4-BE49-F238E27FC236}">
                <a16:creationId xmlns:a16="http://schemas.microsoft.com/office/drawing/2014/main" id="{DDE935B4-523D-644E-5940-C19E09BF49E2}"/>
              </a:ext>
            </a:extLst>
          </p:cNvPr>
          <p:cNvSpPr>
            <a:spLocks noGrp="1"/>
          </p:cNvSpPr>
          <p:nvPr>
            <p:ph type="body" sz="quarter" idx="19" hasCustomPrompt="1"/>
          </p:nvPr>
        </p:nvSpPr>
        <p:spPr>
          <a:xfrm>
            <a:off x="254594" y="3680188"/>
            <a:ext cx="641021" cy="523875"/>
          </a:xfrm>
          <a:prstGeom prst="rect">
            <a:avLst/>
          </a:prstGeom>
        </p:spPr>
        <p:txBody>
          <a:bodyPr/>
          <a:lstStyle>
            <a:lvl1pPr marL="0" indent="0" algn="ctr">
              <a:buNone/>
              <a:defRPr sz="3600" b="1">
                <a:solidFill>
                  <a:schemeClr val="bg1"/>
                </a:solidFill>
                <a:latin typeface="+mn-lt"/>
              </a:defRPr>
            </a:lvl1pPr>
          </a:lstStyle>
          <a:p>
            <a:pPr lvl="0"/>
            <a:r>
              <a:rPr lang="en-US" dirty="0"/>
              <a:t>1</a:t>
            </a:r>
          </a:p>
        </p:txBody>
      </p:sp>
      <p:sp>
        <p:nvSpPr>
          <p:cNvPr id="31" name="Text Placeholder 28">
            <a:extLst>
              <a:ext uri="{FF2B5EF4-FFF2-40B4-BE49-F238E27FC236}">
                <a16:creationId xmlns:a16="http://schemas.microsoft.com/office/drawing/2014/main" id="{C22A05FD-F5BA-C955-5D63-98F7942C2D65}"/>
              </a:ext>
            </a:extLst>
          </p:cNvPr>
          <p:cNvSpPr>
            <a:spLocks noGrp="1"/>
          </p:cNvSpPr>
          <p:nvPr>
            <p:ph type="body" sz="quarter" idx="20" hasCustomPrompt="1"/>
          </p:nvPr>
        </p:nvSpPr>
        <p:spPr>
          <a:xfrm>
            <a:off x="243088" y="4512546"/>
            <a:ext cx="622303" cy="523875"/>
          </a:xfrm>
          <a:prstGeom prst="rect">
            <a:avLst/>
          </a:prstGeom>
        </p:spPr>
        <p:txBody>
          <a:bodyPr/>
          <a:lstStyle>
            <a:lvl1pPr marL="0" indent="0" algn="ctr">
              <a:buNone/>
              <a:defRPr sz="3600" b="1">
                <a:solidFill>
                  <a:schemeClr val="bg1"/>
                </a:solidFill>
                <a:latin typeface="+mn-lt"/>
              </a:defRPr>
            </a:lvl1pPr>
          </a:lstStyle>
          <a:p>
            <a:pPr lvl="0"/>
            <a:r>
              <a:rPr lang="en-US" dirty="0"/>
              <a:t>2</a:t>
            </a:r>
          </a:p>
        </p:txBody>
      </p:sp>
      <p:sp>
        <p:nvSpPr>
          <p:cNvPr id="33" name="Text Placeholder 28">
            <a:extLst>
              <a:ext uri="{FF2B5EF4-FFF2-40B4-BE49-F238E27FC236}">
                <a16:creationId xmlns:a16="http://schemas.microsoft.com/office/drawing/2014/main" id="{AA777F43-E036-62C0-CC16-E12375C7A15D}"/>
              </a:ext>
            </a:extLst>
          </p:cNvPr>
          <p:cNvSpPr>
            <a:spLocks noGrp="1"/>
          </p:cNvSpPr>
          <p:nvPr>
            <p:ph type="body" sz="quarter" idx="21" hasCustomPrompt="1"/>
          </p:nvPr>
        </p:nvSpPr>
        <p:spPr>
          <a:xfrm>
            <a:off x="248266" y="5368087"/>
            <a:ext cx="652528" cy="523875"/>
          </a:xfrm>
          <a:prstGeom prst="rect">
            <a:avLst/>
          </a:prstGeom>
        </p:spPr>
        <p:txBody>
          <a:bodyPr/>
          <a:lstStyle>
            <a:lvl1pPr marL="0" indent="0" algn="ctr">
              <a:buNone/>
              <a:defRPr sz="3600" b="1">
                <a:solidFill>
                  <a:schemeClr val="bg1"/>
                </a:solidFill>
                <a:latin typeface="+mn-lt"/>
              </a:defRPr>
            </a:lvl1pPr>
          </a:lstStyle>
          <a:p>
            <a:pPr lvl="0"/>
            <a:r>
              <a:rPr lang="en-US" dirty="0"/>
              <a:t>3</a:t>
            </a:r>
          </a:p>
        </p:txBody>
      </p:sp>
    </p:spTree>
    <p:extLst>
      <p:ext uri="{BB962C8B-B14F-4D97-AF65-F5344CB8AC3E}">
        <p14:creationId xmlns:p14="http://schemas.microsoft.com/office/powerpoint/2010/main" val="1145017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F227-66B3-A342-9E53-88890F24DB3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73AC68-3B2F-5924-17A1-3F668AE63B51}"/>
              </a:ext>
            </a:extLst>
          </p:cNvPr>
          <p:cNvSpPr>
            <a:spLocks noGrp="1"/>
          </p:cNvSpPr>
          <p:nvPr>
            <p:ph type="sldNum" sz="quarter" idx="10"/>
          </p:nvPr>
        </p:nvSpPr>
        <p:spPr/>
        <p:txBody>
          <a:bodyPr/>
          <a:lstStyle/>
          <a:p>
            <a:fld id="{A41E8D75-F094-0240-9387-CF71E5CB02FE}" type="slidenum">
              <a:rPr lang="en-US" smtClean="0"/>
              <a:pPr/>
              <a:t>‹#›</a:t>
            </a:fld>
            <a:endParaRPr lang="en-US"/>
          </a:p>
        </p:txBody>
      </p:sp>
      <p:sp>
        <p:nvSpPr>
          <p:cNvPr id="6" name="Text Placeholder 8">
            <a:extLst>
              <a:ext uri="{FF2B5EF4-FFF2-40B4-BE49-F238E27FC236}">
                <a16:creationId xmlns:a16="http://schemas.microsoft.com/office/drawing/2014/main" id="{8C7622DB-D5EA-105F-3640-0AE2222341B8}"/>
              </a:ext>
            </a:extLst>
          </p:cNvPr>
          <p:cNvSpPr>
            <a:spLocks noGrp="1"/>
          </p:cNvSpPr>
          <p:nvPr>
            <p:ph idx="1"/>
          </p:nvPr>
        </p:nvSpPr>
        <p:spPr>
          <a:xfrm>
            <a:off x="522513" y="1825625"/>
            <a:ext cx="11152415" cy="39546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1762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61F4331-ADD1-30AD-79A2-D0E79E646FA2}"/>
              </a:ext>
            </a:extLst>
          </p:cNvPr>
          <p:cNvSpPr>
            <a:spLocks noGrp="1"/>
          </p:cNvSpPr>
          <p:nvPr>
            <p:ph type="sldNum" sz="quarter" idx="10"/>
          </p:nvPr>
        </p:nvSpPr>
        <p:spPr/>
        <p:txBody>
          <a:bodyPr/>
          <a:lstStyle/>
          <a:p>
            <a:fld id="{A41E8D75-F094-0240-9387-CF71E5CB02FE}" type="slidenum">
              <a:rPr lang="en-US" smtClean="0"/>
              <a:t>‹#›</a:t>
            </a:fld>
            <a:endParaRPr lang="en-US"/>
          </a:p>
        </p:txBody>
      </p:sp>
      <p:sp>
        <p:nvSpPr>
          <p:cNvPr id="3" name="Text Placeholder 2">
            <a:extLst>
              <a:ext uri="{FF2B5EF4-FFF2-40B4-BE49-F238E27FC236}">
                <a16:creationId xmlns:a16="http://schemas.microsoft.com/office/drawing/2014/main" id="{C5BC42CC-45D6-D99A-5355-51A447E25058}"/>
              </a:ext>
            </a:extLst>
          </p:cNvPr>
          <p:cNvSpPr>
            <a:spLocks noGrp="1"/>
          </p:cNvSpPr>
          <p:nvPr>
            <p:ph type="body" sz="quarter" idx="11" hasCustomPrompt="1"/>
          </p:nvPr>
        </p:nvSpPr>
        <p:spPr>
          <a:xfrm>
            <a:off x="585787" y="3532187"/>
            <a:ext cx="10987087" cy="1734861"/>
          </a:xfrm>
          <a:prstGeom prst="rect">
            <a:avLst/>
          </a:prstGeom>
        </p:spPr>
        <p:txBody>
          <a:bodyPr>
            <a:normAutofit/>
          </a:bodyPr>
          <a:lstStyle>
            <a:lvl1pPr>
              <a:defRPr sz="1800"/>
            </a:lvl1pPr>
          </a:lstStyle>
          <a:p>
            <a:pPr lvl="0"/>
            <a:r>
              <a:rPr lang="en-US" dirty="0"/>
              <a:t>It’s important to help readers see your text by providing adequate color contrast of the words they are trying to read. </a:t>
            </a:r>
            <a:br>
              <a:rPr lang="en-US" dirty="0"/>
            </a:br>
            <a:br>
              <a:rPr lang="en-US" dirty="0"/>
            </a:br>
            <a:r>
              <a:rPr lang="en-US" dirty="0"/>
              <a:t>***To Change the background image or background color of a slide, right click on the slide and select Format Background. On the right hand side of your PowerPoint window, select Picture of Texture Fill. Select your image. </a:t>
            </a:r>
          </a:p>
        </p:txBody>
      </p:sp>
      <p:sp>
        <p:nvSpPr>
          <p:cNvPr id="8" name="Text Placeholder 7">
            <a:extLst>
              <a:ext uri="{FF2B5EF4-FFF2-40B4-BE49-F238E27FC236}">
                <a16:creationId xmlns:a16="http://schemas.microsoft.com/office/drawing/2014/main" id="{8039D532-3BEA-BA30-BE9B-E5F7C9807A5B}"/>
              </a:ext>
            </a:extLst>
          </p:cNvPr>
          <p:cNvSpPr>
            <a:spLocks noGrp="1"/>
          </p:cNvSpPr>
          <p:nvPr>
            <p:ph type="body" sz="quarter" idx="12" hasCustomPrompt="1"/>
          </p:nvPr>
        </p:nvSpPr>
        <p:spPr>
          <a:xfrm>
            <a:off x="585787" y="2855856"/>
            <a:ext cx="11020426" cy="414337"/>
          </a:xfrm>
          <a:prstGeom prst="rect">
            <a:avLst/>
          </a:prstGeom>
        </p:spPr>
        <p:txBody>
          <a:bodyPr>
            <a:normAutofit/>
          </a:bodyPr>
          <a:lstStyle>
            <a:lvl1pPr>
              <a:defRPr sz="2400" b="1"/>
            </a:lvl1pPr>
          </a:lstStyle>
          <a:p>
            <a:r>
              <a:rPr lang="en-US" dirty="0"/>
              <a:t>Use a rectangle with a background color behind this text block.</a:t>
            </a:r>
          </a:p>
        </p:txBody>
      </p:sp>
      <p:sp>
        <p:nvSpPr>
          <p:cNvPr id="9" name="Title 8">
            <a:extLst>
              <a:ext uri="{FF2B5EF4-FFF2-40B4-BE49-F238E27FC236}">
                <a16:creationId xmlns:a16="http://schemas.microsoft.com/office/drawing/2014/main" id="{45C1187B-2AD3-53E2-9542-2C5DA25ED426}"/>
              </a:ext>
            </a:extLst>
          </p:cNvPr>
          <p:cNvSpPr>
            <a:spLocks noGrp="1"/>
          </p:cNvSpPr>
          <p:nvPr>
            <p:ph type="title"/>
          </p:nvPr>
        </p:nvSpPr>
        <p:spPr>
          <a:xfrm>
            <a:off x="580669" y="2104917"/>
            <a:ext cx="11025544" cy="688976"/>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614276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ingle Speaker 3">
  <p:cSld name="Single Speaker 3">
    <p:spTree>
      <p:nvGrpSpPr>
        <p:cNvPr id="1" name="Shape 17"/>
        <p:cNvGrpSpPr/>
        <p:nvPr/>
      </p:nvGrpSpPr>
      <p:grpSpPr>
        <a:xfrm>
          <a:off x="0" y="0"/>
          <a:ext cx="0" cy="0"/>
          <a:chOff x="0" y="0"/>
          <a:chExt cx="0" cy="0"/>
        </a:xfrm>
      </p:grpSpPr>
      <p:pic>
        <p:nvPicPr>
          <p:cNvPr id="18" name="Google Shape;18;p2"/>
          <p:cNvPicPr preferRelativeResize="0"/>
          <p:nvPr/>
        </p:nvPicPr>
        <p:blipFill rotWithShape="1">
          <a:blip r:embed="rId2">
            <a:alphaModFix amt="52000"/>
          </a:blip>
          <a:srcRect/>
          <a:stretch/>
        </p:blipFill>
        <p:spPr>
          <a:xfrm>
            <a:off x="5692908" y="1013713"/>
            <a:ext cx="5733535" cy="5733535"/>
          </a:xfrm>
          <a:prstGeom prst="rect">
            <a:avLst/>
          </a:prstGeom>
          <a:noFill/>
          <a:ln>
            <a:noFill/>
          </a:ln>
        </p:spPr>
      </p:pic>
      <p:sp>
        <p:nvSpPr>
          <p:cNvPr id="19" name="Google Shape;19;p2"/>
          <p:cNvSpPr txBox="1">
            <a:spLocks noGrp="1"/>
          </p:cNvSpPr>
          <p:nvPr>
            <p:ph type="sldNum" idx="12"/>
          </p:nvPr>
        </p:nvSpPr>
        <p:spPr>
          <a:xfrm>
            <a:off x="9321800" y="630710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2"/>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a:spLocks noGrp="1"/>
          </p:cNvSpPr>
          <p:nvPr>
            <p:ph type="pic" idx="2"/>
          </p:nvPr>
        </p:nvSpPr>
        <p:spPr>
          <a:xfrm>
            <a:off x="5935294" y="1248213"/>
            <a:ext cx="5252796" cy="5252796"/>
          </a:xfrm>
          <a:prstGeom prst="ellipse">
            <a:avLst/>
          </a:prstGeom>
          <a:solidFill>
            <a:schemeClr val="lt2"/>
          </a:solidFill>
          <a:ln>
            <a:noFill/>
          </a:ln>
        </p:spPr>
        <p:txBody>
          <a:bodyPr/>
          <a:lstStyle/>
          <a:p>
            <a:endParaRPr lang="en-US"/>
          </a:p>
        </p:txBody>
      </p:sp>
      <p:sp>
        <p:nvSpPr>
          <p:cNvPr id="22" name="Google Shape;22;p2"/>
          <p:cNvSpPr txBox="1">
            <a:spLocks noGrp="1"/>
          </p:cNvSpPr>
          <p:nvPr>
            <p:ph type="body" idx="1"/>
          </p:nvPr>
        </p:nvSpPr>
        <p:spPr>
          <a:xfrm>
            <a:off x="519439" y="3758500"/>
            <a:ext cx="4432768" cy="4238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
          <p:cNvSpPr txBox="1">
            <a:spLocks noGrp="1"/>
          </p:cNvSpPr>
          <p:nvPr>
            <p:ph type="body" idx="3"/>
          </p:nvPr>
        </p:nvSpPr>
        <p:spPr>
          <a:xfrm>
            <a:off x="519439" y="4975301"/>
            <a:ext cx="4432572" cy="75198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None/>
              <a:defRPr sz="16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2"/>
          <p:cNvPicPr preferRelativeResize="0"/>
          <p:nvPr/>
        </p:nvPicPr>
        <p:blipFill rotWithShape="1">
          <a:blip r:embed="rId2">
            <a:alphaModFix/>
          </a:blip>
          <a:srcRect/>
          <a:stretch/>
        </p:blipFill>
        <p:spPr>
          <a:xfrm>
            <a:off x="531965" y="1682102"/>
            <a:ext cx="1901697" cy="1901697"/>
          </a:xfrm>
          <a:prstGeom prst="rect">
            <a:avLst/>
          </a:prstGeom>
          <a:noFill/>
          <a:ln>
            <a:noFill/>
          </a:ln>
        </p:spPr>
      </p:pic>
      <p:pic>
        <p:nvPicPr>
          <p:cNvPr id="25" name="Google Shape;25;p2"/>
          <p:cNvPicPr preferRelativeResize="0">
            <a:picLocks noGrp="1"/>
          </p:cNvPicPr>
          <p:nvPr>
            <p:ph type="pic" idx="4"/>
          </p:nvPr>
        </p:nvPicPr>
        <p:blipFill/>
        <p:spPr>
          <a:xfrm>
            <a:off x="670556" y="1832776"/>
            <a:ext cx="1601296" cy="1601296"/>
          </a:xfrm>
          <a:prstGeom prst="ellipse">
            <a:avLst/>
          </a:prstGeom>
          <a:blipFill rotWithShape="1">
            <a:blip r:embed="rId3" cstate="hqprint">
              <a:alphaModFix/>
              <a:extLst>
                <a:ext uri="{28A0092B-C50C-407E-A947-70E740481C1C}">
                  <a14:useLocalDpi xmlns:a14="http://schemas.microsoft.com/office/drawing/2010/main"/>
                </a:ext>
              </a:extLst>
            </a:blip>
            <a:stretch>
              <a:fillRect l="100"/>
            </a:stretch>
          </a:blipFill>
          <a:ln>
            <a:noFill/>
          </a:ln>
        </p:spPr>
      </p:pic>
      <p:sp>
        <p:nvSpPr>
          <p:cNvPr id="26" name="Google Shape;26;p2"/>
          <p:cNvSpPr txBox="1">
            <a:spLocks noGrp="1"/>
          </p:cNvSpPr>
          <p:nvPr>
            <p:ph type="body" idx="5"/>
          </p:nvPr>
        </p:nvSpPr>
        <p:spPr>
          <a:xfrm>
            <a:off x="2979926" y="6343639"/>
            <a:ext cx="3744290" cy="31473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100"/>
              <a:buNone/>
              <a:defRPr sz="11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
          <p:cNvSpPr txBox="1">
            <a:spLocks noGrp="1"/>
          </p:cNvSpPr>
          <p:nvPr>
            <p:ph type="body" idx="6"/>
          </p:nvPr>
        </p:nvSpPr>
        <p:spPr>
          <a:xfrm>
            <a:off x="182880" y="1005840"/>
            <a:ext cx="8961120" cy="47592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2"/>
          <p:cNvSpPr txBox="1">
            <a:spLocks noGrp="1"/>
          </p:cNvSpPr>
          <p:nvPr>
            <p:ph type="dt" idx="10"/>
          </p:nvPr>
        </p:nvSpPr>
        <p:spPr>
          <a:xfrm>
            <a:off x="9444283" y="904660"/>
            <a:ext cx="2605476" cy="20235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
          <p:cNvSpPr txBox="1">
            <a:spLocks noGrp="1"/>
          </p:cNvSpPr>
          <p:nvPr>
            <p:ph type="body" idx="7"/>
          </p:nvPr>
        </p:nvSpPr>
        <p:spPr>
          <a:xfrm>
            <a:off x="519439" y="4202840"/>
            <a:ext cx="4432571" cy="7519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3150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Sp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3758500"/>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4975301"/>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a:stretch>
            <a:fillRect/>
          </a:stretch>
        </p:blipFill>
        <p:spPr>
          <a:xfrm>
            <a:off x="531965" y="1682102"/>
            <a:ext cx="1901697" cy="1901697"/>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670556" y="1832776"/>
            <a:ext cx="1601296" cy="1601296"/>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4202840"/>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421210394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ingle Speaker 1">
  <p:cSld name="Single Speaker 1">
    <p:spTree>
      <p:nvGrpSpPr>
        <p:cNvPr id="1" name="Shape 30"/>
        <p:cNvGrpSpPr/>
        <p:nvPr/>
      </p:nvGrpSpPr>
      <p:grpSpPr>
        <a:xfrm>
          <a:off x="0" y="0"/>
          <a:ext cx="0" cy="0"/>
          <a:chOff x="0" y="0"/>
          <a:chExt cx="0" cy="0"/>
        </a:xfrm>
      </p:grpSpPr>
      <p:sp>
        <p:nvSpPr>
          <p:cNvPr id="31" name="Google Shape;31;p3"/>
          <p:cNvSpPr txBox="1">
            <a:spLocks noGrp="1"/>
          </p:cNvSpPr>
          <p:nvPr>
            <p:ph type="sldNum" idx="12"/>
          </p:nvPr>
        </p:nvSpPr>
        <p:spPr>
          <a:xfrm>
            <a:off x="9321800" y="630710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3"/>
          <p:cNvSpPr txBox="1">
            <a:spLocks noGrp="1"/>
          </p:cNvSpPr>
          <p:nvPr>
            <p:ph type="body" idx="1"/>
          </p:nvPr>
        </p:nvSpPr>
        <p:spPr>
          <a:xfrm>
            <a:off x="182880" y="1005840"/>
            <a:ext cx="8961120" cy="47592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3"/>
          <p:cNvSpPr txBox="1">
            <a:spLocks noGrp="1"/>
          </p:cNvSpPr>
          <p:nvPr>
            <p:ph type="body" idx="2"/>
          </p:nvPr>
        </p:nvSpPr>
        <p:spPr>
          <a:xfrm>
            <a:off x="4816678" y="2575051"/>
            <a:ext cx="5257800" cy="4238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
          <p:cNvSpPr txBox="1">
            <a:spLocks noGrp="1"/>
          </p:cNvSpPr>
          <p:nvPr>
            <p:ph type="body" idx="3"/>
          </p:nvPr>
        </p:nvSpPr>
        <p:spPr>
          <a:xfrm>
            <a:off x="4816678" y="3868171"/>
            <a:ext cx="5257569" cy="78015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None/>
              <a:defRPr sz="16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 name="Google Shape;36;p3"/>
          <p:cNvPicPr preferRelativeResize="0"/>
          <p:nvPr/>
        </p:nvPicPr>
        <p:blipFill rotWithShape="1">
          <a:blip r:embed="rId2">
            <a:alphaModFix/>
          </a:blip>
          <a:srcRect/>
          <a:stretch/>
        </p:blipFill>
        <p:spPr>
          <a:xfrm>
            <a:off x="2122832" y="2272951"/>
            <a:ext cx="2389069" cy="2389069"/>
          </a:xfrm>
          <a:prstGeom prst="rect">
            <a:avLst/>
          </a:prstGeom>
          <a:noFill/>
          <a:ln>
            <a:noFill/>
          </a:ln>
        </p:spPr>
      </p:pic>
      <p:pic>
        <p:nvPicPr>
          <p:cNvPr id="37" name="Google Shape;37;p3"/>
          <p:cNvPicPr preferRelativeResize="0">
            <a:picLocks noGrp="1"/>
          </p:cNvPicPr>
          <p:nvPr>
            <p:ph type="pic" idx="4"/>
          </p:nvPr>
        </p:nvPicPr>
        <p:blipFill/>
        <p:spPr>
          <a:xfrm>
            <a:off x="2311527" y="2450509"/>
            <a:ext cx="2011680" cy="2011680"/>
          </a:xfrm>
          <a:prstGeom prst="ellipse">
            <a:avLst/>
          </a:prstGeom>
          <a:blipFill rotWithShape="1">
            <a:blip r:embed="rId3" cstate="hqprint">
              <a:alphaModFix/>
              <a:extLst>
                <a:ext uri="{28A0092B-C50C-407E-A947-70E740481C1C}">
                  <a14:useLocalDpi xmlns:a14="http://schemas.microsoft.com/office/drawing/2010/main"/>
                </a:ext>
              </a:extLst>
            </a:blip>
            <a:stretch>
              <a:fillRect l="100"/>
            </a:stretch>
          </a:blipFill>
          <a:ln>
            <a:noFill/>
          </a:ln>
        </p:spPr>
      </p:pic>
      <p:sp>
        <p:nvSpPr>
          <p:cNvPr id="38" name="Google Shape;38;p3"/>
          <p:cNvSpPr txBox="1">
            <a:spLocks noGrp="1"/>
          </p:cNvSpPr>
          <p:nvPr>
            <p:ph type="dt" idx="10"/>
          </p:nvPr>
        </p:nvSpPr>
        <p:spPr>
          <a:xfrm>
            <a:off x="9444283" y="904660"/>
            <a:ext cx="2605476" cy="20235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
          <p:cNvSpPr txBox="1">
            <a:spLocks noGrp="1"/>
          </p:cNvSpPr>
          <p:nvPr>
            <p:ph type="body" idx="5"/>
          </p:nvPr>
        </p:nvSpPr>
        <p:spPr>
          <a:xfrm>
            <a:off x="4816678" y="3059700"/>
            <a:ext cx="5257800" cy="73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70250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ingle Speaker 2">
  <p:cSld name="Single Speaker 2">
    <p:spTree>
      <p:nvGrpSpPr>
        <p:cNvPr id="1" name="Shape 40"/>
        <p:cNvGrpSpPr/>
        <p:nvPr/>
      </p:nvGrpSpPr>
      <p:grpSpPr>
        <a:xfrm>
          <a:off x="0" y="0"/>
          <a:ext cx="0" cy="0"/>
          <a:chOff x="0" y="0"/>
          <a:chExt cx="0" cy="0"/>
        </a:xfrm>
      </p:grpSpPr>
      <p:sp>
        <p:nvSpPr>
          <p:cNvPr id="41" name="Google Shape;41;p4"/>
          <p:cNvSpPr/>
          <p:nvPr/>
        </p:nvSpPr>
        <p:spPr>
          <a:xfrm>
            <a:off x="266700" y="1570099"/>
            <a:ext cx="11641765" cy="4404972"/>
          </a:xfrm>
          <a:prstGeom prst="rect">
            <a:avLst/>
          </a:prstGeom>
          <a:solidFill>
            <a:srgbClr val="1484FC">
              <a:alpha val="43921"/>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2" name="Google Shape;42;p4"/>
          <p:cNvSpPr txBox="1">
            <a:spLocks noGrp="1"/>
          </p:cNvSpPr>
          <p:nvPr>
            <p:ph type="body" idx="1"/>
          </p:nvPr>
        </p:nvSpPr>
        <p:spPr>
          <a:xfrm>
            <a:off x="5993992" y="5650161"/>
            <a:ext cx="5827327" cy="209124"/>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100"/>
              <a:buNone/>
              <a:defRPr sz="11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
          <p:cNvSpPr>
            <a:spLocks noGrp="1"/>
          </p:cNvSpPr>
          <p:nvPr>
            <p:ph type="pic" idx="2"/>
          </p:nvPr>
        </p:nvSpPr>
        <p:spPr>
          <a:xfrm>
            <a:off x="5993992" y="2016124"/>
            <a:ext cx="5752328" cy="3511125"/>
          </a:xfrm>
          <a:prstGeom prst="rect">
            <a:avLst/>
          </a:prstGeom>
          <a:noFill/>
          <a:ln>
            <a:noFill/>
          </a:ln>
        </p:spPr>
      </p:sp>
      <p:sp>
        <p:nvSpPr>
          <p:cNvPr id="44" name="Google Shape;44;p4"/>
          <p:cNvSpPr txBox="1">
            <a:spLocks noGrp="1"/>
          </p:cNvSpPr>
          <p:nvPr>
            <p:ph type="sldNum" idx="12"/>
          </p:nvPr>
        </p:nvSpPr>
        <p:spPr>
          <a:xfrm>
            <a:off x="9321800" y="630710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4"/>
          <p:cNvSpPr txBox="1">
            <a:spLocks noGrp="1"/>
          </p:cNvSpPr>
          <p:nvPr>
            <p:ph type="body" idx="3"/>
          </p:nvPr>
        </p:nvSpPr>
        <p:spPr>
          <a:xfrm>
            <a:off x="182880" y="1005840"/>
            <a:ext cx="8961120" cy="47592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
          <p:cNvSpPr txBox="1">
            <a:spLocks noGrp="1"/>
          </p:cNvSpPr>
          <p:nvPr>
            <p:ph type="body" idx="4"/>
          </p:nvPr>
        </p:nvSpPr>
        <p:spPr>
          <a:xfrm>
            <a:off x="501446" y="2034447"/>
            <a:ext cx="5257800" cy="4238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
          <p:cNvSpPr txBox="1">
            <a:spLocks noGrp="1"/>
          </p:cNvSpPr>
          <p:nvPr>
            <p:ph type="body" idx="5"/>
          </p:nvPr>
        </p:nvSpPr>
        <p:spPr>
          <a:xfrm>
            <a:off x="501446" y="3319246"/>
            <a:ext cx="5257569" cy="22080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None/>
              <a:defRPr sz="16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
          <p:cNvSpPr txBox="1">
            <a:spLocks noGrp="1"/>
          </p:cNvSpPr>
          <p:nvPr>
            <p:ph type="dt" idx="10"/>
          </p:nvPr>
        </p:nvSpPr>
        <p:spPr>
          <a:xfrm>
            <a:off x="9444283" y="904660"/>
            <a:ext cx="2605476" cy="20235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
          <p:cNvSpPr txBox="1">
            <a:spLocks noGrp="1"/>
          </p:cNvSpPr>
          <p:nvPr>
            <p:ph type="body" idx="6"/>
          </p:nvPr>
        </p:nvSpPr>
        <p:spPr>
          <a:xfrm>
            <a:off x="501446" y="2519477"/>
            <a:ext cx="5257800" cy="73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14754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ingle Speaker 4">
  <p:cSld name="Single Speaker 4">
    <p:spTree>
      <p:nvGrpSpPr>
        <p:cNvPr id="1" name="Shape 51"/>
        <p:cNvGrpSpPr/>
        <p:nvPr/>
      </p:nvGrpSpPr>
      <p:grpSpPr>
        <a:xfrm>
          <a:off x="0" y="0"/>
          <a:ext cx="0" cy="0"/>
          <a:chOff x="0" y="0"/>
          <a:chExt cx="0" cy="0"/>
        </a:xfrm>
      </p:grpSpPr>
      <p:pic>
        <p:nvPicPr>
          <p:cNvPr id="52" name="Google Shape;52;p5"/>
          <p:cNvPicPr preferRelativeResize="0"/>
          <p:nvPr/>
        </p:nvPicPr>
        <p:blipFill rotWithShape="1">
          <a:blip r:embed="rId2">
            <a:alphaModFix amt="52000"/>
          </a:blip>
          <a:srcRect/>
          <a:stretch/>
        </p:blipFill>
        <p:spPr>
          <a:xfrm>
            <a:off x="5692908" y="1013713"/>
            <a:ext cx="5733535" cy="5733535"/>
          </a:xfrm>
          <a:prstGeom prst="rect">
            <a:avLst/>
          </a:prstGeom>
          <a:noFill/>
          <a:ln>
            <a:noFill/>
          </a:ln>
        </p:spPr>
      </p:pic>
      <p:sp>
        <p:nvSpPr>
          <p:cNvPr id="53" name="Google Shape;53;p5"/>
          <p:cNvSpPr txBox="1">
            <a:spLocks noGrp="1"/>
          </p:cNvSpPr>
          <p:nvPr>
            <p:ph type="sldNum" idx="12"/>
          </p:nvPr>
        </p:nvSpPr>
        <p:spPr>
          <a:xfrm>
            <a:off x="9321800" y="630710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5"/>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
          <p:cNvSpPr>
            <a:spLocks noGrp="1"/>
          </p:cNvSpPr>
          <p:nvPr>
            <p:ph type="pic" idx="2"/>
          </p:nvPr>
        </p:nvSpPr>
        <p:spPr>
          <a:xfrm>
            <a:off x="5935294" y="1248213"/>
            <a:ext cx="5252796" cy="5252796"/>
          </a:xfrm>
          <a:prstGeom prst="ellipse">
            <a:avLst/>
          </a:prstGeom>
          <a:solidFill>
            <a:schemeClr val="lt2"/>
          </a:solidFill>
          <a:ln>
            <a:noFill/>
          </a:ln>
        </p:spPr>
      </p:sp>
      <p:sp>
        <p:nvSpPr>
          <p:cNvPr id="56" name="Google Shape;56;p5"/>
          <p:cNvSpPr txBox="1">
            <a:spLocks noGrp="1"/>
          </p:cNvSpPr>
          <p:nvPr>
            <p:ph type="body" idx="1"/>
          </p:nvPr>
        </p:nvSpPr>
        <p:spPr>
          <a:xfrm>
            <a:off x="519439" y="2186663"/>
            <a:ext cx="4432768" cy="4238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5"/>
          <p:cNvSpPr txBox="1">
            <a:spLocks noGrp="1"/>
          </p:cNvSpPr>
          <p:nvPr>
            <p:ph type="body" idx="3"/>
          </p:nvPr>
        </p:nvSpPr>
        <p:spPr>
          <a:xfrm>
            <a:off x="519439" y="3403464"/>
            <a:ext cx="4432572" cy="75198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None/>
              <a:defRPr sz="16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5"/>
          <p:cNvSpPr txBox="1">
            <a:spLocks noGrp="1"/>
          </p:cNvSpPr>
          <p:nvPr>
            <p:ph type="body" idx="4"/>
          </p:nvPr>
        </p:nvSpPr>
        <p:spPr>
          <a:xfrm>
            <a:off x="2979926" y="6343639"/>
            <a:ext cx="3744290" cy="31473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100"/>
              <a:buNone/>
              <a:defRPr sz="11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
          <p:cNvSpPr txBox="1">
            <a:spLocks noGrp="1"/>
          </p:cNvSpPr>
          <p:nvPr>
            <p:ph type="body" idx="5"/>
          </p:nvPr>
        </p:nvSpPr>
        <p:spPr>
          <a:xfrm>
            <a:off x="182880" y="1005840"/>
            <a:ext cx="8961120" cy="47592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5"/>
          <p:cNvSpPr txBox="1">
            <a:spLocks noGrp="1"/>
          </p:cNvSpPr>
          <p:nvPr>
            <p:ph type="dt" idx="10"/>
          </p:nvPr>
        </p:nvSpPr>
        <p:spPr>
          <a:xfrm>
            <a:off x="9444283" y="904660"/>
            <a:ext cx="2605476" cy="20235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
          <p:cNvSpPr txBox="1">
            <a:spLocks noGrp="1"/>
          </p:cNvSpPr>
          <p:nvPr>
            <p:ph type="body" idx="6"/>
          </p:nvPr>
        </p:nvSpPr>
        <p:spPr>
          <a:xfrm>
            <a:off x="519439" y="2631003"/>
            <a:ext cx="4432571" cy="7519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40866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Speakers 1">
  <p:cSld name="Two Speakers 1">
    <p:spTree>
      <p:nvGrpSpPr>
        <p:cNvPr id="1" name="Shape 62"/>
        <p:cNvGrpSpPr/>
        <p:nvPr/>
      </p:nvGrpSpPr>
      <p:grpSpPr>
        <a:xfrm>
          <a:off x="0" y="0"/>
          <a:ext cx="0" cy="0"/>
          <a:chOff x="0" y="0"/>
          <a:chExt cx="0" cy="0"/>
        </a:xfrm>
      </p:grpSpPr>
      <p:sp>
        <p:nvSpPr>
          <p:cNvPr id="63" name="Google Shape;63;p6"/>
          <p:cNvSpPr txBox="1">
            <a:spLocks noGrp="1"/>
          </p:cNvSpPr>
          <p:nvPr>
            <p:ph type="sldNum" idx="12"/>
          </p:nvPr>
        </p:nvSpPr>
        <p:spPr>
          <a:xfrm>
            <a:off x="9321800" y="630710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6"/>
          <p:cNvSpPr txBox="1">
            <a:spLocks noGrp="1"/>
          </p:cNvSpPr>
          <p:nvPr>
            <p:ph type="body" idx="1"/>
          </p:nvPr>
        </p:nvSpPr>
        <p:spPr>
          <a:xfrm>
            <a:off x="182880" y="1005840"/>
            <a:ext cx="8961120" cy="47592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6"/>
          <p:cNvSpPr txBox="1">
            <a:spLocks noGrp="1"/>
          </p:cNvSpPr>
          <p:nvPr>
            <p:ph type="body" idx="2"/>
          </p:nvPr>
        </p:nvSpPr>
        <p:spPr>
          <a:xfrm>
            <a:off x="558076" y="3793917"/>
            <a:ext cx="5257800" cy="4238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sz="18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6"/>
          <p:cNvSpPr txBox="1">
            <a:spLocks noGrp="1"/>
          </p:cNvSpPr>
          <p:nvPr>
            <p:ph type="body" idx="3"/>
          </p:nvPr>
        </p:nvSpPr>
        <p:spPr>
          <a:xfrm>
            <a:off x="558076" y="4217778"/>
            <a:ext cx="5257800" cy="73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6"/>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6"/>
          <p:cNvSpPr txBox="1">
            <a:spLocks noGrp="1"/>
          </p:cNvSpPr>
          <p:nvPr>
            <p:ph type="body" idx="4"/>
          </p:nvPr>
        </p:nvSpPr>
        <p:spPr>
          <a:xfrm>
            <a:off x="558307" y="4956378"/>
            <a:ext cx="5257569" cy="10212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400"/>
              <a:buNone/>
              <a:defRPr sz="14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9" name="Google Shape;69;p6"/>
          <p:cNvPicPr preferRelativeResize="0"/>
          <p:nvPr/>
        </p:nvPicPr>
        <p:blipFill rotWithShape="1">
          <a:blip r:embed="rId2">
            <a:alphaModFix/>
          </a:blip>
          <a:srcRect/>
          <a:stretch/>
        </p:blipFill>
        <p:spPr>
          <a:xfrm>
            <a:off x="558077" y="1737361"/>
            <a:ext cx="1830017" cy="1830017"/>
          </a:xfrm>
          <a:prstGeom prst="rect">
            <a:avLst/>
          </a:prstGeom>
          <a:noFill/>
          <a:ln>
            <a:noFill/>
          </a:ln>
        </p:spPr>
      </p:pic>
      <p:pic>
        <p:nvPicPr>
          <p:cNvPr id="70" name="Google Shape;70;p6"/>
          <p:cNvPicPr preferRelativeResize="0">
            <a:picLocks noGrp="1"/>
          </p:cNvPicPr>
          <p:nvPr>
            <p:ph type="pic" idx="5"/>
          </p:nvPr>
        </p:nvPicPr>
        <p:blipFill/>
        <p:spPr>
          <a:xfrm>
            <a:off x="702615" y="1881899"/>
            <a:ext cx="1540939" cy="1540939"/>
          </a:xfrm>
          <a:prstGeom prst="ellipse">
            <a:avLst/>
          </a:prstGeom>
          <a:blipFill rotWithShape="1">
            <a:blip r:embed="rId3" cstate="hqprint">
              <a:alphaModFix/>
              <a:extLst>
                <a:ext uri="{28A0092B-C50C-407E-A947-70E740481C1C}">
                  <a14:useLocalDpi xmlns:a14="http://schemas.microsoft.com/office/drawing/2010/main"/>
                </a:ext>
              </a:extLst>
            </a:blip>
            <a:stretch>
              <a:fillRect l="100"/>
            </a:stretch>
          </a:blipFill>
          <a:ln>
            <a:noFill/>
          </a:ln>
        </p:spPr>
      </p:pic>
      <p:pic>
        <p:nvPicPr>
          <p:cNvPr id="71" name="Google Shape;71;p6"/>
          <p:cNvPicPr preferRelativeResize="0"/>
          <p:nvPr/>
        </p:nvPicPr>
        <p:blipFill rotWithShape="1">
          <a:blip r:embed="rId2">
            <a:alphaModFix/>
          </a:blip>
          <a:srcRect/>
          <a:stretch/>
        </p:blipFill>
        <p:spPr>
          <a:xfrm>
            <a:off x="6345812" y="1737361"/>
            <a:ext cx="1830017" cy="1830017"/>
          </a:xfrm>
          <a:prstGeom prst="rect">
            <a:avLst/>
          </a:prstGeom>
          <a:noFill/>
          <a:ln>
            <a:noFill/>
          </a:ln>
        </p:spPr>
      </p:pic>
      <p:pic>
        <p:nvPicPr>
          <p:cNvPr id="72" name="Google Shape;72;p6"/>
          <p:cNvPicPr preferRelativeResize="0">
            <a:picLocks noGrp="1"/>
          </p:cNvPicPr>
          <p:nvPr>
            <p:ph type="pic" idx="6"/>
          </p:nvPr>
        </p:nvPicPr>
        <p:blipFill/>
        <p:spPr>
          <a:xfrm>
            <a:off x="6492942" y="1888061"/>
            <a:ext cx="1540939" cy="1540939"/>
          </a:xfrm>
          <a:prstGeom prst="ellipse">
            <a:avLst/>
          </a:prstGeom>
          <a:blipFill rotWithShape="1">
            <a:blip r:embed="rId3" cstate="hqprint">
              <a:alphaModFix/>
              <a:extLst>
                <a:ext uri="{28A0092B-C50C-407E-A947-70E740481C1C}">
                  <a14:useLocalDpi xmlns:a14="http://schemas.microsoft.com/office/drawing/2010/main"/>
                </a:ext>
              </a:extLst>
            </a:blip>
            <a:stretch>
              <a:fillRect l="100"/>
            </a:stretch>
          </a:blipFill>
          <a:ln>
            <a:noFill/>
          </a:ln>
        </p:spPr>
      </p:pic>
      <p:sp>
        <p:nvSpPr>
          <p:cNvPr id="73" name="Google Shape;73;p6"/>
          <p:cNvSpPr txBox="1">
            <a:spLocks noGrp="1"/>
          </p:cNvSpPr>
          <p:nvPr>
            <p:ph type="dt" idx="10"/>
          </p:nvPr>
        </p:nvSpPr>
        <p:spPr>
          <a:xfrm>
            <a:off x="9444283" y="904660"/>
            <a:ext cx="2605476" cy="20235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
          <p:cNvSpPr txBox="1">
            <a:spLocks noGrp="1"/>
          </p:cNvSpPr>
          <p:nvPr>
            <p:ph type="body" idx="7"/>
          </p:nvPr>
        </p:nvSpPr>
        <p:spPr>
          <a:xfrm>
            <a:off x="6356989" y="3793917"/>
            <a:ext cx="5257800" cy="4238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sz="18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
          <p:cNvSpPr txBox="1">
            <a:spLocks noGrp="1"/>
          </p:cNvSpPr>
          <p:nvPr>
            <p:ph type="body" idx="8"/>
          </p:nvPr>
        </p:nvSpPr>
        <p:spPr>
          <a:xfrm>
            <a:off x="6356989" y="4217778"/>
            <a:ext cx="5257800" cy="73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6"/>
          <p:cNvSpPr txBox="1">
            <a:spLocks noGrp="1"/>
          </p:cNvSpPr>
          <p:nvPr>
            <p:ph type="body" idx="9"/>
          </p:nvPr>
        </p:nvSpPr>
        <p:spPr>
          <a:xfrm>
            <a:off x="6357220" y="4956378"/>
            <a:ext cx="5257569" cy="10212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400"/>
              <a:buNone/>
              <a:defRPr sz="14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06108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Speakers 2">
  <p:cSld name="Two Speakers 2">
    <p:spTree>
      <p:nvGrpSpPr>
        <p:cNvPr id="1" name="Shape 77"/>
        <p:cNvGrpSpPr/>
        <p:nvPr/>
      </p:nvGrpSpPr>
      <p:grpSpPr>
        <a:xfrm>
          <a:off x="0" y="0"/>
          <a:ext cx="0" cy="0"/>
          <a:chOff x="0" y="0"/>
          <a:chExt cx="0" cy="0"/>
        </a:xfrm>
      </p:grpSpPr>
      <p:sp>
        <p:nvSpPr>
          <p:cNvPr id="78" name="Google Shape;78;p7"/>
          <p:cNvSpPr txBox="1">
            <a:spLocks noGrp="1"/>
          </p:cNvSpPr>
          <p:nvPr>
            <p:ph type="sldNum" idx="12"/>
          </p:nvPr>
        </p:nvSpPr>
        <p:spPr>
          <a:xfrm>
            <a:off x="9321800" y="630710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7"/>
          <p:cNvSpPr txBox="1">
            <a:spLocks noGrp="1"/>
          </p:cNvSpPr>
          <p:nvPr>
            <p:ph type="body" idx="1"/>
          </p:nvPr>
        </p:nvSpPr>
        <p:spPr>
          <a:xfrm>
            <a:off x="182880" y="1005840"/>
            <a:ext cx="8961120" cy="47592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 name="Google Shape;80;p7"/>
          <p:cNvSpPr txBox="1">
            <a:spLocks noGrp="1"/>
          </p:cNvSpPr>
          <p:nvPr>
            <p:ph type="body" idx="2"/>
          </p:nvPr>
        </p:nvSpPr>
        <p:spPr>
          <a:xfrm>
            <a:off x="558076" y="2213283"/>
            <a:ext cx="5257800" cy="4238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sz="18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7"/>
          <p:cNvSpPr txBox="1">
            <a:spLocks noGrp="1"/>
          </p:cNvSpPr>
          <p:nvPr>
            <p:ph type="body" idx="3"/>
          </p:nvPr>
        </p:nvSpPr>
        <p:spPr>
          <a:xfrm>
            <a:off x="558076" y="3502029"/>
            <a:ext cx="5257569" cy="132814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400"/>
              <a:buNone/>
              <a:defRPr sz="14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7"/>
          <p:cNvSpPr txBox="1">
            <a:spLocks noGrp="1"/>
          </p:cNvSpPr>
          <p:nvPr>
            <p:ph type="body" idx="4"/>
          </p:nvPr>
        </p:nvSpPr>
        <p:spPr>
          <a:xfrm>
            <a:off x="6345812" y="2213283"/>
            <a:ext cx="5257800" cy="4238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sz="18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7"/>
          <p:cNvSpPr txBox="1">
            <a:spLocks noGrp="1"/>
          </p:cNvSpPr>
          <p:nvPr>
            <p:ph type="body" idx="5"/>
          </p:nvPr>
        </p:nvSpPr>
        <p:spPr>
          <a:xfrm>
            <a:off x="6345812" y="3502029"/>
            <a:ext cx="5257569" cy="132814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400"/>
              <a:buNone/>
              <a:defRPr sz="14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7"/>
          <p:cNvSpPr txBox="1">
            <a:spLocks noGrp="1"/>
          </p:cNvSpPr>
          <p:nvPr>
            <p:ph type="dt" idx="10"/>
          </p:nvPr>
        </p:nvSpPr>
        <p:spPr>
          <a:xfrm>
            <a:off x="9444283" y="904660"/>
            <a:ext cx="2605476" cy="20235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7"/>
          <p:cNvSpPr txBox="1">
            <a:spLocks noGrp="1"/>
          </p:cNvSpPr>
          <p:nvPr>
            <p:ph type="body" idx="6"/>
          </p:nvPr>
        </p:nvSpPr>
        <p:spPr>
          <a:xfrm>
            <a:off x="558076" y="2700284"/>
            <a:ext cx="5257800" cy="73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7"/>
          <p:cNvSpPr txBox="1">
            <a:spLocks noGrp="1"/>
          </p:cNvSpPr>
          <p:nvPr>
            <p:ph type="body" idx="7"/>
          </p:nvPr>
        </p:nvSpPr>
        <p:spPr>
          <a:xfrm>
            <a:off x="6345812" y="2700284"/>
            <a:ext cx="5257800" cy="73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61792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Speakers 3">
  <p:cSld name="Two Speakers 3">
    <p:spTree>
      <p:nvGrpSpPr>
        <p:cNvPr id="1" name="Shape 88"/>
        <p:cNvGrpSpPr/>
        <p:nvPr/>
      </p:nvGrpSpPr>
      <p:grpSpPr>
        <a:xfrm>
          <a:off x="0" y="0"/>
          <a:ext cx="0" cy="0"/>
          <a:chOff x="0" y="0"/>
          <a:chExt cx="0" cy="0"/>
        </a:xfrm>
      </p:grpSpPr>
      <p:pic>
        <p:nvPicPr>
          <p:cNvPr id="89" name="Google Shape;89;p8"/>
          <p:cNvPicPr preferRelativeResize="0"/>
          <p:nvPr/>
        </p:nvPicPr>
        <p:blipFill rotWithShape="1">
          <a:blip r:embed="rId2">
            <a:alphaModFix amt="52000"/>
          </a:blip>
          <a:srcRect/>
          <a:stretch/>
        </p:blipFill>
        <p:spPr>
          <a:xfrm>
            <a:off x="5726646" y="1013713"/>
            <a:ext cx="5733535" cy="5733535"/>
          </a:xfrm>
          <a:prstGeom prst="rect">
            <a:avLst/>
          </a:prstGeom>
          <a:noFill/>
          <a:ln>
            <a:noFill/>
          </a:ln>
        </p:spPr>
      </p:pic>
      <p:sp>
        <p:nvSpPr>
          <p:cNvPr id="90" name="Google Shape;90;p8"/>
          <p:cNvSpPr txBox="1">
            <a:spLocks noGrp="1"/>
          </p:cNvSpPr>
          <p:nvPr>
            <p:ph type="sldNum" idx="12"/>
          </p:nvPr>
        </p:nvSpPr>
        <p:spPr>
          <a:xfrm>
            <a:off x="9321800" y="630710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p8"/>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8"/>
          <p:cNvSpPr>
            <a:spLocks noGrp="1"/>
          </p:cNvSpPr>
          <p:nvPr>
            <p:ph type="pic" idx="2"/>
          </p:nvPr>
        </p:nvSpPr>
        <p:spPr>
          <a:xfrm>
            <a:off x="5969032" y="1248213"/>
            <a:ext cx="5252796" cy="5252796"/>
          </a:xfrm>
          <a:prstGeom prst="ellipse">
            <a:avLst/>
          </a:prstGeom>
          <a:solidFill>
            <a:schemeClr val="lt2"/>
          </a:solidFill>
          <a:ln>
            <a:noFill/>
          </a:ln>
        </p:spPr>
      </p:sp>
      <p:sp>
        <p:nvSpPr>
          <p:cNvPr id="93" name="Google Shape;93;p8"/>
          <p:cNvSpPr txBox="1">
            <a:spLocks noGrp="1"/>
          </p:cNvSpPr>
          <p:nvPr>
            <p:ph type="body" idx="1"/>
          </p:nvPr>
        </p:nvSpPr>
        <p:spPr>
          <a:xfrm>
            <a:off x="1685310" y="2107137"/>
            <a:ext cx="3744455" cy="4238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4" name="Google Shape;94;p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270707" y="2019179"/>
            <a:ext cx="1264955" cy="1264955"/>
          </a:xfrm>
          <a:prstGeom prst="rect">
            <a:avLst/>
          </a:prstGeom>
          <a:noFill/>
          <a:ln>
            <a:noFill/>
          </a:ln>
        </p:spPr>
      </p:pic>
      <p:pic>
        <p:nvPicPr>
          <p:cNvPr id="95" name="Google Shape;95;p8"/>
          <p:cNvPicPr preferRelativeResize="0">
            <a:picLocks noGrp="1"/>
          </p:cNvPicPr>
          <p:nvPr>
            <p:ph type="pic" idx="3"/>
          </p:nvPr>
        </p:nvPicPr>
        <p:blipFill/>
        <p:spPr>
          <a:xfrm>
            <a:off x="370615" y="2119087"/>
            <a:ext cx="1065137" cy="1065137"/>
          </a:xfrm>
          <a:prstGeom prst="ellipse">
            <a:avLst/>
          </a:prstGeom>
          <a:blipFill rotWithShape="1">
            <a:blip r:embed="rId3" cstate="hqprint">
              <a:alphaModFix/>
              <a:extLst>
                <a:ext uri="{28A0092B-C50C-407E-A947-70E740481C1C}">
                  <a14:useLocalDpi xmlns:a14="http://schemas.microsoft.com/office/drawing/2010/main"/>
                </a:ext>
              </a:extLst>
            </a:blip>
            <a:stretch>
              <a:fillRect l="100"/>
            </a:stretch>
          </a:blipFill>
          <a:ln>
            <a:noFill/>
          </a:ln>
        </p:spPr>
      </p:pic>
      <p:sp>
        <p:nvSpPr>
          <p:cNvPr id="96" name="Google Shape;96;p8"/>
          <p:cNvSpPr txBox="1">
            <a:spLocks noGrp="1"/>
          </p:cNvSpPr>
          <p:nvPr>
            <p:ph type="body" idx="4"/>
          </p:nvPr>
        </p:nvSpPr>
        <p:spPr>
          <a:xfrm>
            <a:off x="3249682" y="6357493"/>
            <a:ext cx="3744290" cy="31473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100"/>
              <a:buNone/>
              <a:defRPr sz="11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8"/>
          <p:cNvSpPr txBox="1">
            <a:spLocks noGrp="1"/>
          </p:cNvSpPr>
          <p:nvPr>
            <p:ph type="body" idx="5"/>
          </p:nvPr>
        </p:nvSpPr>
        <p:spPr>
          <a:xfrm>
            <a:off x="1685310" y="3655552"/>
            <a:ext cx="3744455" cy="4238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8" name="Google Shape;98;p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270707" y="3527345"/>
            <a:ext cx="1264955" cy="1264955"/>
          </a:xfrm>
          <a:prstGeom prst="rect">
            <a:avLst/>
          </a:prstGeom>
          <a:noFill/>
          <a:ln>
            <a:noFill/>
          </a:ln>
        </p:spPr>
      </p:pic>
      <p:pic>
        <p:nvPicPr>
          <p:cNvPr id="99" name="Google Shape;99;p8"/>
          <p:cNvPicPr preferRelativeResize="0">
            <a:picLocks noGrp="1"/>
          </p:cNvPicPr>
          <p:nvPr>
            <p:ph type="pic" idx="6"/>
          </p:nvPr>
        </p:nvPicPr>
        <p:blipFill/>
        <p:spPr>
          <a:xfrm>
            <a:off x="370615" y="3627253"/>
            <a:ext cx="1065137" cy="1065137"/>
          </a:xfrm>
          <a:prstGeom prst="ellipse">
            <a:avLst/>
          </a:prstGeom>
          <a:blipFill rotWithShape="1">
            <a:blip r:embed="rId3" cstate="hqprint">
              <a:alphaModFix/>
              <a:extLst>
                <a:ext uri="{28A0092B-C50C-407E-A947-70E740481C1C}">
                  <a14:useLocalDpi xmlns:a14="http://schemas.microsoft.com/office/drawing/2010/main"/>
                </a:ext>
              </a:extLst>
            </a:blip>
            <a:stretch>
              <a:fillRect l="100"/>
            </a:stretch>
          </a:blipFill>
          <a:ln>
            <a:noFill/>
          </a:ln>
        </p:spPr>
      </p:pic>
      <p:sp>
        <p:nvSpPr>
          <p:cNvPr id="100" name="Google Shape;100;p8"/>
          <p:cNvSpPr txBox="1">
            <a:spLocks noGrp="1"/>
          </p:cNvSpPr>
          <p:nvPr>
            <p:ph type="body" idx="7"/>
          </p:nvPr>
        </p:nvSpPr>
        <p:spPr>
          <a:xfrm>
            <a:off x="182880" y="1005840"/>
            <a:ext cx="8961120" cy="47592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1" name="Google Shape;101;p8"/>
          <p:cNvSpPr txBox="1">
            <a:spLocks noGrp="1"/>
          </p:cNvSpPr>
          <p:nvPr>
            <p:ph type="dt" idx="10"/>
          </p:nvPr>
        </p:nvSpPr>
        <p:spPr>
          <a:xfrm>
            <a:off x="9444283" y="904660"/>
            <a:ext cx="2605476" cy="20235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8"/>
          <p:cNvSpPr txBox="1">
            <a:spLocks noGrp="1"/>
          </p:cNvSpPr>
          <p:nvPr>
            <p:ph type="body" idx="8"/>
          </p:nvPr>
        </p:nvSpPr>
        <p:spPr>
          <a:xfrm>
            <a:off x="1685311" y="2550114"/>
            <a:ext cx="3744290" cy="7519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8"/>
          <p:cNvSpPr txBox="1">
            <a:spLocks noGrp="1"/>
          </p:cNvSpPr>
          <p:nvPr>
            <p:ph type="body" idx="9"/>
          </p:nvPr>
        </p:nvSpPr>
        <p:spPr>
          <a:xfrm>
            <a:off x="1685311" y="4088087"/>
            <a:ext cx="3744290" cy="7519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6743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Speakers 4">
  <p:cSld name="Two Speakers 4">
    <p:spTree>
      <p:nvGrpSpPr>
        <p:cNvPr id="1" name="Shape 104"/>
        <p:cNvGrpSpPr/>
        <p:nvPr/>
      </p:nvGrpSpPr>
      <p:grpSpPr>
        <a:xfrm>
          <a:off x="0" y="0"/>
          <a:ext cx="0" cy="0"/>
          <a:chOff x="0" y="0"/>
          <a:chExt cx="0" cy="0"/>
        </a:xfrm>
      </p:grpSpPr>
      <p:pic>
        <p:nvPicPr>
          <p:cNvPr id="105" name="Google Shape;105;p9"/>
          <p:cNvPicPr preferRelativeResize="0"/>
          <p:nvPr/>
        </p:nvPicPr>
        <p:blipFill rotWithShape="1">
          <a:blip r:embed="rId2">
            <a:alphaModFix amt="52000"/>
          </a:blip>
          <a:srcRect/>
          <a:stretch/>
        </p:blipFill>
        <p:spPr>
          <a:xfrm>
            <a:off x="5726646" y="1013713"/>
            <a:ext cx="5733535" cy="5733535"/>
          </a:xfrm>
          <a:prstGeom prst="rect">
            <a:avLst/>
          </a:prstGeom>
          <a:noFill/>
          <a:ln>
            <a:noFill/>
          </a:ln>
        </p:spPr>
      </p:pic>
      <p:sp>
        <p:nvSpPr>
          <p:cNvPr id="106" name="Google Shape;106;p9"/>
          <p:cNvSpPr txBox="1">
            <a:spLocks noGrp="1"/>
          </p:cNvSpPr>
          <p:nvPr>
            <p:ph type="sldNum" idx="12"/>
          </p:nvPr>
        </p:nvSpPr>
        <p:spPr>
          <a:xfrm>
            <a:off x="9321800" y="630710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9"/>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9"/>
          <p:cNvSpPr>
            <a:spLocks noGrp="1"/>
          </p:cNvSpPr>
          <p:nvPr>
            <p:ph type="pic" idx="2"/>
          </p:nvPr>
        </p:nvSpPr>
        <p:spPr>
          <a:xfrm>
            <a:off x="5969032" y="1248213"/>
            <a:ext cx="5252796" cy="5252796"/>
          </a:xfrm>
          <a:prstGeom prst="ellipse">
            <a:avLst/>
          </a:prstGeom>
          <a:solidFill>
            <a:schemeClr val="lt2"/>
          </a:solidFill>
          <a:ln>
            <a:noFill/>
          </a:ln>
        </p:spPr>
      </p:sp>
      <p:sp>
        <p:nvSpPr>
          <p:cNvPr id="109" name="Google Shape;109;p9"/>
          <p:cNvSpPr txBox="1">
            <a:spLocks noGrp="1"/>
          </p:cNvSpPr>
          <p:nvPr>
            <p:ph type="body" idx="1"/>
          </p:nvPr>
        </p:nvSpPr>
        <p:spPr>
          <a:xfrm>
            <a:off x="743791" y="2107137"/>
            <a:ext cx="3744455" cy="4238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9"/>
          <p:cNvSpPr txBox="1">
            <a:spLocks noGrp="1"/>
          </p:cNvSpPr>
          <p:nvPr>
            <p:ph type="body" idx="3"/>
          </p:nvPr>
        </p:nvSpPr>
        <p:spPr>
          <a:xfrm>
            <a:off x="3249682" y="6357493"/>
            <a:ext cx="3744290" cy="31473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100"/>
              <a:buNone/>
              <a:defRPr sz="11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9"/>
          <p:cNvSpPr txBox="1">
            <a:spLocks noGrp="1"/>
          </p:cNvSpPr>
          <p:nvPr>
            <p:ph type="body" idx="4"/>
          </p:nvPr>
        </p:nvSpPr>
        <p:spPr>
          <a:xfrm>
            <a:off x="743791" y="3655552"/>
            <a:ext cx="3744455" cy="4238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9"/>
          <p:cNvSpPr txBox="1">
            <a:spLocks noGrp="1"/>
          </p:cNvSpPr>
          <p:nvPr>
            <p:ph type="body" idx="5"/>
          </p:nvPr>
        </p:nvSpPr>
        <p:spPr>
          <a:xfrm>
            <a:off x="182880" y="1005840"/>
            <a:ext cx="8961120" cy="47592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 name="Google Shape;113;p9"/>
          <p:cNvSpPr txBox="1">
            <a:spLocks noGrp="1"/>
          </p:cNvSpPr>
          <p:nvPr>
            <p:ph type="dt" idx="10"/>
          </p:nvPr>
        </p:nvSpPr>
        <p:spPr>
          <a:xfrm>
            <a:off x="9444283" y="904660"/>
            <a:ext cx="2605476" cy="20235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9"/>
          <p:cNvSpPr txBox="1">
            <a:spLocks noGrp="1"/>
          </p:cNvSpPr>
          <p:nvPr>
            <p:ph type="body" idx="6"/>
          </p:nvPr>
        </p:nvSpPr>
        <p:spPr>
          <a:xfrm>
            <a:off x="743792" y="2550114"/>
            <a:ext cx="3744290" cy="7519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9"/>
          <p:cNvSpPr txBox="1">
            <a:spLocks noGrp="1"/>
          </p:cNvSpPr>
          <p:nvPr>
            <p:ph type="body" idx="7"/>
          </p:nvPr>
        </p:nvSpPr>
        <p:spPr>
          <a:xfrm>
            <a:off x="743792" y="4088087"/>
            <a:ext cx="3744290" cy="7519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95444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Speakers 5">
  <p:cSld name="Two Speakers 5">
    <p:spTree>
      <p:nvGrpSpPr>
        <p:cNvPr id="1" name="Shape 116"/>
        <p:cNvGrpSpPr/>
        <p:nvPr/>
      </p:nvGrpSpPr>
      <p:grpSpPr>
        <a:xfrm>
          <a:off x="0" y="0"/>
          <a:ext cx="0" cy="0"/>
          <a:chOff x="0" y="0"/>
          <a:chExt cx="0" cy="0"/>
        </a:xfrm>
      </p:grpSpPr>
      <p:sp>
        <p:nvSpPr>
          <p:cNvPr id="117" name="Google Shape;117;p10"/>
          <p:cNvSpPr/>
          <p:nvPr/>
        </p:nvSpPr>
        <p:spPr>
          <a:xfrm>
            <a:off x="266700" y="1570099"/>
            <a:ext cx="11641765" cy="4404972"/>
          </a:xfrm>
          <a:prstGeom prst="rect">
            <a:avLst/>
          </a:prstGeom>
          <a:solidFill>
            <a:srgbClr val="1484FC">
              <a:alpha val="43921"/>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118" name="Google Shape;118;p10"/>
          <p:cNvPicPr preferRelativeResize="0"/>
          <p:nvPr/>
        </p:nvPicPr>
        <p:blipFill rotWithShape="1">
          <a:blip r:embed="rId2">
            <a:alphaModFix/>
          </a:blip>
          <a:srcRect/>
          <a:stretch/>
        </p:blipFill>
        <p:spPr>
          <a:xfrm>
            <a:off x="445681" y="2014995"/>
            <a:ext cx="1463444" cy="1463444"/>
          </a:xfrm>
          <a:prstGeom prst="rect">
            <a:avLst/>
          </a:prstGeom>
          <a:noFill/>
          <a:ln>
            <a:noFill/>
          </a:ln>
        </p:spPr>
      </p:pic>
      <p:sp>
        <p:nvSpPr>
          <p:cNvPr id="119" name="Google Shape;119;p10"/>
          <p:cNvSpPr txBox="1">
            <a:spLocks noGrp="1"/>
          </p:cNvSpPr>
          <p:nvPr>
            <p:ph type="sldNum" idx="12"/>
          </p:nvPr>
        </p:nvSpPr>
        <p:spPr>
          <a:xfrm>
            <a:off x="9321800" y="630710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10"/>
          <p:cNvSpPr txBox="1">
            <a:spLocks noGrp="1"/>
          </p:cNvSpPr>
          <p:nvPr>
            <p:ph type="body" idx="1"/>
          </p:nvPr>
        </p:nvSpPr>
        <p:spPr>
          <a:xfrm>
            <a:off x="2047538" y="2746114"/>
            <a:ext cx="3698744" cy="4111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0"/>
          <p:cNvSpPr txBox="1">
            <a:spLocks noGrp="1"/>
          </p:cNvSpPr>
          <p:nvPr>
            <p:ph type="body" idx="2"/>
          </p:nvPr>
        </p:nvSpPr>
        <p:spPr>
          <a:xfrm>
            <a:off x="2047538" y="3166712"/>
            <a:ext cx="3698744" cy="3053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0"/>
          <p:cNvSpPr txBox="1">
            <a:spLocks noGrp="1"/>
          </p:cNvSpPr>
          <p:nvPr>
            <p:ph type="body" idx="3"/>
          </p:nvPr>
        </p:nvSpPr>
        <p:spPr>
          <a:xfrm>
            <a:off x="5993992" y="5650161"/>
            <a:ext cx="5827327" cy="209124"/>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100"/>
              <a:buNone/>
              <a:defRPr sz="11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3" name="Google Shape;123;p10"/>
          <p:cNvPicPr preferRelativeResize="0">
            <a:picLocks noGrp="1"/>
          </p:cNvPicPr>
          <p:nvPr>
            <p:ph type="pic" idx="4"/>
          </p:nvPr>
        </p:nvPicPr>
        <p:blipFill/>
        <p:spPr>
          <a:xfrm>
            <a:off x="589494" y="2154092"/>
            <a:ext cx="1170513" cy="1170513"/>
          </a:xfrm>
          <a:prstGeom prst="ellipse">
            <a:avLst/>
          </a:prstGeom>
          <a:blipFill rotWithShape="1">
            <a:blip r:embed="rId3" cstate="hqprint">
              <a:alphaModFix/>
              <a:extLst>
                <a:ext uri="{28A0092B-C50C-407E-A947-70E740481C1C}">
                  <a14:useLocalDpi xmlns:a14="http://schemas.microsoft.com/office/drawing/2010/main"/>
                </a:ext>
              </a:extLst>
            </a:blip>
            <a:stretch>
              <a:fillRect l="100"/>
            </a:stretch>
          </a:blipFill>
          <a:ln>
            <a:noFill/>
          </a:ln>
        </p:spPr>
      </p:pic>
      <p:sp>
        <p:nvSpPr>
          <p:cNvPr id="124" name="Google Shape;124;p10"/>
          <p:cNvSpPr>
            <a:spLocks noGrp="1"/>
          </p:cNvSpPr>
          <p:nvPr>
            <p:ph type="pic" idx="5"/>
          </p:nvPr>
        </p:nvSpPr>
        <p:spPr>
          <a:xfrm>
            <a:off x="5993992" y="2016124"/>
            <a:ext cx="5752328" cy="3511125"/>
          </a:xfrm>
          <a:prstGeom prst="rect">
            <a:avLst/>
          </a:prstGeom>
          <a:noFill/>
          <a:ln>
            <a:noFill/>
          </a:ln>
        </p:spPr>
      </p:sp>
      <p:sp>
        <p:nvSpPr>
          <p:cNvPr id="125" name="Google Shape;125;p10"/>
          <p:cNvSpPr txBox="1">
            <a:spLocks noGrp="1"/>
          </p:cNvSpPr>
          <p:nvPr>
            <p:ph type="body" idx="6"/>
          </p:nvPr>
        </p:nvSpPr>
        <p:spPr>
          <a:xfrm>
            <a:off x="182880" y="1005840"/>
            <a:ext cx="8961120" cy="47592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10"/>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7" name="Google Shape;127;p10"/>
          <p:cNvPicPr preferRelativeResize="0"/>
          <p:nvPr/>
        </p:nvPicPr>
        <p:blipFill rotWithShape="1">
          <a:blip r:embed="rId2">
            <a:alphaModFix/>
          </a:blip>
          <a:srcRect/>
          <a:stretch/>
        </p:blipFill>
        <p:spPr>
          <a:xfrm>
            <a:off x="445681" y="3863046"/>
            <a:ext cx="1463444" cy="1463444"/>
          </a:xfrm>
          <a:prstGeom prst="rect">
            <a:avLst/>
          </a:prstGeom>
          <a:noFill/>
          <a:ln>
            <a:noFill/>
          </a:ln>
        </p:spPr>
      </p:pic>
      <p:sp>
        <p:nvSpPr>
          <p:cNvPr id="128" name="Google Shape;128;p10"/>
          <p:cNvSpPr txBox="1">
            <a:spLocks noGrp="1"/>
          </p:cNvSpPr>
          <p:nvPr>
            <p:ph type="body" idx="7"/>
          </p:nvPr>
        </p:nvSpPr>
        <p:spPr>
          <a:xfrm>
            <a:off x="2047538" y="4594165"/>
            <a:ext cx="3698744" cy="4111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0"/>
          <p:cNvSpPr txBox="1">
            <a:spLocks noGrp="1"/>
          </p:cNvSpPr>
          <p:nvPr>
            <p:ph type="body" idx="8"/>
          </p:nvPr>
        </p:nvSpPr>
        <p:spPr>
          <a:xfrm>
            <a:off x="2047538" y="5014763"/>
            <a:ext cx="3698744" cy="3053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0" name="Google Shape;130;p10"/>
          <p:cNvPicPr preferRelativeResize="0">
            <a:picLocks noGrp="1"/>
          </p:cNvPicPr>
          <p:nvPr>
            <p:ph type="pic" idx="9"/>
          </p:nvPr>
        </p:nvPicPr>
        <p:blipFill/>
        <p:spPr>
          <a:xfrm>
            <a:off x="589494" y="4002143"/>
            <a:ext cx="1170513" cy="1170513"/>
          </a:xfrm>
          <a:prstGeom prst="ellipse">
            <a:avLst/>
          </a:prstGeom>
          <a:blipFill rotWithShape="1">
            <a:blip r:embed="rId3" cstate="hqprint">
              <a:alphaModFix/>
              <a:extLst>
                <a:ext uri="{28A0092B-C50C-407E-A947-70E740481C1C}">
                  <a14:useLocalDpi xmlns:a14="http://schemas.microsoft.com/office/drawing/2010/main"/>
                </a:ext>
              </a:extLst>
            </a:blip>
            <a:stretch>
              <a:fillRect l="100"/>
            </a:stretch>
          </a:blipFill>
          <a:ln>
            <a:noFill/>
          </a:ln>
        </p:spPr>
      </p:pic>
      <p:sp>
        <p:nvSpPr>
          <p:cNvPr id="131" name="Google Shape;131;p10"/>
          <p:cNvSpPr txBox="1">
            <a:spLocks noGrp="1"/>
          </p:cNvSpPr>
          <p:nvPr>
            <p:ph type="dt" idx="10"/>
          </p:nvPr>
        </p:nvSpPr>
        <p:spPr>
          <a:xfrm>
            <a:off x="9444283" y="904660"/>
            <a:ext cx="2605476" cy="20235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150728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White">
  <p:cSld name="Blank White">
    <p:spTree>
      <p:nvGrpSpPr>
        <p:cNvPr id="1" name="Shape 139"/>
        <p:cNvGrpSpPr/>
        <p:nvPr/>
      </p:nvGrpSpPr>
      <p:grpSpPr>
        <a:xfrm>
          <a:off x="0" y="0"/>
          <a:ext cx="0" cy="0"/>
          <a:chOff x="0" y="0"/>
          <a:chExt cx="0" cy="0"/>
        </a:xfrm>
      </p:grpSpPr>
      <p:sp>
        <p:nvSpPr>
          <p:cNvPr id="140" name="Google Shape;140;p12"/>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0E3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2"/>
          <p:cNvSpPr txBox="1">
            <a:spLocks noGrp="1"/>
          </p:cNvSpPr>
          <p:nvPr>
            <p:ph type="body" idx="1"/>
          </p:nvPr>
        </p:nvSpPr>
        <p:spPr>
          <a:xfrm>
            <a:off x="568960" y="1825625"/>
            <a:ext cx="1105408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A0E3B"/>
              </a:buClr>
              <a:buSzPts val="2800"/>
              <a:buChar char="•"/>
              <a:defRPr>
                <a:latin typeface="Twentieth Century"/>
                <a:ea typeface="Twentieth Century"/>
                <a:cs typeface="Twentieth Century"/>
                <a:sym typeface="Twentieth Century"/>
              </a:defRPr>
            </a:lvl1pPr>
            <a:lvl2pPr marL="914400" lvl="1" indent="-381000" algn="l">
              <a:lnSpc>
                <a:spcPct val="90000"/>
              </a:lnSpc>
              <a:spcBef>
                <a:spcPts val="500"/>
              </a:spcBef>
              <a:spcAft>
                <a:spcPts val="0"/>
              </a:spcAft>
              <a:buClr>
                <a:srgbClr val="1A0E3B"/>
              </a:buClr>
              <a:buSzPts val="2400"/>
              <a:buChar char="•"/>
              <a:defRPr>
                <a:latin typeface="Twentieth Century"/>
                <a:ea typeface="Twentieth Century"/>
                <a:cs typeface="Twentieth Century"/>
                <a:sym typeface="Twentieth Century"/>
              </a:defRPr>
            </a:lvl2pPr>
            <a:lvl3pPr marL="1371600" lvl="2" indent="-355600" algn="l">
              <a:lnSpc>
                <a:spcPct val="90000"/>
              </a:lnSpc>
              <a:spcBef>
                <a:spcPts val="500"/>
              </a:spcBef>
              <a:spcAft>
                <a:spcPts val="0"/>
              </a:spcAft>
              <a:buClr>
                <a:srgbClr val="1A0E3B"/>
              </a:buClr>
              <a:buSzPts val="2000"/>
              <a:buChar char="•"/>
              <a:defRPr>
                <a:latin typeface="Twentieth Century"/>
                <a:ea typeface="Twentieth Century"/>
                <a:cs typeface="Twentieth Century"/>
                <a:sym typeface="Twentieth Century"/>
              </a:defRPr>
            </a:lvl3pPr>
            <a:lvl4pPr marL="1828800" lvl="3" indent="-342900" algn="l">
              <a:lnSpc>
                <a:spcPct val="90000"/>
              </a:lnSpc>
              <a:spcBef>
                <a:spcPts val="500"/>
              </a:spcBef>
              <a:spcAft>
                <a:spcPts val="0"/>
              </a:spcAft>
              <a:buClr>
                <a:srgbClr val="1A0E3B"/>
              </a:buClr>
              <a:buSzPts val="1800"/>
              <a:buChar char="•"/>
              <a:defRPr>
                <a:latin typeface="Twentieth Century"/>
                <a:ea typeface="Twentieth Century"/>
                <a:cs typeface="Twentieth Century"/>
                <a:sym typeface="Twentieth Century"/>
              </a:defRPr>
            </a:lvl4pPr>
            <a:lvl5pPr marL="2286000" lvl="4" indent="-342900" algn="l">
              <a:lnSpc>
                <a:spcPct val="90000"/>
              </a:lnSpc>
              <a:spcBef>
                <a:spcPts val="500"/>
              </a:spcBef>
              <a:spcAft>
                <a:spcPts val="0"/>
              </a:spcAft>
              <a:buClr>
                <a:srgbClr val="1A0E3B"/>
              </a:buClr>
              <a:buSzPts val="1800"/>
              <a:buChar char="•"/>
              <a:defRPr>
                <a:latin typeface="Twentieth Century"/>
                <a:ea typeface="Twentieth Century"/>
                <a:cs typeface="Twentieth Century"/>
                <a:sym typeface="Twentieth Century"/>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2"/>
          <p:cNvSpPr txBox="1">
            <a:spLocks noGrp="1"/>
          </p:cNvSpPr>
          <p:nvPr>
            <p:ph type="sldNum" idx="12"/>
          </p:nvPr>
        </p:nvSpPr>
        <p:spPr>
          <a:xfrm>
            <a:off x="9302750" y="631031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9482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Misc Design Elements">
  <p:cSld name="1_Misc Design Elements">
    <p:spTree>
      <p:nvGrpSpPr>
        <p:cNvPr id="1" name="Shape 143"/>
        <p:cNvGrpSpPr/>
        <p:nvPr/>
      </p:nvGrpSpPr>
      <p:grpSpPr>
        <a:xfrm>
          <a:off x="0" y="0"/>
          <a:ext cx="0" cy="0"/>
          <a:chOff x="0" y="0"/>
          <a:chExt cx="0" cy="0"/>
        </a:xfrm>
      </p:grpSpPr>
      <p:sp>
        <p:nvSpPr>
          <p:cNvPr id="144" name="Google Shape;144;p13"/>
          <p:cNvSpPr txBox="1">
            <a:spLocks noGrp="1"/>
          </p:cNvSpPr>
          <p:nvPr>
            <p:ph type="subTitle" idx="1"/>
          </p:nvPr>
        </p:nvSpPr>
        <p:spPr>
          <a:xfrm>
            <a:off x="1637223" y="1470206"/>
            <a:ext cx="3255411" cy="57285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1A0E3B"/>
              </a:buClr>
              <a:buSzPts val="1600"/>
              <a:buNone/>
              <a:defRPr sz="1600" b="1">
                <a:latin typeface="Twentieth Century"/>
                <a:ea typeface="Twentieth Century"/>
                <a:cs typeface="Twentieth Century"/>
                <a:sym typeface="Twentieth Century"/>
              </a:defRPr>
            </a:lvl1pPr>
            <a:lvl2pPr lvl="1" algn="ctr">
              <a:lnSpc>
                <a:spcPct val="90000"/>
              </a:lnSpc>
              <a:spcBef>
                <a:spcPts val="500"/>
              </a:spcBef>
              <a:spcAft>
                <a:spcPts val="0"/>
              </a:spcAft>
              <a:buClr>
                <a:srgbClr val="1A0E3B"/>
              </a:buClr>
              <a:buSzPts val="2000"/>
              <a:buNone/>
              <a:defRPr sz="2000"/>
            </a:lvl2pPr>
            <a:lvl3pPr lvl="2" algn="ctr">
              <a:lnSpc>
                <a:spcPct val="90000"/>
              </a:lnSpc>
              <a:spcBef>
                <a:spcPts val="500"/>
              </a:spcBef>
              <a:spcAft>
                <a:spcPts val="0"/>
              </a:spcAft>
              <a:buClr>
                <a:srgbClr val="1A0E3B"/>
              </a:buClr>
              <a:buSzPts val="1800"/>
              <a:buNone/>
              <a:defRPr sz="1800"/>
            </a:lvl3pPr>
            <a:lvl4pPr lvl="3" algn="ctr">
              <a:lnSpc>
                <a:spcPct val="90000"/>
              </a:lnSpc>
              <a:spcBef>
                <a:spcPts val="500"/>
              </a:spcBef>
              <a:spcAft>
                <a:spcPts val="0"/>
              </a:spcAft>
              <a:buClr>
                <a:srgbClr val="1A0E3B"/>
              </a:buClr>
              <a:buSzPts val="1600"/>
              <a:buNone/>
              <a:defRPr sz="1600"/>
            </a:lvl4pPr>
            <a:lvl5pPr lvl="4" algn="ctr">
              <a:lnSpc>
                <a:spcPct val="90000"/>
              </a:lnSpc>
              <a:spcBef>
                <a:spcPts val="500"/>
              </a:spcBef>
              <a:spcAft>
                <a:spcPts val="0"/>
              </a:spcAft>
              <a:buClr>
                <a:srgbClr val="1A0E3B"/>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5" name="Google Shape;145;p13"/>
          <p:cNvSpPr txBox="1">
            <a:spLocks noGrp="1"/>
          </p:cNvSpPr>
          <p:nvPr>
            <p:ph type="sldNum" idx="12"/>
          </p:nvPr>
        </p:nvSpPr>
        <p:spPr>
          <a:xfrm>
            <a:off x="9302750" y="631031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6" name="Google Shape;146;p13"/>
          <p:cNvSpPr/>
          <p:nvPr/>
        </p:nvSpPr>
        <p:spPr>
          <a:xfrm>
            <a:off x="746743" y="1262412"/>
            <a:ext cx="4362137" cy="1283998"/>
          </a:xfrm>
          <a:prstGeom prst="rect">
            <a:avLst/>
          </a:prstGeom>
          <a:noFill/>
          <a:ln w="12700" cap="flat" cmpd="sng">
            <a:solidFill>
              <a:srgbClr val="1484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147" name="Google Shape;147;p13"/>
          <p:cNvPicPr preferRelativeResize="0"/>
          <p:nvPr/>
        </p:nvPicPr>
        <p:blipFill rotWithShape="1">
          <a:blip r:embed="rId2">
            <a:alphaModFix/>
          </a:blip>
          <a:srcRect/>
          <a:stretch/>
        </p:blipFill>
        <p:spPr>
          <a:xfrm>
            <a:off x="158750" y="1235715"/>
            <a:ext cx="1318031" cy="1325563"/>
          </a:xfrm>
          <a:prstGeom prst="rect">
            <a:avLst/>
          </a:prstGeom>
          <a:noFill/>
          <a:ln>
            <a:noFill/>
          </a:ln>
        </p:spPr>
      </p:pic>
      <p:pic>
        <p:nvPicPr>
          <p:cNvPr id="148" name="Google Shape;148;p13"/>
          <p:cNvPicPr preferRelativeResize="0"/>
          <p:nvPr/>
        </p:nvPicPr>
        <p:blipFill rotWithShape="1">
          <a:blip r:embed="rId3">
            <a:alphaModFix amt="52000"/>
          </a:blip>
          <a:srcRect/>
          <a:stretch/>
        </p:blipFill>
        <p:spPr>
          <a:xfrm>
            <a:off x="5549471" y="977898"/>
            <a:ext cx="5733535" cy="5733535"/>
          </a:xfrm>
          <a:prstGeom prst="rect">
            <a:avLst/>
          </a:prstGeom>
          <a:noFill/>
          <a:ln>
            <a:noFill/>
          </a:ln>
        </p:spPr>
      </p:pic>
      <p:pic>
        <p:nvPicPr>
          <p:cNvPr id="149" name="Google Shape;149;p1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29797" y="3581993"/>
            <a:ext cx="682752" cy="682752"/>
          </a:xfrm>
          <a:prstGeom prst="rect">
            <a:avLst/>
          </a:prstGeom>
          <a:noFill/>
          <a:ln>
            <a:noFill/>
          </a:ln>
        </p:spPr>
      </p:pic>
      <p:pic>
        <p:nvPicPr>
          <p:cNvPr id="150" name="Google Shape;150;p13"/>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212863" y="4439304"/>
            <a:ext cx="652528" cy="682752"/>
          </a:xfrm>
          <a:prstGeom prst="rect">
            <a:avLst/>
          </a:prstGeom>
          <a:noFill/>
          <a:ln>
            <a:noFill/>
          </a:ln>
        </p:spPr>
      </p:pic>
      <p:pic>
        <p:nvPicPr>
          <p:cNvPr id="151" name="Google Shape;151;p1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23023" y="5282452"/>
            <a:ext cx="682752" cy="682752"/>
          </a:xfrm>
          <a:prstGeom prst="rect">
            <a:avLst/>
          </a:prstGeom>
          <a:noFill/>
          <a:ln>
            <a:noFill/>
          </a:ln>
        </p:spPr>
      </p:pic>
      <p:sp>
        <p:nvSpPr>
          <p:cNvPr id="152" name="Google Shape;152;p13"/>
          <p:cNvSpPr txBox="1">
            <a:spLocks noGrp="1"/>
          </p:cNvSpPr>
          <p:nvPr>
            <p:ph type="body" idx="2"/>
          </p:nvPr>
        </p:nvSpPr>
        <p:spPr>
          <a:xfrm>
            <a:off x="1641535" y="2064806"/>
            <a:ext cx="3255411" cy="30824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A0E3B"/>
              </a:buClr>
              <a:buSzPts val="1300"/>
              <a:buNone/>
              <a:defRPr sz="1300">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Clr>
                <a:srgbClr val="1A0E3B"/>
              </a:buClr>
              <a:buSzPts val="1800"/>
              <a:buChar char="•"/>
              <a:defRPr/>
            </a:lvl2pPr>
            <a:lvl3pPr marL="1371600" lvl="2" indent="-342900" algn="l">
              <a:lnSpc>
                <a:spcPct val="90000"/>
              </a:lnSpc>
              <a:spcBef>
                <a:spcPts val="500"/>
              </a:spcBef>
              <a:spcAft>
                <a:spcPts val="0"/>
              </a:spcAft>
              <a:buClr>
                <a:srgbClr val="1A0E3B"/>
              </a:buClr>
              <a:buSzPts val="1800"/>
              <a:buChar char="•"/>
              <a:defRPr/>
            </a:lvl3pPr>
            <a:lvl4pPr marL="1828800" lvl="3" indent="-342900" algn="l">
              <a:lnSpc>
                <a:spcPct val="90000"/>
              </a:lnSpc>
              <a:spcBef>
                <a:spcPts val="500"/>
              </a:spcBef>
              <a:spcAft>
                <a:spcPts val="0"/>
              </a:spcAft>
              <a:buClr>
                <a:srgbClr val="1A0E3B"/>
              </a:buClr>
              <a:buSzPts val="1800"/>
              <a:buChar char="•"/>
              <a:defRPr/>
            </a:lvl4pPr>
            <a:lvl5pPr marL="2286000" lvl="4" indent="-342900" algn="l">
              <a:lnSpc>
                <a:spcPct val="90000"/>
              </a:lnSpc>
              <a:spcBef>
                <a:spcPts val="500"/>
              </a:spcBef>
              <a:spcAft>
                <a:spcPts val="0"/>
              </a:spcAft>
              <a:buClr>
                <a:srgbClr val="1A0E3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13"/>
          <p:cNvSpPr txBox="1">
            <a:spLocks noGrp="1"/>
          </p:cNvSpPr>
          <p:nvPr>
            <p:ph type="body" idx="3"/>
          </p:nvPr>
        </p:nvSpPr>
        <p:spPr>
          <a:xfrm>
            <a:off x="1107600" y="3832475"/>
            <a:ext cx="4001279" cy="44369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A0E3B"/>
              </a:buClr>
              <a:buSzPts val="1600"/>
              <a:buNone/>
              <a:defRPr sz="1600" b="1">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Clr>
                <a:srgbClr val="1A0E3B"/>
              </a:buClr>
              <a:buSzPts val="1800"/>
              <a:buChar char="•"/>
              <a:defRPr/>
            </a:lvl2pPr>
            <a:lvl3pPr marL="1371600" lvl="2" indent="-342900" algn="l">
              <a:lnSpc>
                <a:spcPct val="90000"/>
              </a:lnSpc>
              <a:spcBef>
                <a:spcPts val="500"/>
              </a:spcBef>
              <a:spcAft>
                <a:spcPts val="0"/>
              </a:spcAft>
              <a:buClr>
                <a:srgbClr val="1A0E3B"/>
              </a:buClr>
              <a:buSzPts val="1800"/>
              <a:buChar char="•"/>
              <a:defRPr/>
            </a:lvl3pPr>
            <a:lvl4pPr marL="1828800" lvl="3" indent="-342900" algn="l">
              <a:lnSpc>
                <a:spcPct val="90000"/>
              </a:lnSpc>
              <a:spcBef>
                <a:spcPts val="500"/>
              </a:spcBef>
              <a:spcAft>
                <a:spcPts val="0"/>
              </a:spcAft>
              <a:buClr>
                <a:srgbClr val="1A0E3B"/>
              </a:buClr>
              <a:buSzPts val="1800"/>
              <a:buChar char="•"/>
              <a:defRPr/>
            </a:lvl4pPr>
            <a:lvl5pPr marL="2286000" lvl="4" indent="-342900" algn="l">
              <a:lnSpc>
                <a:spcPct val="90000"/>
              </a:lnSpc>
              <a:spcBef>
                <a:spcPts val="500"/>
              </a:spcBef>
              <a:spcAft>
                <a:spcPts val="0"/>
              </a:spcAft>
              <a:buClr>
                <a:srgbClr val="1A0E3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13"/>
          <p:cNvSpPr txBox="1">
            <a:spLocks noGrp="1"/>
          </p:cNvSpPr>
          <p:nvPr>
            <p:ph type="body" idx="4"/>
          </p:nvPr>
        </p:nvSpPr>
        <p:spPr>
          <a:xfrm>
            <a:off x="1107600" y="4671273"/>
            <a:ext cx="4001279" cy="44369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A0E3B"/>
              </a:buClr>
              <a:buSzPts val="1600"/>
              <a:buNone/>
              <a:defRPr sz="1600" b="1">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Clr>
                <a:srgbClr val="1A0E3B"/>
              </a:buClr>
              <a:buSzPts val="1800"/>
              <a:buChar char="•"/>
              <a:defRPr/>
            </a:lvl2pPr>
            <a:lvl3pPr marL="1371600" lvl="2" indent="-342900" algn="l">
              <a:lnSpc>
                <a:spcPct val="90000"/>
              </a:lnSpc>
              <a:spcBef>
                <a:spcPts val="500"/>
              </a:spcBef>
              <a:spcAft>
                <a:spcPts val="0"/>
              </a:spcAft>
              <a:buClr>
                <a:srgbClr val="1A0E3B"/>
              </a:buClr>
              <a:buSzPts val="1800"/>
              <a:buChar char="•"/>
              <a:defRPr/>
            </a:lvl3pPr>
            <a:lvl4pPr marL="1828800" lvl="3" indent="-342900" algn="l">
              <a:lnSpc>
                <a:spcPct val="90000"/>
              </a:lnSpc>
              <a:spcBef>
                <a:spcPts val="500"/>
              </a:spcBef>
              <a:spcAft>
                <a:spcPts val="0"/>
              </a:spcAft>
              <a:buClr>
                <a:srgbClr val="1A0E3B"/>
              </a:buClr>
              <a:buSzPts val="1800"/>
              <a:buChar char="•"/>
              <a:defRPr/>
            </a:lvl4pPr>
            <a:lvl5pPr marL="2286000" lvl="4" indent="-342900" algn="l">
              <a:lnSpc>
                <a:spcPct val="90000"/>
              </a:lnSpc>
              <a:spcBef>
                <a:spcPts val="500"/>
              </a:spcBef>
              <a:spcAft>
                <a:spcPts val="0"/>
              </a:spcAft>
              <a:buClr>
                <a:srgbClr val="1A0E3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13"/>
          <p:cNvSpPr txBox="1">
            <a:spLocks noGrp="1"/>
          </p:cNvSpPr>
          <p:nvPr>
            <p:ph type="body" idx="5"/>
          </p:nvPr>
        </p:nvSpPr>
        <p:spPr>
          <a:xfrm>
            <a:off x="1107600" y="5521500"/>
            <a:ext cx="4001279" cy="44369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A0E3B"/>
              </a:buClr>
              <a:buSzPts val="1600"/>
              <a:buNone/>
              <a:defRPr sz="1600" b="1">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Clr>
                <a:srgbClr val="1A0E3B"/>
              </a:buClr>
              <a:buSzPts val="1800"/>
              <a:buChar char="•"/>
              <a:defRPr/>
            </a:lvl2pPr>
            <a:lvl3pPr marL="1371600" lvl="2" indent="-342900" algn="l">
              <a:lnSpc>
                <a:spcPct val="90000"/>
              </a:lnSpc>
              <a:spcBef>
                <a:spcPts val="500"/>
              </a:spcBef>
              <a:spcAft>
                <a:spcPts val="0"/>
              </a:spcAft>
              <a:buClr>
                <a:srgbClr val="1A0E3B"/>
              </a:buClr>
              <a:buSzPts val="1800"/>
              <a:buChar char="•"/>
              <a:defRPr/>
            </a:lvl3pPr>
            <a:lvl4pPr marL="1828800" lvl="3" indent="-342900" algn="l">
              <a:lnSpc>
                <a:spcPct val="90000"/>
              </a:lnSpc>
              <a:spcBef>
                <a:spcPts val="500"/>
              </a:spcBef>
              <a:spcAft>
                <a:spcPts val="0"/>
              </a:spcAft>
              <a:buClr>
                <a:srgbClr val="1A0E3B"/>
              </a:buClr>
              <a:buSzPts val="1800"/>
              <a:buChar char="•"/>
              <a:defRPr/>
            </a:lvl4pPr>
            <a:lvl5pPr marL="2286000" lvl="4" indent="-342900" algn="l">
              <a:lnSpc>
                <a:spcPct val="90000"/>
              </a:lnSpc>
              <a:spcBef>
                <a:spcPts val="500"/>
              </a:spcBef>
              <a:spcAft>
                <a:spcPts val="0"/>
              </a:spcAft>
              <a:buClr>
                <a:srgbClr val="1A0E3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3"/>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0E3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13"/>
          <p:cNvSpPr>
            <a:spLocks noGrp="1"/>
          </p:cNvSpPr>
          <p:nvPr>
            <p:ph type="pic" idx="6"/>
          </p:nvPr>
        </p:nvSpPr>
        <p:spPr>
          <a:xfrm>
            <a:off x="5789840" y="1218267"/>
            <a:ext cx="5252796" cy="5252796"/>
          </a:xfrm>
          <a:prstGeom prst="ellipse">
            <a:avLst/>
          </a:prstGeom>
          <a:solidFill>
            <a:schemeClr val="lt2"/>
          </a:solidFill>
          <a:ln>
            <a:noFill/>
          </a:ln>
        </p:spPr>
      </p:sp>
      <p:sp>
        <p:nvSpPr>
          <p:cNvPr id="158" name="Google Shape;158;p13"/>
          <p:cNvSpPr>
            <a:spLocks noGrp="1"/>
          </p:cNvSpPr>
          <p:nvPr>
            <p:ph type="pic" idx="7"/>
          </p:nvPr>
        </p:nvSpPr>
        <p:spPr>
          <a:xfrm>
            <a:off x="249192" y="1329923"/>
            <a:ext cx="1137146" cy="1137146"/>
          </a:xfrm>
          <a:prstGeom prst="ellipse">
            <a:avLst/>
          </a:prstGeom>
          <a:solidFill>
            <a:schemeClr val="lt2"/>
          </a:solidFill>
          <a:ln>
            <a:noFill/>
          </a:ln>
        </p:spPr>
      </p:sp>
      <p:sp>
        <p:nvSpPr>
          <p:cNvPr id="159" name="Google Shape;159;p13"/>
          <p:cNvSpPr txBox="1">
            <a:spLocks noGrp="1"/>
          </p:cNvSpPr>
          <p:nvPr>
            <p:ph type="body" idx="8"/>
          </p:nvPr>
        </p:nvSpPr>
        <p:spPr>
          <a:xfrm>
            <a:off x="390802" y="2709489"/>
            <a:ext cx="4702242" cy="5945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A0E3B"/>
              </a:buClr>
              <a:buSzPts val="1100"/>
              <a:buNone/>
              <a:defRPr sz="1100">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Clr>
                <a:srgbClr val="1A0E3B"/>
              </a:buClr>
              <a:buSzPts val="1800"/>
              <a:buChar char="•"/>
              <a:defRPr/>
            </a:lvl2pPr>
            <a:lvl3pPr marL="1371600" lvl="2" indent="-342900" algn="l">
              <a:lnSpc>
                <a:spcPct val="90000"/>
              </a:lnSpc>
              <a:spcBef>
                <a:spcPts val="500"/>
              </a:spcBef>
              <a:spcAft>
                <a:spcPts val="0"/>
              </a:spcAft>
              <a:buClr>
                <a:srgbClr val="1A0E3B"/>
              </a:buClr>
              <a:buSzPts val="1800"/>
              <a:buChar char="•"/>
              <a:defRPr/>
            </a:lvl3pPr>
            <a:lvl4pPr marL="1828800" lvl="3" indent="-342900" algn="l">
              <a:lnSpc>
                <a:spcPct val="90000"/>
              </a:lnSpc>
              <a:spcBef>
                <a:spcPts val="500"/>
              </a:spcBef>
              <a:spcAft>
                <a:spcPts val="0"/>
              </a:spcAft>
              <a:buClr>
                <a:srgbClr val="1A0E3B"/>
              </a:buClr>
              <a:buSzPts val="1800"/>
              <a:buChar char="•"/>
              <a:defRPr/>
            </a:lvl4pPr>
            <a:lvl5pPr marL="2286000" lvl="4" indent="-342900" algn="l">
              <a:lnSpc>
                <a:spcPct val="90000"/>
              </a:lnSpc>
              <a:spcBef>
                <a:spcPts val="500"/>
              </a:spcBef>
              <a:spcAft>
                <a:spcPts val="0"/>
              </a:spcAft>
              <a:buClr>
                <a:srgbClr val="1A0E3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3"/>
          <p:cNvSpPr txBox="1">
            <a:spLocks noGrp="1"/>
          </p:cNvSpPr>
          <p:nvPr>
            <p:ph type="body" idx="9"/>
          </p:nvPr>
        </p:nvSpPr>
        <p:spPr>
          <a:xfrm>
            <a:off x="254594" y="3680188"/>
            <a:ext cx="641021" cy="5238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Clr>
                <a:srgbClr val="1A0E3B"/>
              </a:buClr>
              <a:buSzPts val="1800"/>
              <a:buChar char="•"/>
              <a:defRPr/>
            </a:lvl2pPr>
            <a:lvl3pPr marL="1371600" lvl="2" indent="-342900" algn="l">
              <a:lnSpc>
                <a:spcPct val="90000"/>
              </a:lnSpc>
              <a:spcBef>
                <a:spcPts val="500"/>
              </a:spcBef>
              <a:spcAft>
                <a:spcPts val="0"/>
              </a:spcAft>
              <a:buClr>
                <a:srgbClr val="1A0E3B"/>
              </a:buClr>
              <a:buSzPts val="1800"/>
              <a:buChar char="•"/>
              <a:defRPr/>
            </a:lvl3pPr>
            <a:lvl4pPr marL="1828800" lvl="3" indent="-342900" algn="l">
              <a:lnSpc>
                <a:spcPct val="90000"/>
              </a:lnSpc>
              <a:spcBef>
                <a:spcPts val="500"/>
              </a:spcBef>
              <a:spcAft>
                <a:spcPts val="0"/>
              </a:spcAft>
              <a:buClr>
                <a:srgbClr val="1A0E3B"/>
              </a:buClr>
              <a:buSzPts val="1800"/>
              <a:buChar char="•"/>
              <a:defRPr/>
            </a:lvl4pPr>
            <a:lvl5pPr marL="2286000" lvl="4" indent="-342900" algn="l">
              <a:lnSpc>
                <a:spcPct val="90000"/>
              </a:lnSpc>
              <a:spcBef>
                <a:spcPts val="500"/>
              </a:spcBef>
              <a:spcAft>
                <a:spcPts val="0"/>
              </a:spcAft>
              <a:buClr>
                <a:srgbClr val="1A0E3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3"/>
          <p:cNvSpPr txBox="1">
            <a:spLocks noGrp="1"/>
          </p:cNvSpPr>
          <p:nvPr>
            <p:ph type="body" idx="13"/>
          </p:nvPr>
        </p:nvSpPr>
        <p:spPr>
          <a:xfrm>
            <a:off x="243088" y="4512546"/>
            <a:ext cx="622303" cy="5238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Clr>
                <a:srgbClr val="1A0E3B"/>
              </a:buClr>
              <a:buSzPts val="1800"/>
              <a:buChar char="•"/>
              <a:defRPr/>
            </a:lvl2pPr>
            <a:lvl3pPr marL="1371600" lvl="2" indent="-342900" algn="l">
              <a:lnSpc>
                <a:spcPct val="90000"/>
              </a:lnSpc>
              <a:spcBef>
                <a:spcPts val="500"/>
              </a:spcBef>
              <a:spcAft>
                <a:spcPts val="0"/>
              </a:spcAft>
              <a:buClr>
                <a:srgbClr val="1A0E3B"/>
              </a:buClr>
              <a:buSzPts val="1800"/>
              <a:buChar char="•"/>
              <a:defRPr/>
            </a:lvl3pPr>
            <a:lvl4pPr marL="1828800" lvl="3" indent="-342900" algn="l">
              <a:lnSpc>
                <a:spcPct val="90000"/>
              </a:lnSpc>
              <a:spcBef>
                <a:spcPts val="500"/>
              </a:spcBef>
              <a:spcAft>
                <a:spcPts val="0"/>
              </a:spcAft>
              <a:buClr>
                <a:srgbClr val="1A0E3B"/>
              </a:buClr>
              <a:buSzPts val="1800"/>
              <a:buChar char="•"/>
              <a:defRPr/>
            </a:lvl4pPr>
            <a:lvl5pPr marL="2286000" lvl="4" indent="-342900" algn="l">
              <a:lnSpc>
                <a:spcPct val="90000"/>
              </a:lnSpc>
              <a:spcBef>
                <a:spcPts val="500"/>
              </a:spcBef>
              <a:spcAft>
                <a:spcPts val="0"/>
              </a:spcAft>
              <a:buClr>
                <a:srgbClr val="1A0E3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3"/>
          <p:cNvSpPr txBox="1">
            <a:spLocks noGrp="1"/>
          </p:cNvSpPr>
          <p:nvPr>
            <p:ph type="body" idx="14"/>
          </p:nvPr>
        </p:nvSpPr>
        <p:spPr>
          <a:xfrm>
            <a:off x="248266" y="5368087"/>
            <a:ext cx="652528" cy="5238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a:solidFill>
                  <a:schemeClr val="lt1"/>
                </a:solidFill>
                <a:latin typeface="Twentieth Century"/>
                <a:ea typeface="Twentieth Century"/>
                <a:cs typeface="Twentieth Century"/>
                <a:sym typeface="Twentieth Century"/>
              </a:defRPr>
            </a:lvl1pPr>
            <a:lvl2pPr marL="914400" lvl="1" indent="-342900" algn="l">
              <a:lnSpc>
                <a:spcPct val="90000"/>
              </a:lnSpc>
              <a:spcBef>
                <a:spcPts val="500"/>
              </a:spcBef>
              <a:spcAft>
                <a:spcPts val="0"/>
              </a:spcAft>
              <a:buClr>
                <a:srgbClr val="1A0E3B"/>
              </a:buClr>
              <a:buSzPts val="1800"/>
              <a:buChar char="•"/>
              <a:defRPr/>
            </a:lvl2pPr>
            <a:lvl3pPr marL="1371600" lvl="2" indent="-342900" algn="l">
              <a:lnSpc>
                <a:spcPct val="90000"/>
              </a:lnSpc>
              <a:spcBef>
                <a:spcPts val="500"/>
              </a:spcBef>
              <a:spcAft>
                <a:spcPts val="0"/>
              </a:spcAft>
              <a:buClr>
                <a:srgbClr val="1A0E3B"/>
              </a:buClr>
              <a:buSzPts val="1800"/>
              <a:buChar char="•"/>
              <a:defRPr/>
            </a:lvl3pPr>
            <a:lvl4pPr marL="1828800" lvl="3" indent="-342900" algn="l">
              <a:lnSpc>
                <a:spcPct val="90000"/>
              </a:lnSpc>
              <a:spcBef>
                <a:spcPts val="500"/>
              </a:spcBef>
              <a:spcAft>
                <a:spcPts val="0"/>
              </a:spcAft>
              <a:buClr>
                <a:srgbClr val="1A0E3B"/>
              </a:buClr>
              <a:buSzPts val="1800"/>
              <a:buChar char="•"/>
              <a:defRPr/>
            </a:lvl4pPr>
            <a:lvl5pPr marL="2286000" lvl="4" indent="-342900" algn="l">
              <a:lnSpc>
                <a:spcPct val="90000"/>
              </a:lnSpc>
              <a:spcBef>
                <a:spcPts val="500"/>
              </a:spcBef>
              <a:spcAft>
                <a:spcPts val="0"/>
              </a:spcAft>
              <a:buClr>
                <a:srgbClr val="1A0E3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8807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Speak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2186663"/>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3403464"/>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2631003"/>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75706211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3"/>
        <p:cNvGrpSpPr/>
        <p:nvPr/>
      </p:nvGrpSpPr>
      <p:grpSpPr>
        <a:xfrm>
          <a:off x="0" y="0"/>
          <a:ext cx="0" cy="0"/>
          <a:chOff x="0" y="0"/>
          <a:chExt cx="0" cy="0"/>
        </a:xfrm>
      </p:grpSpPr>
      <p:sp>
        <p:nvSpPr>
          <p:cNvPr id="164" name="Google Shape;164;p1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14"/>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a:spcBef>
                <a:spcPts val="1000"/>
              </a:spcBef>
              <a:spcAft>
                <a:spcPts val="0"/>
              </a:spcAft>
              <a:buSzPts val="2800"/>
              <a:buChar char="•"/>
              <a:defRPr/>
            </a:lvl1pPr>
            <a:lvl2pPr marL="914400" lvl="1" indent="-381000">
              <a:spcBef>
                <a:spcPts val="500"/>
              </a:spcBef>
              <a:spcAft>
                <a:spcPts val="0"/>
              </a:spcAft>
              <a:buSzPts val="2400"/>
              <a:buChar char="•"/>
              <a:defRPr/>
            </a:lvl2pPr>
            <a:lvl3pPr marL="1371600" lvl="2" indent="-355600">
              <a:spcBef>
                <a:spcPts val="500"/>
              </a:spcBef>
              <a:spcAft>
                <a:spcPts val="0"/>
              </a:spcAft>
              <a:buSzPts val="2000"/>
              <a:buChar char="•"/>
              <a:defRPr/>
            </a:lvl3pPr>
            <a:lvl4pPr marL="1828800" lvl="3" indent="-342900">
              <a:spcBef>
                <a:spcPts val="500"/>
              </a:spcBef>
              <a:spcAft>
                <a:spcPts val="0"/>
              </a:spcAft>
              <a:buSzPts val="1800"/>
              <a:buChar char="•"/>
              <a:defRPr/>
            </a:lvl4pPr>
            <a:lvl5pPr marL="2286000" lvl="4" indent="-342900">
              <a:spcBef>
                <a:spcPts val="500"/>
              </a:spcBef>
              <a:spcAft>
                <a:spcPts val="0"/>
              </a:spcAft>
              <a:buSzPts val="1800"/>
              <a:buChar char="•"/>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166" name="Google Shape;166;p1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4833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74"/>
        <p:cNvGrpSpPr/>
        <p:nvPr/>
      </p:nvGrpSpPr>
      <p:grpSpPr>
        <a:xfrm>
          <a:off x="0" y="0"/>
          <a:ext cx="0" cy="0"/>
          <a:chOff x="0" y="0"/>
          <a:chExt cx="0" cy="0"/>
        </a:xfrm>
      </p:grpSpPr>
      <p:sp>
        <p:nvSpPr>
          <p:cNvPr id="175" name="Google Shape;175;p16"/>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16"/>
          <p:cNvSpPr txBox="1">
            <a:spLocks noGrp="1"/>
          </p:cNvSpPr>
          <p:nvPr>
            <p:ph type="sldNum" idx="12"/>
          </p:nvPr>
        </p:nvSpPr>
        <p:spPr>
          <a:xfrm>
            <a:off x="9321800" y="63119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7" name="Google Shape;177;p16"/>
          <p:cNvSpPr txBox="1">
            <a:spLocks noGrp="1"/>
          </p:cNvSpPr>
          <p:nvPr>
            <p:ph type="body" idx="1"/>
          </p:nvPr>
        </p:nvSpPr>
        <p:spPr>
          <a:xfrm>
            <a:off x="522513" y="1825625"/>
            <a:ext cx="11152415" cy="39546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31634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ngle Speaker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4816678" y="2575051"/>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4816678" y="3868171"/>
            <a:ext cx="5257569" cy="780157"/>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2122832" y="2272951"/>
            <a:ext cx="2389069" cy="2389069"/>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2311527" y="2450509"/>
            <a:ext cx="2011680" cy="2011680"/>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4" name="Text Placeholder 14">
            <a:extLst>
              <a:ext uri="{FF2B5EF4-FFF2-40B4-BE49-F238E27FC236}">
                <a16:creationId xmlns:a16="http://schemas.microsoft.com/office/drawing/2014/main" id="{4C0EFE3C-FB24-791E-2606-82D3D88C0A54}"/>
              </a:ext>
            </a:extLst>
          </p:cNvPr>
          <p:cNvSpPr>
            <a:spLocks noGrp="1"/>
          </p:cNvSpPr>
          <p:nvPr>
            <p:ph type="body" sz="quarter" idx="19" hasCustomPrompt="1"/>
          </p:nvPr>
        </p:nvSpPr>
        <p:spPr>
          <a:xfrm>
            <a:off x="4816678" y="3059700"/>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92953306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ngle Speak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D5DFC3-3EAA-CBF9-C8CB-6E7A711805DC}"/>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6">
            <a:extLst>
              <a:ext uri="{FF2B5EF4-FFF2-40B4-BE49-F238E27FC236}">
                <a16:creationId xmlns:a16="http://schemas.microsoft.com/office/drawing/2014/main" id="{5E3936D2-57A4-DF35-88EA-4C55A7E3263F}"/>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6" name="Picture Placeholder 11">
            <a:extLst>
              <a:ext uri="{FF2B5EF4-FFF2-40B4-BE49-F238E27FC236}">
                <a16:creationId xmlns:a16="http://schemas.microsoft.com/office/drawing/2014/main" id="{5A2ED33E-C230-F98E-57C0-3FA1B874505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01446" y="2034447"/>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01446" y="3319246"/>
            <a:ext cx="5257569" cy="220800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7" name="Text Placeholder 14">
            <a:extLst>
              <a:ext uri="{FF2B5EF4-FFF2-40B4-BE49-F238E27FC236}">
                <a16:creationId xmlns:a16="http://schemas.microsoft.com/office/drawing/2014/main" id="{82910D53-0EF7-5D0C-A4E8-40B33FD914A7}"/>
              </a:ext>
            </a:extLst>
          </p:cNvPr>
          <p:cNvSpPr>
            <a:spLocks noGrp="1"/>
          </p:cNvSpPr>
          <p:nvPr>
            <p:ph type="body" sz="quarter" idx="20" hasCustomPrompt="1"/>
          </p:nvPr>
        </p:nvSpPr>
        <p:spPr>
          <a:xfrm>
            <a:off x="501446" y="2519477"/>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242407838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ngle Sp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3758500"/>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4975301"/>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a:stretch>
            <a:fillRect/>
          </a:stretch>
        </p:blipFill>
        <p:spPr>
          <a:xfrm>
            <a:off x="531965" y="1682102"/>
            <a:ext cx="1901697" cy="1901697"/>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670556" y="1832776"/>
            <a:ext cx="1601296" cy="1601296"/>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4202840"/>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11941206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ngle Speak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2186663"/>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3403464"/>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2631003"/>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434233292"/>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5" name="Text Placeholder 14">
            <a:extLst>
              <a:ext uri="{FF2B5EF4-FFF2-40B4-BE49-F238E27FC236}">
                <a16:creationId xmlns:a16="http://schemas.microsoft.com/office/drawing/2014/main" id="{14743C02-D1A9-61B8-5288-7B67B34698E8}"/>
              </a:ext>
            </a:extLst>
          </p:cNvPr>
          <p:cNvSpPr>
            <a:spLocks noGrp="1"/>
          </p:cNvSpPr>
          <p:nvPr>
            <p:ph type="body" sz="quarter" idx="13" hasCustomPrompt="1"/>
          </p:nvPr>
        </p:nvSpPr>
        <p:spPr>
          <a:xfrm>
            <a:off x="558076"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307"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558077" y="1737361"/>
            <a:ext cx="1830017" cy="1830017"/>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702615" y="1881899"/>
            <a:ext cx="1540939" cy="154093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pic>
        <p:nvPicPr>
          <p:cNvPr id="2" name="Picture 1">
            <a:extLst>
              <a:ext uri="{FF2B5EF4-FFF2-40B4-BE49-F238E27FC236}">
                <a16:creationId xmlns:a16="http://schemas.microsoft.com/office/drawing/2014/main" id="{8B526279-B959-C623-C6F6-3DB61C8D2F34}"/>
              </a:ext>
            </a:extLst>
          </p:cNvPr>
          <p:cNvPicPr>
            <a:picLocks noChangeAspect="1"/>
          </p:cNvPicPr>
          <p:nvPr userDrawn="1"/>
        </p:nvPicPr>
        <p:blipFill>
          <a:blip r:embed="rId2"/>
          <a:stretch>
            <a:fillRect/>
          </a:stretch>
        </p:blipFill>
        <p:spPr>
          <a:xfrm>
            <a:off x="6345812" y="1737361"/>
            <a:ext cx="1830017" cy="1830017"/>
          </a:xfrm>
          <a:prstGeom prst="rect">
            <a:avLst/>
          </a:prstGeom>
        </p:spPr>
      </p:pic>
      <p:sp>
        <p:nvSpPr>
          <p:cNvPr id="3" name="Picture Placeholder 41">
            <a:extLst>
              <a:ext uri="{FF2B5EF4-FFF2-40B4-BE49-F238E27FC236}">
                <a16:creationId xmlns:a16="http://schemas.microsoft.com/office/drawing/2014/main" id="{ABE26489-8582-9DE8-D5DA-68BD1FDBA152}"/>
              </a:ext>
            </a:extLst>
          </p:cNvPr>
          <p:cNvSpPr>
            <a:spLocks noGrp="1"/>
          </p:cNvSpPr>
          <p:nvPr>
            <p:ph type="pic" sz="quarter" idx="17"/>
          </p:nvPr>
        </p:nvSpPr>
        <p:spPr>
          <a:xfrm>
            <a:off x="6492942" y="1888061"/>
            <a:ext cx="1540939" cy="154093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8" name="Text Placeholder 9">
            <a:extLst>
              <a:ext uri="{FF2B5EF4-FFF2-40B4-BE49-F238E27FC236}">
                <a16:creationId xmlns:a16="http://schemas.microsoft.com/office/drawing/2014/main" id="{74087B4A-D7A8-AF45-926C-2A294507EDFE}"/>
              </a:ext>
            </a:extLst>
          </p:cNvPr>
          <p:cNvSpPr>
            <a:spLocks noGrp="1"/>
          </p:cNvSpPr>
          <p:nvPr>
            <p:ph type="body" sz="quarter" idx="18" hasCustomPrompt="1"/>
          </p:nvPr>
        </p:nvSpPr>
        <p:spPr>
          <a:xfrm>
            <a:off x="6356989"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5C0035E6-7161-7EC6-5CB2-B9CFCF00BDCF}"/>
              </a:ext>
            </a:extLst>
          </p:cNvPr>
          <p:cNvSpPr>
            <a:spLocks noGrp="1"/>
          </p:cNvSpPr>
          <p:nvPr>
            <p:ph type="body" sz="quarter" idx="19" hasCustomPrompt="1"/>
          </p:nvPr>
        </p:nvSpPr>
        <p:spPr>
          <a:xfrm>
            <a:off x="6356989"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1" name="Text Placeholder 26">
            <a:extLst>
              <a:ext uri="{FF2B5EF4-FFF2-40B4-BE49-F238E27FC236}">
                <a16:creationId xmlns:a16="http://schemas.microsoft.com/office/drawing/2014/main" id="{E4A52267-E001-2450-5FFB-EB041A8954B1}"/>
              </a:ext>
            </a:extLst>
          </p:cNvPr>
          <p:cNvSpPr>
            <a:spLocks noGrp="1"/>
          </p:cNvSpPr>
          <p:nvPr>
            <p:ph type="body" sz="quarter" idx="20" hasCustomPrompt="1"/>
          </p:nvPr>
        </p:nvSpPr>
        <p:spPr>
          <a:xfrm>
            <a:off x="6357220"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Tree>
    <p:extLst>
      <p:ext uri="{BB962C8B-B14F-4D97-AF65-F5344CB8AC3E}">
        <p14:creationId xmlns:p14="http://schemas.microsoft.com/office/powerpoint/2010/main" val="931899922"/>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076"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4" name="Text Placeholder 9">
            <a:extLst>
              <a:ext uri="{FF2B5EF4-FFF2-40B4-BE49-F238E27FC236}">
                <a16:creationId xmlns:a16="http://schemas.microsoft.com/office/drawing/2014/main" id="{E44F1480-CFAC-5AC9-8967-BF47F7B70B12}"/>
              </a:ext>
            </a:extLst>
          </p:cNvPr>
          <p:cNvSpPr>
            <a:spLocks noGrp="1"/>
          </p:cNvSpPr>
          <p:nvPr>
            <p:ph type="body" sz="quarter" idx="18" hasCustomPrompt="1"/>
          </p:nvPr>
        </p:nvSpPr>
        <p:spPr>
          <a:xfrm>
            <a:off x="6345812"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6" name="Text Placeholder 26">
            <a:extLst>
              <a:ext uri="{FF2B5EF4-FFF2-40B4-BE49-F238E27FC236}">
                <a16:creationId xmlns:a16="http://schemas.microsoft.com/office/drawing/2014/main" id="{77184AE8-563B-3867-7807-D083BB18B4ED}"/>
              </a:ext>
            </a:extLst>
          </p:cNvPr>
          <p:cNvSpPr>
            <a:spLocks noGrp="1"/>
          </p:cNvSpPr>
          <p:nvPr>
            <p:ph type="body" sz="quarter" idx="20" hasCustomPrompt="1"/>
          </p:nvPr>
        </p:nvSpPr>
        <p:spPr>
          <a:xfrm>
            <a:off x="6345812"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8" name="Text Placeholder 14">
            <a:extLst>
              <a:ext uri="{FF2B5EF4-FFF2-40B4-BE49-F238E27FC236}">
                <a16:creationId xmlns:a16="http://schemas.microsoft.com/office/drawing/2014/main" id="{DBA97FFE-4DB2-CB4B-1C24-42C38C4C9C2B}"/>
              </a:ext>
            </a:extLst>
          </p:cNvPr>
          <p:cNvSpPr>
            <a:spLocks noGrp="1"/>
          </p:cNvSpPr>
          <p:nvPr>
            <p:ph type="body" sz="quarter" idx="13" hasCustomPrompt="1"/>
          </p:nvPr>
        </p:nvSpPr>
        <p:spPr>
          <a:xfrm>
            <a:off x="558076"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9" name="Text Placeholder 14">
            <a:extLst>
              <a:ext uri="{FF2B5EF4-FFF2-40B4-BE49-F238E27FC236}">
                <a16:creationId xmlns:a16="http://schemas.microsoft.com/office/drawing/2014/main" id="{77E4791F-06F9-C73B-D05E-72BCFE50434F}"/>
              </a:ext>
            </a:extLst>
          </p:cNvPr>
          <p:cNvSpPr>
            <a:spLocks noGrp="1"/>
          </p:cNvSpPr>
          <p:nvPr>
            <p:ph type="body" sz="quarter" idx="21" hasCustomPrompt="1"/>
          </p:nvPr>
        </p:nvSpPr>
        <p:spPr>
          <a:xfrm>
            <a:off x="6345812"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15533120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685310"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2019179"/>
            <a:ext cx="1264955" cy="126495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70615" y="2119087"/>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1685310"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5" name="Picture 4">
            <a:extLst>
              <a:ext uri="{FF2B5EF4-FFF2-40B4-BE49-F238E27FC236}">
                <a16:creationId xmlns:a16="http://schemas.microsoft.com/office/drawing/2014/main" id="{E12CDD80-F5EA-0B30-BE79-D04F9D14FF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3527345"/>
            <a:ext cx="1264955" cy="1264955"/>
          </a:xfrm>
          <a:prstGeom prst="rect">
            <a:avLst/>
          </a:prstGeom>
        </p:spPr>
      </p:pic>
      <p:sp>
        <p:nvSpPr>
          <p:cNvPr id="14" name="Picture Placeholder 41">
            <a:extLst>
              <a:ext uri="{FF2B5EF4-FFF2-40B4-BE49-F238E27FC236}">
                <a16:creationId xmlns:a16="http://schemas.microsoft.com/office/drawing/2014/main" id="{1944AD66-1C2B-260F-447E-90D742F2B684}"/>
              </a:ext>
            </a:extLst>
          </p:cNvPr>
          <p:cNvSpPr>
            <a:spLocks noGrp="1"/>
          </p:cNvSpPr>
          <p:nvPr>
            <p:ph type="pic" sz="quarter" idx="21"/>
          </p:nvPr>
        </p:nvSpPr>
        <p:spPr>
          <a:xfrm>
            <a:off x="370615" y="3627253"/>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1685311"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1685311"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20402431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743791"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743791"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743792"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743792"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03607841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5" name="Text Placeholder 14">
            <a:extLst>
              <a:ext uri="{FF2B5EF4-FFF2-40B4-BE49-F238E27FC236}">
                <a16:creationId xmlns:a16="http://schemas.microsoft.com/office/drawing/2014/main" id="{14743C02-D1A9-61B8-5288-7B67B34698E8}"/>
              </a:ext>
            </a:extLst>
          </p:cNvPr>
          <p:cNvSpPr>
            <a:spLocks noGrp="1"/>
          </p:cNvSpPr>
          <p:nvPr>
            <p:ph type="body" sz="quarter" idx="13" hasCustomPrompt="1"/>
          </p:nvPr>
        </p:nvSpPr>
        <p:spPr>
          <a:xfrm>
            <a:off x="558076"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307"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558077" y="1737361"/>
            <a:ext cx="1830017" cy="1830017"/>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702615" y="1881899"/>
            <a:ext cx="1540939" cy="154093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pic>
        <p:nvPicPr>
          <p:cNvPr id="2" name="Picture 1">
            <a:extLst>
              <a:ext uri="{FF2B5EF4-FFF2-40B4-BE49-F238E27FC236}">
                <a16:creationId xmlns:a16="http://schemas.microsoft.com/office/drawing/2014/main" id="{8B526279-B959-C623-C6F6-3DB61C8D2F34}"/>
              </a:ext>
            </a:extLst>
          </p:cNvPr>
          <p:cNvPicPr>
            <a:picLocks noChangeAspect="1"/>
          </p:cNvPicPr>
          <p:nvPr userDrawn="1"/>
        </p:nvPicPr>
        <p:blipFill>
          <a:blip r:embed="rId2"/>
          <a:stretch>
            <a:fillRect/>
          </a:stretch>
        </p:blipFill>
        <p:spPr>
          <a:xfrm>
            <a:off x="6345812" y="1737361"/>
            <a:ext cx="1830017" cy="1830017"/>
          </a:xfrm>
          <a:prstGeom prst="rect">
            <a:avLst/>
          </a:prstGeom>
        </p:spPr>
      </p:pic>
      <p:sp>
        <p:nvSpPr>
          <p:cNvPr id="3" name="Picture Placeholder 41">
            <a:extLst>
              <a:ext uri="{FF2B5EF4-FFF2-40B4-BE49-F238E27FC236}">
                <a16:creationId xmlns:a16="http://schemas.microsoft.com/office/drawing/2014/main" id="{ABE26489-8582-9DE8-D5DA-68BD1FDBA152}"/>
              </a:ext>
            </a:extLst>
          </p:cNvPr>
          <p:cNvSpPr>
            <a:spLocks noGrp="1"/>
          </p:cNvSpPr>
          <p:nvPr>
            <p:ph type="pic" sz="quarter" idx="17"/>
          </p:nvPr>
        </p:nvSpPr>
        <p:spPr>
          <a:xfrm>
            <a:off x="6492942" y="1888061"/>
            <a:ext cx="1540939" cy="154093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8" name="Text Placeholder 9">
            <a:extLst>
              <a:ext uri="{FF2B5EF4-FFF2-40B4-BE49-F238E27FC236}">
                <a16:creationId xmlns:a16="http://schemas.microsoft.com/office/drawing/2014/main" id="{74087B4A-D7A8-AF45-926C-2A294507EDFE}"/>
              </a:ext>
            </a:extLst>
          </p:cNvPr>
          <p:cNvSpPr>
            <a:spLocks noGrp="1"/>
          </p:cNvSpPr>
          <p:nvPr>
            <p:ph type="body" sz="quarter" idx="18" hasCustomPrompt="1"/>
          </p:nvPr>
        </p:nvSpPr>
        <p:spPr>
          <a:xfrm>
            <a:off x="6356989"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5C0035E6-7161-7EC6-5CB2-B9CFCF00BDCF}"/>
              </a:ext>
            </a:extLst>
          </p:cNvPr>
          <p:cNvSpPr>
            <a:spLocks noGrp="1"/>
          </p:cNvSpPr>
          <p:nvPr>
            <p:ph type="body" sz="quarter" idx="19" hasCustomPrompt="1"/>
          </p:nvPr>
        </p:nvSpPr>
        <p:spPr>
          <a:xfrm>
            <a:off x="6356989"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1" name="Text Placeholder 26">
            <a:extLst>
              <a:ext uri="{FF2B5EF4-FFF2-40B4-BE49-F238E27FC236}">
                <a16:creationId xmlns:a16="http://schemas.microsoft.com/office/drawing/2014/main" id="{E4A52267-E001-2450-5FFB-EB041A8954B1}"/>
              </a:ext>
            </a:extLst>
          </p:cNvPr>
          <p:cNvSpPr>
            <a:spLocks noGrp="1"/>
          </p:cNvSpPr>
          <p:nvPr>
            <p:ph type="body" sz="quarter" idx="20" hasCustomPrompt="1"/>
          </p:nvPr>
        </p:nvSpPr>
        <p:spPr>
          <a:xfrm>
            <a:off x="6357220"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Tree>
    <p:extLst>
      <p:ext uri="{BB962C8B-B14F-4D97-AF65-F5344CB8AC3E}">
        <p14:creationId xmlns:p14="http://schemas.microsoft.com/office/powerpoint/2010/main" val="3829887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45681" y="2014995"/>
            <a:ext cx="1463444" cy="1463444"/>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2047538" y="2746114"/>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2047538" y="3166712"/>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89494" y="2154092"/>
            <a:ext cx="1170513" cy="117051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pic>
        <p:nvPicPr>
          <p:cNvPr id="14" name="Picture 13">
            <a:extLst>
              <a:ext uri="{FF2B5EF4-FFF2-40B4-BE49-F238E27FC236}">
                <a16:creationId xmlns:a16="http://schemas.microsoft.com/office/drawing/2014/main" id="{7A68FE74-B759-5286-ECBB-F90B4F0B88AB}"/>
              </a:ext>
            </a:extLst>
          </p:cNvPr>
          <p:cNvPicPr>
            <a:picLocks noChangeAspect="1"/>
          </p:cNvPicPr>
          <p:nvPr userDrawn="1"/>
        </p:nvPicPr>
        <p:blipFill>
          <a:blip r:embed="rId2"/>
          <a:stretch>
            <a:fillRect/>
          </a:stretch>
        </p:blipFill>
        <p:spPr>
          <a:xfrm>
            <a:off x="445681" y="3863046"/>
            <a:ext cx="1463444" cy="1463444"/>
          </a:xfrm>
          <a:prstGeom prst="rect">
            <a:avLst/>
          </a:prstGeom>
        </p:spPr>
      </p:pic>
      <p:sp>
        <p:nvSpPr>
          <p:cNvPr id="15" name="Text Placeholder 9">
            <a:extLst>
              <a:ext uri="{FF2B5EF4-FFF2-40B4-BE49-F238E27FC236}">
                <a16:creationId xmlns:a16="http://schemas.microsoft.com/office/drawing/2014/main" id="{13B7F2B3-A72F-E214-EC33-F13A458629A1}"/>
              </a:ext>
            </a:extLst>
          </p:cNvPr>
          <p:cNvSpPr>
            <a:spLocks noGrp="1"/>
          </p:cNvSpPr>
          <p:nvPr>
            <p:ph type="body" sz="quarter" idx="20" hasCustomPrompt="1"/>
          </p:nvPr>
        </p:nvSpPr>
        <p:spPr>
          <a:xfrm>
            <a:off x="2047538" y="4594165"/>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6" name="Text Placeholder 14">
            <a:extLst>
              <a:ext uri="{FF2B5EF4-FFF2-40B4-BE49-F238E27FC236}">
                <a16:creationId xmlns:a16="http://schemas.microsoft.com/office/drawing/2014/main" id="{278F24C8-DFC5-4B6D-CB2B-581F5FF22C21}"/>
              </a:ext>
            </a:extLst>
          </p:cNvPr>
          <p:cNvSpPr>
            <a:spLocks noGrp="1"/>
          </p:cNvSpPr>
          <p:nvPr>
            <p:ph type="body" sz="quarter" idx="21" hasCustomPrompt="1"/>
          </p:nvPr>
        </p:nvSpPr>
        <p:spPr>
          <a:xfrm>
            <a:off x="2047538" y="5014763"/>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17" name="Picture Placeholder 41">
            <a:extLst>
              <a:ext uri="{FF2B5EF4-FFF2-40B4-BE49-F238E27FC236}">
                <a16:creationId xmlns:a16="http://schemas.microsoft.com/office/drawing/2014/main" id="{38D3F5A3-4621-179C-C547-576280A6D4C8}"/>
              </a:ext>
            </a:extLst>
          </p:cNvPr>
          <p:cNvSpPr>
            <a:spLocks noGrp="1"/>
          </p:cNvSpPr>
          <p:nvPr>
            <p:ph type="pic" sz="quarter" idx="22"/>
          </p:nvPr>
        </p:nvSpPr>
        <p:spPr>
          <a:xfrm>
            <a:off x="589494" y="4002143"/>
            <a:ext cx="1170513" cy="117051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8" name="Date Placeholder 11">
            <a:extLst>
              <a:ext uri="{FF2B5EF4-FFF2-40B4-BE49-F238E27FC236}">
                <a16:creationId xmlns:a16="http://schemas.microsoft.com/office/drawing/2014/main" id="{311F3A37-9178-ED3F-2757-219DEBD3337D}"/>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351304961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F227-66B3-A342-9E53-88890F24DB3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73AC68-3B2F-5924-17A1-3F668AE63B51}"/>
              </a:ext>
            </a:extLst>
          </p:cNvPr>
          <p:cNvSpPr>
            <a:spLocks noGrp="1"/>
          </p:cNvSpPr>
          <p:nvPr>
            <p:ph type="sldNum" sz="quarter" idx="10"/>
          </p:nvPr>
        </p:nvSpPr>
        <p:spPr/>
        <p:txBody>
          <a:bodyPr/>
          <a:lstStyle/>
          <a:p>
            <a:fld id="{A41E8D75-F094-0240-9387-CF71E5CB02FE}" type="slidenum">
              <a:rPr lang="en-US" smtClean="0"/>
              <a:pPr/>
              <a:t>‹#›</a:t>
            </a:fld>
            <a:endParaRPr lang="en-US"/>
          </a:p>
        </p:txBody>
      </p:sp>
      <p:sp>
        <p:nvSpPr>
          <p:cNvPr id="6" name="Text Placeholder 8">
            <a:extLst>
              <a:ext uri="{FF2B5EF4-FFF2-40B4-BE49-F238E27FC236}">
                <a16:creationId xmlns:a16="http://schemas.microsoft.com/office/drawing/2014/main" id="{8C7622DB-D5EA-105F-3640-0AE2222341B8}"/>
              </a:ext>
            </a:extLst>
          </p:cNvPr>
          <p:cNvSpPr>
            <a:spLocks noGrp="1"/>
          </p:cNvSpPr>
          <p:nvPr>
            <p:ph idx="1"/>
          </p:nvPr>
        </p:nvSpPr>
        <p:spPr>
          <a:xfrm>
            <a:off x="522513" y="1825625"/>
            <a:ext cx="11152415" cy="39546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77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6" name="Title Placeholder 29">
            <a:extLst>
              <a:ext uri="{FF2B5EF4-FFF2-40B4-BE49-F238E27FC236}">
                <a16:creationId xmlns:a16="http://schemas.microsoft.com/office/drawing/2014/main" id="{A64F36A5-FABB-B22B-F16D-B1657E6E016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38" name="Text Placeholder 1">
            <a:extLst>
              <a:ext uri="{FF2B5EF4-FFF2-40B4-BE49-F238E27FC236}">
                <a16:creationId xmlns:a16="http://schemas.microsoft.com/office/drawing/2014/main" id="{730785F7-2517-16B5-18A8-45087D88D858}"/>
              </a:ext>
            </a:extLst>
          </p:cNvPr>
          <p:cNvSpPr>
            <a:spLocks noGrp="1"/>
          </p:cNvSpPr>
          <p:nvPr>
            <p:ph idx="1"/>
          </p:nvPr>
        </p:nvSpPr>
        <p:spPr>
          <a:xfrm>
            <a:off x="568960" y="1825625"/>
            <a:ext cx="11054080" cy="4351338"/>
          </a:xfrm>
          <a:prstGeom prst="rect">
            <a:avLst/>
          </a:prstGeom>
        </p:spPr>
        <p:txBody>
          <a:bodyPr vert="horz" lIns="91440" tIns="45720" rIns="91440" bIns="45720" rtlCol="0">
            <a:normAutofit/>
          </a:bodyPr>
          <a:lstStyle>
            <a:lvl1pPr>
              <a:defRPr>
                <a:latin typeface="Tw Cen MT" panose="020B0602020104020603" pitchFamily="34" charset="77"/>
              </a:defRPr>
            </a:lvl1pPr>
            <a:lvl2pPr>
              <a:defRPr>
                <a:latin typeface="Tw Cen MT" panose="020B0602020104020603" pitchFamily="34" charset="77"/>
              </a:defRPr>
            </a:lvl2pPr>
            <a:lvl3pPr>
              <a:defRPr>
                <a:latin typeface="Tw Cen MT" panose="020B0602020104020603" pitchFamily="34" charset="77"/>
              </a:defRPr>
            </a:lvl3pPr>
            <a:lvl4pPr>
              <a:defRPr>
                <a:latin typeface="Tw Cen MT" panose="020B0602020104020603" pitchFamily="34" charset="77"/>
              </a:defRPr>
            </a:lvl4pPr>
            <a:lvl5pPr>
              <a:defRPr>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Slide Number Placeholder 38">
            <a:extLst>
              <a:ext uri="{FF2B5EF4-FFF2-40B4-BE49-F238E27FC236}">
                <a16:creationId xmlns:a16="http://schemas.microsoft.com/office/drawing/2014/main" id="{E54FD907-A588-45B0-0FCE-82DA97A9DD83}"/>
              </a:ext>
            </a:extLst>
          </p:cNvPr>
          <p:cNvSpPr>
            <a:spLocks noGrp="1"/>
          </p:cNvSpPr>
          <p:nvPr>
            <p:ph type="sldNum" sz="quarter" idx="10"/>
          </p:nvPr>
        </p:nvSpPr>
        <p:spPr/>
        <p:txBody>
          <a:bodyPr/>
          <a:lstStyle/>
          <a:p>
            <a:fld id="{1A6E953D-3282-1E4C-8C54-CEE05A75726F}" type="slidenum">
              <a:rPr lang="en-US" smtClean="0"/>
              <a:pPr/>
              <a:t>‹#›</a:t>
            </a:fld>
            <a:endParaRPr lang="en-US"/>
          </a:p>
        </p:txBody>
      </p:sp>
    </p:spTree>
    <p:extLst>
      <p:ext uri="{BB962C8B-B14F-4D97-AF65-F5344CB8AC3E}">
        <p14:creationId xmlns:p14="http://schemas.microsoft.com/office/powerpoint/2010/main" val="35217129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Misc Design Elements">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B82745-38A8-BFB2-E409-EAAEA54EBC81}"/>
              </a:ext>
            </a:extLst>
          </p:cNvPr>
          <p:cNvSpPr>
            <a:spLocks noGrp="1"/>
          </p:cNvSpPr>
          <p:nvPr>
            <p:ph type="subTitle" idx="1" hasCustomPrompt="1"/>
          </p:nvPr>
        </p:nvSpPr>
        <p:spPr>
          <a:xfrm>
            <a:off x="1637223" y="1470206"/>
            <a:ext cx="3255411" cy="572859"/>
          </a:xfrm>
          <a:prstGeom prst="rect">
            <a:avLst/>
          </a:prstGeom>
        </p:spPr>
        <p:txBody>
          <a:bodyPr>
            <a:normAutofit/>
          </a:bodyPr>
          <a:lstStyle>
            <a:lvl1pPr marL="0" indent="0" algn="l">
              <a:buNone/>
              <a:defRPr sz="16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 can use this component to highlight topics</a:t>
            </a:r>
          </a:p>
        </p:txBody>
      </p:sp>
      <p:sp>
        <p:nvSpPr>
          <p:cNvPr id="4" name="Slide Number Placeholder 3">
            <a:extLst>
              <a:ext uri="{FF2B5EF4-FFF2-40B4-BE49-F238E27FC236}">
                <a16:creationId xmlns:a16="http://schemas.microsoft.com/office/drawing/2014/main" id="{7C9E4194-BBCC-2F5B-3945-CF952ED58CF0}"/>
              </a:ext>
            </a:extLst>
          </p:cNvPr>
          <p:cNvSpPr>
            <a:spLocks noGrp="1"/>
          </p:cNvSpPr>
          <p:nvPr>
            <p:ph type="sldNum" sz="quarter" idx="10"/>
          </p:nvPr>
        </p:nvSpPr>
        <p:spPr/>
        <p:txBody>
          <a:bodyPr/>
          <a:lstStyle/>
          <a:p>
            <a:fld id="{1A6E953D-3282-1E4C-8C54-CEE05A75726F}" type="slidenum">
              <a:rPr lang="en-US" smtClean="0"/>
              <a:t>‹#›</a:t>
            </a:fld>
            <a:endParaRPr lang="en-US" dirty="0"/>
          </a:p>
        </p:txBody>
      </p:sp>
      <p:sp>
        <p:nvSpPr>
          <p:cNvPr id="5" name="Rectangle 4">
            <a:extLst>
              <a:ext uri="{FF2B5EF4-FFF2-40B4-BE49-F238E27FC236}">
                <a16:creationId xmlns:a16="http://schemas.microsoft.com/office/drawing/2014/main" id="{D895D34E-C03B-7EC9-A288-7ACE0EE568E5}"/>
              </a:ext>
            </a:extLst>
          </p:cNvPr>
          <p:cNvSpPr/>
          <p:nvPr userDrawn="1"/>
        </p:nvSpPr>
        <p:spPr>
          <a:xfrm>
            <a:off x="746743" y="1262412"/>
            <a:ext cx="4362137" cy="1283998"/>
          </a:xfrm>
          <a:prstGeom prst="rect">
            <a:avLst/>
          </a:prstGeom>
          <a:noFill/>
          <a:ln>
            <a:solidFill>
              <a:srgbClr val="148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D1CF66-1C33-8D9E-1A7E-CFC901D1D593}"/>
              </a:ext>
            </a:extLst>
          </p:cNvPr>
          <p:cNvPicPr>
            <a:picLocks noChangeAspect="1"/>
          </p:cNvPicPr>
          <p:nvPr userDrawn="1"/>
        </p:nvPicPr>
        <p:blipFill>
          <a:blip r:embed="rId2"/>
          <a:stretch>
            <a:fillRect/>
          </a:stretch>
        </p:blipFill>
        <p:spPr>
          <a:xfrm>
            <a:off x="158750" y="1235715"/>
            <a:ext cx="1318031" cy="1325563"/>
          </a:xfrm>
          <a:prstGeom prst="rect">
            <a:avLst/>
          </a:prstGeom>
        </p:spPr>
      </p:pic>
      <p:pic>
        <p:nvPicPr>
          <p:cNvPr id="7" name="Picture 6">
            <a:extLst>
              <a:ext uri="{FF2B5EF4-FFF2-40B4-BE49-F238E27FC236}">
                <a16:creationId xmlns:a16="http://schemas.microsoft.com/office/drawing/2014/main" id="{72B731E8-2C24-CB9C-59CB-71934F4A8C38}"/>
              </a:ext>
            </a:extLst>
          </p:cNvPr>
          <p:cNvPicPr>
            <a:picLocks noChangeAspect="1"/>
          </p:cNvPicPr>
          <p:nvPr userDrawn="1"/>
        </p:nvPicPr>
        <p:blipFill>
          <a:blip r:embed="rId3">
            <a:alphaModFix amt="52000"/>
          </a:blip>
          <a:stretch>
            <a:fillRect/>
          </a:stretch>
        </p:blipFill>
        <p:spPr>
          <a:xfrm>
            <a:off x="5549471" y="977898"/>
            <a:ext cx="5733535" cy="5733535"/>
          </a:xfrm>
          <a:prstGeom prst="rect">
            <a:avLst/>
          </a:prstGeom>
        </p:spPr>
      </p:pic>
      <p:pic>
        <p:nvPicPr>
          <p:cNvPr id="10" name="Picture 9">
            <a:extLst>
              <a:ext uri="{FF2B5EF4-FFF2-40B4-BE49-F238E27FC236}">
                <a16:creationId xmlns:a16="http://schemas.microsoft.com/office/drawing/2014/main" id="{9B9A94A9-DE59-CFAE-E31C-6ADE08D9AB5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9797" y="3581993"/>
            <a:ext cx="682752" cy="682752"/>
          </a:xfrm>
          <a:prstGeom prst="rect">
            <a:avLst/>
          </a:prstGeom>
        </p:spPr>
      </p:pic>
      <p:pic>
        <p:nvPicPr>
          <p:cNvPr id="13" name="Picture 12">
            <a:extLst>
              <a:ext uri="{FF2B5EF4-FFF2-40B4-BE49-F238E27FC236}">
                <a16:creationId xmlns:a16="http://schemas.microsoft.com/office/drawing/2014/main" id="{769478EC-D849-BE62-F9BF-4BB187C5E44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2863" y="4439304"/>
            <a:ext cx="652528" cy="682752"/>
          </a:xfrm>
          <a:prstGeom prst="rect">
            <a:avLst/>
          </a:prstGeom>
        </p:spPr>
      </p:pic>
      <p:pic>
        <p:nvPicPr>
          <p:cNvPr id="17" name="Picture 16">
            <a:extLst>
              <a:ext uri="{FF2B5EF4-FFF2-40B4-BE49-F238E27FC236}">
                <a16:creationId xmlns:a16="http://schemas.microsoft.com/office/drawing/2014/main" id="{98FAA6FE-4D22-D36E-80F2-9E9F6D5F3B0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3023" y="5282452"/>
            <a:ext cx="682752" cy="682752"/>
          </a:xfrm>
          <a:prstGeom prst="rect">
            <a:avLst/>
          </a:prstGeom>
        </p:spPr>
      </p:pic>
      <p:sp>
        <p:nvSpPr>
          <p:cNvPr id="23" name="Text Placeholder 2">
            <a:extLst>
              <a:ext uri="{FF2B5EF4-FFF2-40B4-BE49-F238E27FC236}">
                <a16:creationId xmlns:a16="http://schemas.microsoft.com/office/drawing/2014/main" id="{8628488C-0DE9-389F-369C-307C673596E8}"/>
              </a:ext>
            </a:extLst>
          </p:cNvPr>
          <p:cNvSpPr>
            <a:spLocks noGrp="1"/>
          </p:cNvSpPr>
          <p:nvPr>
            <p:ph idx="11" hasCustomPrompt="1"/>
          </p:nvPr>
        </p:nvSpPr>
        <p:spPr>
          <a:xfrm>
            <a:off x="1641535" y="2064806"/>
            <a:ext cx="3255411" cy="308245"/>
          </a:xfrm>
          <a:prstGeom prst="rect">
            <a:avLst/>
          </a:prstGeom>
        </p:spPr>
        <p:txBody>
          <a:bodyPr vert="horz" lIns="91440" tIns="45720" rIns="91440" bIns="45720" rtlCol="0">
            <a:noAutofit/>
          </a:bodyPr>
          <a:lstStyle>
            <a:lvl1pPr marL="0" indent="0">
              <a:buNone/>
              <a:defRPr sz="1300">
                <a:latin typeface="+mn-lt"/>
              </a:defRPr>
            </a:lvl1pPr>
          </a:lstStyle>
          <a:p>
            <a:pPr lvl="0"/>
            <a:r>
              <a:rPr lang="en-US" dirty="0"/>
              <a:t>You can put a supporting sentence here</a:t>
            </a:r>
          </a:p>
        </p:txBody>
      </p:sp>
      <p:sp>
        <p:nvSpPr>
          <p:cNvPr id="24" name="Text Placeholder 2">
            <a:extLst>
              <a:ext uri="{FF2B5EF4-FFF2-40B4-BE49-F238E27FC236}">
                <a16:creationId xmlns:a16="http://schemas.microsoft.com/office/drawing/2014/main" id="{475806F9-3F2B-8676-78A9-40E3512B6660}"/>
              </a:ext>
            </a:extLst>
          </p:cNvPr>
          <p:cNvSpPr>
            <a:spLocks noGrp="1"/>
          </p:cNvSpPr>
          <p:nvPr>
            <p:ph idx="12" hasCustomPrompt="1"/>
          </p:nvPr>
        </p:nvSpPr>
        <p:spPr>
          <a:xfrm>
            <a:off x="1107600" y="3832475"/>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5" name="Text Placeholder 2">
            <a:extLst>
              <a:ext uri="{FF2B5EF4-FFF2-40B4-BE49-F238E27FC236}">
                <a16:creationId xmlns:a16="http://schemas.microsoft.com/office/drawing/2014/main" id="{7BD67960-C00D-5337-4A07-23EABF23ECE6}"/>
              </a:ext>
            </a:extLst>
          </p:cNvPr>
          <p:cNvSpPr>
            <a:spLocks noGrp="1"/>
          </p:cNvSpPr>
          <p:nvPr>
            <p:ph idx="13" hasCustomPrompt="1"/>
          </p:nvPr>
        </p:nvSpPr>
        <p:spPr>
          <a:xfrm>
            <a:off x="1107600" y="4671273"/>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6" name="Text Placeholder 2">
            <a:extLst>
              <a:ext uri="{FF2B5EF4-FFF2-40B4-BE49-F238E27FC236}">
                <a16:creationId xmlns:a16="http://schemas.microsoft.com/office/drawing/2014/main" id="{6E199E2C-418E-E67E-101D-5BD7614DD982}"/>
              </a:ext>
            </a:extLst>
          </p:cNvPr>
          <p:cNvSpPr>
            <a:spLocks noGrp="1"/>
          </p:cNvSpPr>
          <p:nvPr>
            <p:ph idx="14" hasCustomPrompt="1"/>
          </p:nvPr>
        </p:nvSpPr>
        <p:spPr>
          <a:xfrm>
            <a:off x="1107600" y="5521500"/>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 name="Title 1">
            <a:extLst>
              <a:ext uri="{FF2B5EF4-FFF2-40B4-BE49-F238E27FC236}">
                <a16:creationId xmlns:a16="http://schemas.microsoft.com/office/drawing/2014/main" id="{D9760F67-530F-518C-56A8-16D360F1ABAE}"/>
              </a:ext>
            </a:extLst>
          </p:cNvPr>
          <p:cNvSpPr>
            <a:spLocks noGrp="1"/>
          </p:cNvSpPr>
          <p:nvPr>
            <p:ph type="title" hasCustomPrompt="1"/>
          </p:nvPr>
        </p:nvSpPr>
        <p:spPr/>
        <p:txBody>
          <a:bodyPr/>
          <a:lstStyle/>
          <a:p>
            <a:r>
              <a:rPr lang="en-US" dirty="0" err="1"/>
              <a:t>Misc</a:t>
            </a:r>
            <a:r>
              <a:rPr lang="en-US" dirty="0"/>
              <a:t> Design Elements</a:t>
            </a:r>
          </a:p>
        </p:txBody>
      </p:sp>
      <p:sp>
        <p:nvSpPr>
          <p:cNvPr id="8" name="Picture Placeholder 41">
            <a:extLst>
              <a:ext uri="{FF2B5EF4-FFF2-40B4-BE49-F238E27FC236}">
                <a16:creationId xmlns:a16="http://schemas.microsoft.com/office/drawing/2014/main" id="{32C6AC3A-DE0D-0A55-5148-4DB7D1CB2196}"/>
              </a:ext>
            </a:extLst>
          </p:cNvPr>
          <p:cNvSpPr>
            <a:spLocks noGrp="1"/>
          </p:cNvSpPr>
          <p:nvPr>
            <p:ph type="pic" sz="quarter" idx="16"/>
          </p:nvPr>
        </p:nvSpPr>
        <p:spPr>
          <a:xfrm>
            <a:off x="5789840" y="1218267"/>
            <a:ext cx="5252796" cy="5252796"/>
          </a:xfrm>
          <a:prstGeom prst="ellipse">
            <a:avLst/>
          </a:prstGeom>
          <a:solidFill>
            <a:schemeClr val="bg2"/>
          </a:solidFill>
        </p:spPr>
        <p:txBody>
          <a:bodyPr/>
          <a:lstStyle/>
          <a:p>
            <a:endParaRPr lang="en-US" dirty="0"/>
          </a:p>
        </p:txBody>
      </p:sp>
      <p:sp>
        <p:nvSpPr>
          <p:cNvPr id="15" name="Picture Placeholder 41">
            <a:extLst>
              <a:ext uri="{FF2B5EF4-FFF2-40B4-BE49-F238E27FC236}">
                <a16:creationId xmlns:a16="http://schemas.microsoft.com/office/drawing/2014/main" id="{0CB7D10B-B2A2-1890-3728-6BF9101FD6FC}"/>
              </a:ext>
            </a:extLst>
          </p:cNvPr>
          <p:cNvSpPr>
            <a:spLocks noGrp="1"/>
          </p:cNvSpPr>
          <p:nvPr>
            <p:ph type="pic" sz="quarter" idx="17"/>
          </p:nvPr>
        </p:nvSpPr>
        <p:spPr>
          <a:xfrm>
            <a:off x="249192" y="1329923"/>
            <a:ext cx="1137146" cy="1137146"/>
          </a:xfrm>
          <a:prstGeom prst="ellipse">
            <a:avLst/>
          </a:prstGeom>
          <a:solidFill>
            <a:schemeClr val="bg2"/>
          </a:solidFill>
        </p:spPr>
        <p:txBody>
          <a:bodyPr/>
          <a:lstStyle>
            <a:lvl1pPr marL="0" indent="0">
              <a:buNone/>
              <a:defRPr sz="1400">
                <a:latin typeface="+mn-lt"/>
              </a:defRPr>
            </a:lvl1pPr>
          </a:lstStyle>
          <a:p>
            <a:endParaRPr lang="en-US" dirty="0"/>
          </a:p>
        </p:txBody>
      </p:sp>
      <p:sp>
        <p:nvSpPr>
          <p:cNvPr id="20" name="Text Placeholder 19">
            <a:extLst>
              <a:ext uri="{FF2B5EF4-FFF2-40B4-BE49-F238E27FC236}">
                <a16:creationId xmlns:a16="http://schemas.microsoft.com/office/drawing/2014/main" id="{88F71FFB-7799-BB47-3610-18B74A0546A2}"/>
              </a:ext>
            </a:extLst>
          </p:cNvPr>
          <p:cNvSpPr>
            <a:spLocks noGrp="1"/>
          </p:cNvSpPr>
          <p:nvPr>
            <p:ph type="body" sz="quarter" idx="18" hasCustomPrompt="1"/>
          </p:nvPr>
        </p:nvSpPr>
        <p:spPr>
          <a:xfrm>
            <a:off x="390802" y="2709489"/>
            <a:ext cx="4702242" cy="594502"/>
          </a:xfrm>
          <a:prstGeom prst="rect">
            <a:avLst/>
          </a:prstGeom>
        </p:spPr>
        <p:txBody>
          <a:bodyPr/>
          <a:lstStyle>
            <a:lvl1pPr marL="0" indent="0">
              <a:buNone/>
              <a:defRPr sz="1100">
                <a:latin typeface="+mn-lt"/>
              </a:defRPr>
            </a:lvl1pPr>
          </a:lstStyle>
          <a:p>
            <a:pPr lvl="0"/>
            <a:r>
              <a:rPr lang="en-US" dirty="0"/>
              <a:t>*Image in a circle: </a:t>
            </a:r>
            <a:br>
              <a:rPr lang="en-US" dirty="0"/>
            </a:br>
            <a:r>
              <a:rPr lang="en-US" dirty="0"/>
              <a:t>Use the Shapes dropdown to select a circle. Draw a circle. In the Shape Fill Dropdown, select the image you would like to fill the circle.  </a:t>
            </a:r>
          </a:p>
          <a:p>
            <a:pPr lvl="0"/>
            <a:endParaRPr lang="en-US" dirty="0"/>
          </a:p>
        </p:txBody>
      </p:sp>
      <p:sp>
        <p:nvSpPr>
          <p:cNvPr id="29" name="Text Placeholder 28">
            <a:extLst>
              <a:ext uri="{FF2B5EF4-FFF2-40B4-BE49-F238E27FC236}">
                <a16:creationId xmlns:a16="http://schemas.microsoft.com/office/drawing/2014/main" id="{DDE935B4-523D-644E-5940-C19E09BF49E2}"/>
              </a:ext>
            </a:extLst>
          </p:cNvPr>
          <p:cNvSpPr>
            <a:spLocks noGrp="1"/>
          </p:cNvSpPr>
          <p:nvPr>
            <p:ph type="body" sz="quarter" idx="19" hasCustomPrompt="1"/>
          </p:nvPr>
        </p:nvSpPr>
        <p:spPr>
          <a:xfrm>
            <a:off x="254594" y="3680188"/>
            <a:ext cx="641021" cy="523875"/>
          </a:xfrm>
          <a:prstGeom prst="rect">
            <a:avLst/>
          </a:prstGeom>
        </p:spPr>
        <p:txBody>
          <a:bodyPr/>
          <a:lstStyle>
            <a:lvl1pPr marL="0" indent="0" algn="ctr">
              <a:buNone/>
              <a:defRPr sz="3600" b="1">
                <a:solidFill>
                  <a:schemeClr val="bg1"/>
                </a:solidFill>
                <a:latin typeface="+mn-lt"/>
              </a:defRPr>
            </a:lvl1pPr>
          </a:lstStyle>
          <a:p>
            <a:pPr lvl="0"/>
            <a:r>
              <a:rPr lang="en-US" dirty="0"/>
              <a:t>1</a:t>
            </a:r>
          </a:p>
        </p:txBody>
      </p:sp>
      <p:sp>
        <p:nvSpPr>
          <p:cNvPr id="31" name="Text Placeholder 28">
            <a:extLst>
              <a:ext uri="{FF2B5EF4-FFF2-40B4-BE49-F238E27FC236}">
                <a16:creationId xmlns:a16="http://schemas.microsoft.com/office/drawing/2014/main" id="{C22A05FD-F5BA-C955-5D63-98F7942C2D65}"/>
              </a:ext>
            </a:extLst>
          </p:cNvPr>
          <p:cNvSpPr>
            <a:spLocks noGrp="1"/>
          </p:cNvSpPr>
          <p:nvPr>
            <p:ph type="body" sz="quarter" idx="20" hasCustomPrompt="1"/>
          </p:nvPr>
        </p:nvSpPr>
        <p:spPr>
          <a:xfrm>
            <a:off x="243088" y="4512546"/>
            <a:ext cx="622303" cy="523875"/>
          </a:xfrm>
          <a:prstGeom prst="rect">
            <a:avLst/>
          </a:prstGeom>
        </p:spPr>
        <p:txBody>
          <a:bodyPr/>
          <a:lstStyle>
            <a:lvl1pPr marL="0" indent="0" algn="ctr">
              <a:buNone/>
              <a:defRPr sz="3600" b="1">
                <a:solidFill>
                  <a:schemeClr val="bg1"/>
                </a:solidFill>
                <a:latin typeface="+mn-lt"/>
              </a:defRPr>
            </a:lvl1pPr>
          </a:lstStyle>
          <a:p>
            <a:pPr lvl="0"/>
            <a:r>
              <a:rPr lang="en-US" dirty="0"/>
              <a:t>2</a:t>
            </a:r>
          </a:p>
        </p:txBody>
      </p:sp>
      <p:sp>
        <p:nvSpPr>
          <p:cNvPr id="33" name="Text Placeholder 28">
            <a:extLst>
              <a:ext uri="{FF2B5EF4-FFF2-40B4-BE49-F238E27FC236}">
                <a16:creationId xmlns:a16="http://schemas.microsoft.com/office/drawing/2014/main" id="{AA777F43-E036-62C0-CC16-E12375C7A15D}"/>
              </a:ext>
            </a:extLst>
          </p:cNvPr>
          <p:cNvSpPr>
            <a:spLocks noGrp="1"/>
          </p:cNvSpPr>
          <p:nvPr>
            <p:ph type="body" sz="quarter" idx="21" hasCustomPrompt="1"/>
          </p:nvPr>
        </p:nvSpPr>
        <p:spPr>
          <a:xfrm>
            <a:off x="248266" y="5368087"/>
            <a:ext cx="652528" cy="523875"/>
          </a:xfrm>
          <a:prstGeom prst="rect">
            <a:avLst/>
          </a:prstGeom>
        </p:spPr>
        <p:txBody>
          <a:bodyPr/>
          <a:lstStyle>
            <a:lvl1pPr marL="0" indent="0" algn="ctr">
              <a:buNone/>
              <a:defRPr sz="3600" b="1">
                <a:solidFill>
                  <a:schemeClr val="bg1"/>
                </a:solidFill>
                <a:latin typeface="+mn-lt"/>
              </a:defRPr>
            </a:lvl1pPr>
          </a:lstStyle>
          <a:p>
            <a:pPr lvl="0"/>
            <a:r>
              <a:rPr lang="en-US" dirty="0"/>
              <a:t>3</a:t>
            </a:r>
          </a:p>
        </p:txBody>
      </p:sp>
    </p:spTree>
    <p:extLst>
      <p:ext uri="{BB962C8B-B14F-4D97-AF65-F5344CB8AC3E}">
        <p14:creationId xmlns:p14="http://schemas.microsoft.com/office/powerpoint/2010/main" val="3593066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sources - One 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75117" y="1561966"/>
            <a:ext cx="11641765" cy="4404972"/>
          </a:xfrm>
          <a:prstGeom prst="rect">
            <a:avLst/>
          </a:prstGeom>
          <a:gradFill>
            <a:gsLst>
              <a:gs pos="50000">
                <a:srgbClr val="1A0E3B"/>
              </a:gs>
              <a:gs pos="100000">
                <a:srgbClr val="1A0E3B">
                  <a:alpha val="49471"/>
                </a:srgbClr>
              </a:gs>
              <a:gs pos="0">
                <a:srgbClr val="1A0E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hasCustomPrompt="1"/>
          </p:nvPr>
        </p:nvSpPr>
        <p:spPr>
          <a:xfrm>
            <a:off x="5993992" y="1821932"/>
            <a:ext cx="5752328" cy="3891631"/>
          </a:xfrm>
        </p:spPr>
        <p:txBody>
          <a:bodyPr/>
          <a:lstStyle/>
          <a:p>
            <a:r>
              <a:rPr lang="en-US" dirty="0"/>
              <a:t>Add picture(s) and resize as needed</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hasCustomPrompt="1"/>
          </p:nvPr>
        </p:nvSpPr>
        <p:spPr>
          <a:xfrm>
            <a:off x="182880" y="274320"/>
            <a:ext cx="8961120" cy="731520"/>
          </a:xfrm>
        </p:spPr>
        <p:txBody>
          <a:bodyPr/>
          <a:lstStyle/>
          <a:p>
            <a:r>
              <a:rPr lang="en-US" dirty="0"/>
              <a:t>Additional Resources</a:t>
            </a:r>
          </a:p>
        </p:txBody>
      </p:sp>
      <p:sp>
        <p:nvSpPr>
          <p:cNvPr id="49" name="Date Placeholder 11">
            <a:extLst>
              <a:ext uri="{FF2B5EF4-FFF2-40B4-BE49-F238E27FC236}">
                <a16:creationId xmlns:a16="http://schemas.microsoft.com/office/drawing/2014/main" id="{4EC173FA-8D82-360F-231A-3EB797ADAF50}"/>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6" name="Text Placeholder 9">
            <a:extLst>
              <a:ext uri="{FF2B5EF4-FFF2-40B4-BE49-F238E27FC236}">
                <a16:creationId xmlns:a16="http://schemas.microsoft.com/office/drawing/2014/main" id="{61782A40-4D1A-070B-7D74-55282CAF2A49}"/>
              </a:ext>
            </a:extLst>
          </p:cNvPr>
          <p:cNvSpPr>
            <a:spLocks noGrp="1"/>
          </p:cNvSpPr>
          <p:nvPr>
            <p:ph type="body" sz="quarter" idx="24" hasCustomPrompt="1"/>
          </p:nvPr>
        </p:nvSpPr>
        <p:spPr>
          <a:xfrm>
            <a:off x="445680" y="1821932"/>
            <a:ext cx="5283975" cy="3891631"/>
          </a:xfrm>
          <a:prstGeom prst="rect">
            <a:avLst/>
          </a:prstGeom>
        </p:spPr>
        <p:txBody>
          <a:bodyPr>
            <a:normAutofit/>
          </a:bodyPr>
          <a:lstStyle>
            <a:lvl1pPr marL="0" indent="0">
              <a:buNone/>
              <a:defRPr sz="1600" b="0">
                <a:solidFill>
                  <a:schemeClr val="bg1"/>
                </a:solidFill>
                <a:latin typeface="+mn-lt"/>
              </a:defRPr>
            </a:lvl1pPr>
          </a:lstStyle>
          <a:p>
            <a:pPr lvl="0"/>
            <a:r>
              <a:rPr lang="en-US" dirty="0"/>
              <a:t>Text and links go here. </a:t>
            </a:r>
          </a:p>
          <a:p>
            <a:pPr lvl="0"/>
            <a:r>
              <a:rPr lang="en-US" dirty="0"/>
              <a:t>Adjust the font sizes for text and links as needed. </a:t>
            </a:r>
          </a:p>
        </p:txBody>
      </p:sp>
    </p:spTree>
    <p:extLst>
      <p:ext uri="{BB962C8B-B14F-4D97-AF65-F5344CB8AC3E}">
        <p14:creationId xmlns:p14="http://schemas.microsoft.com/office/powerpoint/2010/main" val="420995128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076"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4" name="Text Placeholder 9">
            <a:extLst>
              <a:ext uri="{FF2B5EF4-FFF2-40B4-BE49-F238E27FC236}">
                <a16:creationId xmlns:a16="http://schemas.microsoft.com/office/drawing/2014/main" id="{E44F1480-CFAC-5AC9-8967-BF47F7B70B12}"/>
              </a:ext>
            </a:extLst>
          </p:cNvPr>
          <p:cNvSpPr>
            <a:spLocks noGrp="1"/>
          </p:cNvSpPr>
          <p:nvPr>
            <p:ph type="body" sz="quarter" idx="18" hasCustomPrompt="1"/>
          </p:nvPr>
        </p:nvSpPr>
        <p:spPr>
          <a:xfrm>
            <a:off x="6345812"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6" name="Text Placeholder 26">
            <a:extLst>
              <a:ext uri="{FF2B5EF4-FFF2-40B4-BE49-F238E27FC236}">
                <a16:creationId xmlns:a16="http://schemas.microsoft.com/office/drawing/2014/main" id="{77184AE8-563B-3867-7807-D083BB18B4ED}"/>
              </a:ext>
            </a:extLst>
          </p:cNvPr>
          <p:cNvSpPr>
            <a:spLocks noGrp="1"/>
          </p:cNvSpPr>
          <p:nvPr>
            <p:ph type="body" sz="quarter" idx="20" hasCustomPrompt="1"/>
          </p:nvPr>
        </p:nvSpPr>
        <p:spPr>
          <a:xfrm>
            <a:off x="6345812"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8" name="Text Placeholder 14">
            <a:extLst>
              <a:ext uri="{FF2B5EF4-FFF2-40B4-BE49-F238E27FC236}">
                <a16:creationId xmlns:a16="http://schemas.microsoft.com/office/drawing/2014/main" id="{DBA97FFE-4DB2-CB4B-1C24-42C38C4C9C2B}"/>
              </a:ext>
            </a:extLst>
          </p:cNvPr>
          <p:cNvSpPr>
            <a:spLocks noGrp="1"/>
          </p:cNvSpPr>
          <p:nvPr>
            <p:ph type="body" sz="quarter" idx="13" hasCustomPrompt="1"/>
          </p:nvPr>
        </p:nvSpPr>
        <p:spPr>
          <a:xfrm>
            <a:off x="558076"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9" name="Text Placeholder 14">
            <a:extLst>
              <a:ext uri="{FF2B5EF4-FFF2-40B4-BE49-F238E27FC236}">
                <a16:creationId xmlns:a16="http://schemas.microsoft.com/office/drawing/2014/main" id="{77E4791F-06F9-C73B-D05E-72BCFE50434F}"/>
              </a:ext>
            </a:extLst>
          </p:cNvPr>
          <p:cNvSpPr>
            <a:spLocks noGrp="1"/>
          </p:cNvSpPr>
          <p:nvPr>
            <p:ph type="body" sz="quarter" idx="21" hasCustomPrompt="1"/>
          </p:nvPr>
        </p:nvSpPr>
        <p:spPr>
          <a:xfrm>
            <a:off x="6345812"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83401791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685310"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2019179"/>
            <a:ext cx="1264955" cy="126495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70615" y="2119087"/>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1685310"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5" name="Picture 4">
            <a:extLst>
              <a:ext uri="{FF2B5EF4-FFF2-40B4-BE49-F238E27FC236}">
                <a16:creationId xmlns:a16="http://schemas.microsoft.com/office/drawing/2014/main" id="{E12CDD80-F5EA-0B30-BE79-D04F9D14FF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3527345"/>
            <a:ext cx="1264955" cy="1264955"/>
          </a:xfrm>
          <a:prstGeom prst="rect">
            <a:avLst/>
          </a:prstGeom>
        </p:spPr>
      </p:pic>
      <p:sp>
        <p:nvSpPr>
          <p:cNvPr id="14" name="Picture Placeholder 41">
            <a:extLst>
              <a:ext uri="{FF2B5EF4-FFF2-40B4-BE49-F238E27FC236}">
                <a16:creationId xmlns:a16="http://schemas.microsoft.com/office/drawing/2014/main" id="{1944AD66-1C2B-260F-447E-90D742F2B684}"/>
              </a:ext>
            </a:extLst>
          </p:cNvPr>
          <p:cNvSpPr>
            <a:spLocks noGrp="1"/>
          </p:cNvSpPr>
          <p:nvPr>
            <p:ph type="pic" sz="quarter" idx="21"/>
          </p:nvPr>
        </p:nvSpPr>
        <p:spPr>
          <a:xfrm>
            <a:off x="370615" y="3627253"/>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1685311"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1685311"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14384777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743791"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743791"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743792"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743792"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07161069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45681" y="2014995"/>
            <a:ext cx="1463444" cy="1463444"/>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2047538" y="2746114"/>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2047538" y="3166712"/>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89494" y="2154092"/>
            <a:ext cx="1170513" cy="117051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pic>
        <p:nvPicPr>
          <p:cNvPr id="14" name="Picture 13">
            <a:extLst>
              <a:ext uri="{FF2B5EF4-FFF2-40B4-BE49-F238E27FC236}">
                <a16:creationId xmlns:a16="http://schemas.microsoft.com/office/drawing/2014/main" id="{7A68FE74-B759-5286-ECBB-F90B4F0B88AB}"/>
              </a:ext>
            </a:extLst>
          </p:cNvPr>
          <p:cNvPicPr>
            <a:picLocks noChangeAspect="1"/>
          </p:cNvPicPr>
          <p:nvPr userDrawn="1"/>
        </p:nvPicPr>
        <p:blipFill>
          <a:blip r:embed="rId2"/>
          <a:stretch>
            <a:fillRect/>
          </a:stretch>
        </p:blipFill>
        <p:spPr>
          <a:xfrm>
            <a:off x="445681" y="3863046"/>
            <a:ext cx="1463444" cy="1463444"/>
          </a:xfrm>
          <a:prstGeom prst="rect">
            <a:avLst/>
          </a:prstGeom>
        </p:spPr>
      </p:pic>
      <p:sp>
        <p:nvSpPr>
          <p:cNvPr id="15" name="Text Placeholder 9">
            <a:extLst>
              <a:ext uri="{FF2B5EF4-FFF2-40B4-BE49-F238E27FC236}">
                <a16:creationId xmlns:a16="http://schemas.microsoft.com/office/drawing/2014/main" id="{13B7F2B3-A72F-E214-EC33-F13A458629A1}"/>
              </a:ext>
            </a:extLst>
          </p:cNvPr>
          <p:cNvSpPr>
            <a:spLocks noGrp="1"/>
          </p:cNvSpPr>
          <p:nvPr>
            <p:ph type="body" sz="quarter" idx="20" hasCustomPrompt="1"/>
          </p:nvPr>
        </p:nvSpPr>
        <p:spPr>
          <a:xfrm>
            <a:off x="2047538" y="4594165"/>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6" name="Text Placeholder 14">
            <a:extLst>
              <a:ext uri="{FF2B5EF4-FFF2-40B4-BE49-F238E27FC236}">
                <a16:creationId xmlns:a16="http://schemas.microsoft.com/office/drawing/2014/main" id="{278F24C8-DFC5-4B6D-CB2B-581F5FF22C21}"/>
              </a:ext>
            </a:extLst>
          </p:cNvPr>
          <p:cNvSpPr>
            <a:spLocks noGrp="1"/>
          </p:cNvSpPr>
          <p:nvPr>
            <p:ph type="body" sz="quarter" idx="21" hasCustomPrompt="1"/>
          </p:nvPr>
        </p:nvSpPr>
        <p:spPr>
          <a:xfrm>
            <a:off x="2047538" y="5014763"/>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17" name="Picture Placeholder 41">
            <a:extLst>
              <a:ext uri="{FF2B5EF4-FFF2-40B4-BE49-F238E27FC236}">
                <a16:creationId xmlns:a16="http://schemas.microsoft.com/office/drawing/2014/main" id="{38D3F5A3-4621-179C-C547-576280A6D4C8}"/>
              </a:ext>
            </a:extLst>
          </p:cNvPr>
          <p:cNvSpPr>
            <a:spLocks noGrp="1"/>
          </p:cNvSpPr>
          <p:nvPr>
            <p:ph type="pic" sz="quarter" idx="22"/>
          </p:nvPr>
        </p:nvSpPr>
        <p:spPr>
          <a:xfrm>
            <a:off x="589494" y="4002143"/>
            <a:ext cx="1170513" cy="117051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8" name="Date Placeholder 11">
            <a:extLst>
              <a:ext uri="{FF2B5EF4-FFF2-40B4-BE49-F238E27FC236}">
                <a16:creationId xmlns:a16="http://schemas.microsoft.com/office/drawing/2014/main" id="{311F3A37-9178-ED3F-2757-219DEBD3337D}"/>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421379352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5.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sv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5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7" Type="http://schemas.openxmlformats.org/officeDocument/2006/relationships/image" Target="../media/image14.sv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theme" Target="../theme/theme12.xml"/><Relationship Id="rId1" Type="http://schemas.openxmlformats.org/officeDocument/2006/relationships/slideLayout" Target="../slideLayouts/slideLayout54.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14.sv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2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0.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9.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8.jpg"/><Relationship Id="rId5" Type="http://schemas.openxmlformats.org/officeDocument/2006/relationships/slideLayout" Target="../slideLayouts/slideLayout33.xml"/><Relationship Id="rId10" Type="http://schemas.openxmlformats.org/officeDocument/2006/relationships/theme" Target="../theme/theme6.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8.xml"/><Relationship Id="rId1" Type="http://schemas.openxmlformats.org/officeDocument/2006/relationships/slideLayout" Target="../slideLayouts/slideLayout41.xml"/><Relationship Id="rId4" Type="http://schemas.openxmlformats.org/officeDocument/2006/relationships/image" Target="../media/image1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3.sv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2.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1.jpg"/><Relationship Id="rId5" Type="http://schemas.openxmlformats.org/officeDocument/2006/relationships/slideLayout" Target="../slideLayouts/slideLayout46.xml"/><Relationship Id="rId15" Type="http://schemas.openxmlformats.org/officeDocument/2006/relationships/image" Target="../media/image5.svg"/><Relationship Id="rId10" Type="http://schemas.openxmlformats.org/officeDocument/2006/relationships/theme" Target="../theme/theme9.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E327B5-D42F-44C9-41C5-1ADC1CE2FEC5}"/>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B2C34DC-942D-5FA4-288E-3A1CDB074451}"/>
              </a:ext>
            </a:extLst>
          </p:cNvPr>
          <p:cNvSpPr>
            <a:spLocks noGrp="1"/>
          </p:cNvSpPr>
          <p:nvPr>
            <p:ph type="sldNum" sz="quarter" idx="4"/>
          </p:nvPr>
        </p:nvSpPr>
        <p:spPr>
          <a:xfrm>
            <a:off x="9321800" y="6307107"/>
            <a:ext cx="2743200" cy="365125"/>
          </a:xfrm>
          <a:prstGeom prst="rect">
            <a:avLst/>
          </a:prstGeom>
        </p:spPr>
        <p:txBody>
          <a:bodyPr vert="horz" lIns="91440" tIns="45720" rIns="91440" bIns="45720" rtlCol="0" anchor="ctr"/>
          <a:lstStyle>
            <a:lvl1pPr algn="r">
              <a:defRPr sz="1200">
                <a:solidFill>
                  <a:srgbClr val="F6F8FC"/>
                </a:solidFill>
              </a:defRPr>
            </a:lvl1pPr>
          </a:lstStyle>
          <a:p>
            <a:fld id="{8D407A93-5F51-6D4C-9C0B-941BF48061CC}" type="slidenum">
              <a:rPr lang="en-US" smtClean="0"/>
              <a:pPr/>
              <a:t>‹#›</a:t>
            </a:fld>
            <a:endParaRPr lang="en-US" dirty="0"/>
          </a:p>
        </p:txBody>
      </p:sp>
      <p:sp>
        <p:nvSpPr>
          <p:cNvPr id="3" name="Title Placeholder 2">
            <a:extLst>
              <a:ext uri="{FF2B5EF4-FFF2-40B4-BE49-F238E27FC236}">
                <a16:creationId xmlns:a16="http://schemas.microsoft.com/office/drawing/2014/main" id="{579E7879-1E42-2A28-7E78-2866A69FB4F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6F6F927-9642-58A7-2CA6-46DBC309B264}"/>
              </a:ext>
            </a:extLst>
          </p:cNvPr>
          <p:cNvSpPr>
            <a:spLocks noGrp="1"/>
          </p:cNvSpPr>
          <p:nvPr>
            <p:ph type="body" idx="1"/>
          </p:nvPr>
        </p:nvSpPr>
        <p:spPr>
          <a:xfrm>
            <a:off x="579120" y="1825625"/>
            <a:ext cx="1104392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Graphic 3">
            <a:extLst>
              <a:ext uri="{FF2B5EF4-FFF2-40B4-BE49-F238E27FC236}">
                <a16:creationId xmlns:a16="http://schemas.microsoft.com/office/drawing/2014/main" id="{467919C5-E27A-F902-3846-FE832D7A5A15}"/>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20926" y="6375952"/>
            <a:ext cx="1308100" cy="292601"/>
          </a:xfrm>
          <a:prstGeom prst="rect">
            <a:avLst/>
          </a:prstGeom>
        </p:spPr>
      </p:pic>
      <p:pic>
        <p:nvPicPr>
          <p:cNvPr id="10" name="Graphic 9">
            <a:extLst>
              <a:ext uri="{FF2B5EF4-FFF2-40B4-BE49-F238E27FC236}">
                <a16:creationId xmlns:a16="http://schemas.microsoft.com/office/drawing/2014/main" id="{A736FEE8-D319-6F60-DCF5-A260C175EB10}"/>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9321800" y="108283"/>
            <a:ext cx="2870200" cy="751719"/>
          </a:xfrm>
          <a:prstGeom prst="rect">
            <a:avLst/>
          </a:prstGeom>
        </p:spPr>
      </p:pic>
      <p:sp>
        <p:nvSpPr>
          <p:cNvPr id="12" name="Date Placeholder 11">
            <a:extLst>
              <a:ext uri="{FF2B5EF4-FFF2-40B4-BE49-F238E27FC236}">
                <a16:creationId xmlns:a16="http://schemas.microsoft.com/office/drawing/2014/main" id="{865C990F-C90E-E5C8-DCEA-8B5795BEC4A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703305059"/>
      </p:ext>
    </p:extLst>
  </p:cSld>
  <p:clrMap bg1="lt1" tx1="dk1" bg2="lt2" tx2="dk2" accent1="accent1" accent2="accent2" accent3="accent3" accent4="accent4" accent5="accent5" accent6="accent6" hlink="hlink" folHlink="folHlink"/>
  <p:sldLayoutIdLst>
    <p:sldLayoutId id="2147483658" r:id="rId1"/>
    <p:sldLayoutId id="2147483677" r:id="rId2"/>
    <p:sldLayoutId id="2147483650" r:id="rId3"/>
    <p:sldLayoutId id="2147483681" r:id="rId4"/>
    <p:sldLayoutId id="2147483667" r:id="rId5"/>
    <p:sldLayoutId id="2147483678" r:id="rId6"/>
    <p:sldLayoutId id="2147483670" r:id="rId7"/>
    <p:sldLayoutId id="2147483682" r:id="rId8"/>
    <p:sldLayoutId id="2147483663" r:id="rId9"/>
    <p:sldLayoutId id="2147483668" r:id="rId10"/>
    <p:sldLayoutId id="2147483679" r:id="rId11"/>
    <p:sldLayoutId id="2147483671" r:id="rId12"/>
    <p:sldLayoutId id="2147483683" r:id="rId13"/>
    <p:sldLayoutId id="2147483672" r:id="rId14"/>
    <p:sldLayoutId id="2147483685" r:id="rId15"/>
    <p:sldLayoutId id="2147483669" r:id="rId16"/>
    <p:sldLayoutId id="2147483680" r:id="rId17"/>
    <p:sldLayoutId id="2147483673" r:id="rId18"/>
    <p:sldLayoutId id="2147483684" r:id="rId19"/>
    <p:sldLayoutId id="2147483674" r:id="rId20"/>
    <p:sldLayoutId id="2147483686" r:id="rId21"/>
    <p:sldLayoutId id="2147483660" r:id="rId22"/>
    <p:sldLayoutId id="2147483690" r:id="rId23"/>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1A0E3B"/>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5265B29-FADD-FE22-87A1-216E5EDA783E}"/>
              </a:ext>
            </a:extLst>
          </p:cNvPr>
          <p:cNvSpPr>
            <a:spLocks noGrp="1"/>
          </p:cNvSpPr>
          <p:nvPr>
            <p:ph type="sldNum" sz="quarter" idx="4"/>
          </p:nvPr>
        </p:nvSpPr>
        <p:spPr>
          <a:xfrm>
            <a:off x="9321800" y="6311900"/>
            <a:ext cx="2743200" cy="365125"/>
          </a:xfrm>
          <a:prstGeom prst="rect">
            <a:avLst/>
          </a:prstGeom>
        </p:spPr>
        <p:txBody>
          <a:bodyPr vert="horz" lIns="91440" tIns="45720" rIns="91440" bIns="45720" rtlCol="0" anchor="ctr"/>
          <a:lstStyle>
            <a:lvl1pPr algn="r">
              <a:defRPr sz="1200">
                <a:solidFill>
                  <a:srgbClr val="F6F8FC"/>
                </a:solidFill>
              </a:defRPr>
            </a:lvl1pPr>
          </a:lstStyle>
          <a:p>
            <a:fld id="{A41E8D75-F094-0240-9387-CF71E5CB02FE}" type="slidenum">
              <a:rPr lang="en-US" smtClean="0"/>
              <a:pPr/>
              <a:t>‹#›</a:t>
            </a:fld>
            <a:endParaRPr lang="en-US"/>
          </a:p>
        </p:txBody>
      </p:sp>
      <p:cxnSp>
        <p:nvCxnSpPr>
          <p:cNvPr id="8" name="Straight Connector 7">
            <a:extLst>
              <a:ext uri="{FF2B5EF4-FFF2-40B4-BE49-F238E27FC236}">
                <a16:creationId xmlns:a16="http://schemas.microsoft.com/office/drawing/2014/main" id="{B3DC2F22-4070-81E7-5AD6-0B13CC1E4C0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4" name="Title Placeholder 3">
            <a:extLst>
              <a:ext uri="{FF2B5EF4-FFF2-40B4-BE49-F238E27FC236}">
                <a16:creationId xmlns:a16="http://schemas.microsoft.com/office/drawing/2014/main" id="{344CB10A-2A96-9764-3C60-9B62E14EF8CE}"/>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8">
            <a:extLst>
              <a:ext uri="{FF2B5EF4-FFF2-40B4-BE49-F238E27FC236}">
                <a16:creationId xmlns:a16="http://schemas.microsoft.com/office/drawing/2014/main" id="{7E4E0EDC-7264-0F8F-129A-C9F7ED2E0852}"/>
              </a:ext>
            </a:extLst>
          </p:cNvPr>
          <p:cNvSpPr>
            <a:spLocks noGrp="1"/>
          </p:cNvSpPr>
          <p:nvPr>
            <p:ph type="body" idx="1"/>
          </p:nvPr>
        </p:nvSpPr>
        <p:spPr>
          <a:xfrm>
            <a:off x="522513" y="1825625"/>
            <a:ext cx="11152415" cy="39546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C985818F-6212-BE2D-EE01-7FA182AE28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21800" y="108283"/>
            <a:ext cx="2870200" cy="751719"/>
          </a:xfrm>
          <a:prstGeom prst="rect">
            <a:avLst/>
          </a:prstGeom>
        </p:spPr>
      </p:pic>
      <p:pic>
        <p:nvPicPr>
          <p:cNvPr id="12" name="Graphic 11">
            <a:extLst>
              <a:ext uri="{FF2B5EF4-FFF2-40B4-BE49-F238E27FC236}">
                <a16:creationId xmlns:a16="http://schemas.microsoft.com/office/drawing/2014/main" id="{ED51DC79-7BF3-79D1-DF1A-2385613AF4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0926" y="6375952"/>
            <a:ext cx="1308100" cy="292601"/>
          </a:xfrm>
          <a:prstGeom prst="rect">
            <a:avLst/>
          </a:prstGeom>
        </p:spPr>
      </p:pic>
    </p:spTree>
    <p:extLst>
      <p:ext uri="{BB962C8B-B14F-4D97-AF65-F5344CB8AC3E}">
        <p14:creationId xmlns:p14="http://schemas.microsoft.com/office/powerpoint/2010/main" val="3168947114"/>
      </p:ext>
    </p:extLst>
  </p:cSld>
  <p:clrMap bg1="lt1" tx1="dk1" bg2="lt2" tx2="dk2" accent1="accent1" accent2="accent2" accent3="accent3" accent4="accent4" accent5="accent5" accent6="accent6" hlink="hlink" folHlink="folHlink"/>
  <p:sldLayoutIdLst>
    <p:sldLayoutId id="2147483718"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5664F0B4-D575-9139-8B0B-459111DC4CBB}"/>
              </a:ext>
            </a:extLst>
          </p:cNvPr>
          <p:cNvSpPr>
            <a:spLocks noGrp="1"/>
          </p:cNvSpPr>
          <p:nvPr>
            <p:ph type="sldNum" sz="quarter" idx="4"/>
          </p:nvPr>
        </p:nvSpPr>
        <p:spPr>
          <a:xfrm>
            <a:off x="9302750" y="6310312"/>
            <a:ext cx="2743200" cy="365125"/>
          </a:xfrm>
          <a:prstGeom prst="rect">
            <a:avLst/>
          </a:prstGeom>
        </p:spPr>
        <p:txBody>
          <a:bodyPr vert="horz" lIns="91440" tIns="45720" rIns="91440" bIns="45720" rtlCol="0" anchor="ctr"/>
          <a:lstStyle>
            <a:lvl1pPr algn="r">
              <a:defRPr sz="1200">
                <a:solidFill>
                  <a:srgbClr val="1A0E3B"/>
                </a:solidFill>
              </a:defRPr>
            </a:lvl1pPr>
          </a:lstStyle>
          <a:p>
            <a:fld id="{1A6E953D-3282-1E4C-8C54-CEE05A75726F}" type="slidenum">
              <a:rPr lang="en-US" smtClean="0"/>
              <a:pPr/>
              <a:t>‹#›</a:t>
            </a:fld>
            <a:endParaRPr lang="en-US"/>
          </a:p>
        </p:txBody>
      </p:sp>
      <p:cxnSp>
        <p:nvCxnSpPr>
          <p:cNvPr id="19" name="Straight Connector 18">
            <a:extLst>
              <a:ext uri="{FF2B5EF4-FFF2-40B4-BE49-F238E27FC236}">
                <a16:creationId xmlns:a16="http://schemas.microsoft.com/office/drawing/2014/main" id="{F51CB468-CBC4-E341-5219-10D0F5F82F4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30" name="Title Placeholder 29">
            <a:extLst>
              <a:ext uri="{FF2B5EF4-FFF2-40B4-BE49-F238E27FC236}">
                <a16:creationId xmlns:a16="http://schemas.microsoft.com/office/drawing/2014/main" id="{5394A21B-A4B5-A5AE-9FE9-6BAD1ADBB1A9}"/>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204AE7FB-0D0C-778B-41DB-F10EF47BDF03}"/>
              </a:ext>
            </a:extLst>
          </p:cNvPr>
          <p:cNvSpPr>
            <a:spLocks noGrp="1"/>
          </p:cNvSpPr>
          <p:nvPr>
            <p:ph type="body" idx="1"/>
          </p:nvPr>
        </p:nvSpPr>
        <p:spPr>
          <a:xfrm>
            <a:off x="568960" y="1825625"/>
            <a:ext cx="1105408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phic 7">
            <a:extLst>
              <a:ext uri="{FF2B5EF4-FFF2-40B4-BE49-F238E27FC236}">
                <a16:creationId xmlns:a16="http://schemas.microsoft.com/office/drawing/2014/main" id="{A59E68D0-F0DC-434C-D2CC-67C94B0CEE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299" y="6377725"/>
            <a:ext cx="1330881" cy="297697"/>
          </a:xfrm>
          <a:prstGeom prst="rect">
            <a:avLst/>
          </a:prstGeom>
        </p:spPr>
      </p:pic>
      <p:pic>
        <p:nvPicPr>
          <p:cNvPr id="10" name="Graphic 9">
            <a:extLst>
              <a:ext uri="{FF2B5EF4-FFF2-40B4-BE49-F238E27FC236}">
                <a16:creationId xmlns:a16="http://schemas.microsoft.com/office/drawing/2014/main" id="{F9E8C2C7-D910-A9E9-2A62-4BBD77E6AA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02751" y="116465"/>
            <a:ext cx="2889250" cy="756708"/>
          </a:xfrm>
          <a:prstGeom prst="rect">
            <a:avLst/>
          </a:prstGeom>
        </p:spPr>
      </p:pic>
    </p:spTree>
    <p:extLst>
      <p:ext uri="{BB962C8B-B14F-4D97-AF65-F5344CB8AC3E}">
        <p14:creationId xmlns:p14="http://schemas.microsoft.com/office/powerpoint/2010/main" val="582315197"/>
      </p:ext>
    </p:extLst>
  </p:cSld>
  <p:clrMap bg1="lt1" tx1="dk1" bg2="lt2" tx2="dk2" accent1="accent1" accent2="accent2" accent3="accent3" accent4="accent4" accent5="accent5" accent6="accent6" hlink="hlink" folHlink="folHlink"/>
  <p:sldLayoutIdLst>
    <p:sldLayoutId id="2147483720" r:id="rId1"/>
    <p:sldLayoutId id="2147483721" r:id="rId2"/>
  </p:sldLayoutIdLst>
  <p:hf hdr="0" ftr="0" dt="0"/>
  <p:txStyles>
    <p:titleStyle>
      <a:lvl1pPr algn="l" defTabSz="914400" rtl="0" eaLnBrk="1" latinLnBrk="0" hangingPunct="1">
        <a:lnSpc>
          <a:spcPct val="90000"/>
        </a:lnSpc>
        <a:spcBef>
          <a:spcPct val="0"/>
        </a:spcBef>
        <a:buNone/>
        <a:defRPr sz="4400" b="1" kern="1200">
          <a:solidFill>
            <a:srgbClr val="1A0E3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0E3B"/>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E327B5-D42F-44C9-41C5-1ADC1CE2FEC5}"/>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B2C34DC-942D-5FA4-288E-3A1CDB074451}"/>
              </a:ext>
            </a:extLst>
          </p:cNvPr>
          <p:cNvSpPr>
            <a:spLocks noGrp="1"/>
          </p:cNvSpPr>
          <p:nvPr>
            <p:ph type="sldNum" sz="quarter" idx="4"/>
          </p:nvPr>
        </p:nvSpPr>
        <p:spPr>
          <a:xfrm>
            <a:off x="9321800" y="6307107"/>
            <a:ext cx="2743200" cy="365125"/>
          </a:xfrm>
          <a:prstGeom prst="rect">
            <a:avLst/>
          </a:prstGeom>
        </p:spPr>
        <p:txBody>
          <a:bodyPr vert="horz" lIns="91440" tIns="45720" rIns="91440" bIns="45720" rtlCol="0" anchor="ctr"/>
          <a:lstStyle>
            <a:lvl1pPr algn="r">
              <a:defRPr sz="1200">
                <a:solidFill>
                  <a:srgbClr val="F6F8FC"/>
                </a:solidFill>
              </a:defRPr>
            </a:lvl1pPr>
          </a:lstStyle>
          <a:p>
            <a:fld id="{8D407A93-5F51-6D4C-9C0B-941BF48061CC}" type="slidenum">
              <a:rPr lang="en-US" smtClean="0"/>
              <a:pPr/>
              <a:t>‹#›</a:t>
            </a:fld>
            <a:endParaRPr lang="en-US" dirty="0"/>
          </a:p>
        </p:txBody>
      </p:sp>
      <p:sp>
        <p:nvSpPr>
          <p:cNvPr id="3" name="Title Placeholder 2">
            <a:extLst>
              <a:ext uri="{FF2B5EF4-FFF2-40B4-BE49-F238E27FC236}">
                <a16:creationId xmlns:a16="http://schemas.microsoft.com/office/drawing/2014/main" id="{579E7879-1E42-2A28-7E78-2866A69FB4F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Additional Resources</a:t>
            </a:r>
          </a:p>
        </p:txBody>
      </p:sp>
      <p:sp>
        <p:nvSpPr>
          <p:cNvPr id="6" name="Text Placeholder 5">
            <a:extLst>
              <a:ext uri="{FF2B5EF4-FFF2-40B4-BE49-F238E27FC236}">
                <a16:creationId xmlns:a16="http://schemas.microsoft.com/office/drawing/2014/main" id="{26F6F927-9642-58A7-2CA6-46DBC309B264}"/>
              </a:ext>
            </a:extLst>
          </p:cNvPr>
          <p:cNvSpPr>
            <a:spLocks noGrp="1"/>
          </p:cNvSpPr>
          <p:nvPr>
            <p:ph type="body" idx="1"/>
          </p:nvPr>
        </p:nvSpPr>
        <p:spPr>
          <a:xfrm>
            <a:off x="579120" y="1825625"/>
            <a:ext cx="110439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Graphic 3">
            <a:extLst>
              <a:ext uri="{FF2B5EF4-FFF2-40B4-BE49-F238E27FC236}">
                <a16:creationId xmlns:a16="http://schemas.microsoft.com/office/drawing/2014/main" id="{467919C5-E27A-F902-3846-FE832D7A5A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0926" y="6375952"/>
            <a:ext cx="1308100" cy="292601"/>
          </a:xfrm>
          <a:prstGeom prst="rect">
            <a:avLst/>
          </a:prstGeom>
        </p:spPr>
      </p:pic>
      <p:pic>
        <p:nvPicPr>
          <p:cNvPr id="10" name="Graphic 9">
            <a:extLst>
              <a:ext uri="{FF2B5EF4-FFF2-40B4-BE49-F238E27FC236}">
                <a16:creationId xmlns:a16="http://schemas.microsoft.com/office/drawing/2014/main" id="{A736FEE8-D319-6F60-DCF5-A260C175EB1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21800" y="108283"/>
            <a:ext cx="2870200" cy="751719"/>
          </a:xfrm>
          <a:prstGeom prst="rect">
            <a:avLst/>
          </a:prstGeom>
        </p:spPr>
      </p:pic>
      <p:sp>
        <p:nvSpPr>
          <p:cNvPr id="12" name="Date Placeholder 11">
            <a:extLst>
              <a:ext uri="{FF2B5EF4-FFF2-40B4-BE49-F238E27FC236}">
                <a16:creationId xmlns:a16="http://schemas.microsoft.com/office/drawing/2014/main" id="{865C990F-C90E-E5C8-DCEA-8B5795BEC4A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3125186941"/>
      </p:ext>
    </p:extLst>
  </p:cSld>
  <p:clrMap bg1="lt1" tx1="dk1" bg2="lt2" tx2="dk2" accent1="accent1" accent2="accent2" accent3="accent3" accent4="accent4" accent5="accent5" accent6="accent6" hlink="hlink" folHlink="folHlink"/>
  <p:sldLayoutIdLst>
    <p:sldLayoutId id="2147483723"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E327B5-D42F-44C9-41C5-1ADC1CE2FEC5}"/>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B2C34DC-942D-5FA4-288E-3A1CDB074451}"/>
              </a:ext>
            </a:extLst>
          </p:cNvPr>
          <p:cNvSpPr>
            <a:spLocks noGrp="1"/>
          </p:cNvSpPr>
          <p:nvPr>
            <p:ph type="sldNum" sz="quarter" idx="4"/>
          </p:nvPr>
        </p:nvSpPr>
        <p:spPr>
          <a:xfrm>
            <a:off x="9321800" y="6307107"/>
            <a:ext cx="2743200" cy="365125"/>
          </a:xfrm>
          <a:prstGeom prst="rect">
            <a:avLst/>
          </a:prstGeom>
        </p:spPr>
        <p:txBody>
          <a:bodyPr vert="horz" lIns="91440" tIns="45720" rIns="91440" bIns="45720" rtlCol="0" anchor="ctr"/>
          <a:lstStyle>
            <a:lvl1pPr algn="r">
              <a:defRPr sz="1200">
                <a:solidFill>
                  <a:srgbClr val="F6F8FC"/>
                </a:solidFill>
              </a:defRPr>
            </a:lvl1pPr>
          </a:lstStyle>
          <a:p>
            <a:fld id="{8D407A93-5F51-6D4C-9C0B-941BF48061CC}" type="slidenum">
              <a:rPr lang="en-US" smtClean="0"/>
              <a:pPr/>
              <a:t>‹#›</a:t>
            </a:fld>
            <a:endParaRPr lang="en-US" dirty="0"/>
          </a:p>
        </p:txBody>
      </p:sp>
      <p:sp>
        <p:nvSpPr>
          <p:cNvPr id="3" name="Title Placeholder 2">
            <a:extLst>
              <a:ext uri="{FF2B5EF4-FFF2-40B4-BE49-F238E27FC236}">
                <a16:creationId xmlns:a16="http://schemas.microsoft.com/office/drawing/2014/main" id="{579E7879-1E42-2A28-7E78-2866A69FB4F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Additional Resources</a:t>
            </a:r>
          </a:p>
        </p:txBody>
      </p:sp>
      <p:sp>
        <p:nvSpPr>
          <p:cNvPr id="6" name="Text Placeholder 5">
            <a:extLst>
              <a:ext uri="{FF2B5EF4-FFF2-40B4-BE49-F238E27FC236}">
                <a16:creationId xmlns:a16="http://schemas.microsoft.com/office/drawing/2014/main" id="{26F6F927-9642-58A7-2CA6-46DBC309B264}"/>
              </a:ext>
            </a:extLst>
          </p:cNvPr>
          <p:cNvSpPr>
            <a:spLocks noGrp="1"/>
          </p:cNvSpPr>
          <p:nvPr>
            <p:ph type="body" idx="1"/>
          </p:nvPr>
        </p:nvSpPr>
        <p:spPr>
          <a:xfrm>
            <a:off x="579120" y="1825625"/>
            <a:ext cx="110439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Graphic 3">
            <a:extLst>
              <a:ext uri="{FF2B5EF4-FFF2-40B4-BE49-F238E27FC236}">
                <a16:creationId xmlns:a16="http://schemas.microsoft.com/office/drawing/2014/main" id="{467919C5-E27A-F902-3846-FE832D7A5A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0926" y="6375952"/>
            <a:ext cx="1308100" cy="292601"/>
          </a:xfrm>
          <a:prstGeom prst="rect">
            <a:avLst/>
          </a:prstGeom>
        </p:spPr>
      </p:pic>
      <p:pic>
        <p:nvPicPr>
          <p:cNvPr id="10" name="Graphic 9">
            <a:extLst>
              <a:ext uri="{FF2B5EF4-FFF2-40B4-BE49-F238E27FC236}">
                <a16:creationId xmlns:a16="http://schemas.microsoft.com/office/drawing/2014/main" id="{A736FEE8-D319-6F60-DCF5-A260C175EB1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21800" y="108283"/>
            <a:ext cx="2870200" cy="751719"/>
          </a:xfrm>
          <a:prstGeom prst="rect">
            <a:avLst/>
          </a:prstGeom>
        </p:spPr>
      </p:pic>
      <p:sp>
        <p:nvSpPr>
          <p:cNvPr id="12" name="Date Placeholder 11">
            <a:extLst>
              <a:ext uri="{FF2B5EF4-FFF2-40B4-BE49-F238E27FC236}">
                <a16:creationId xmlns:a16="http://schemas.microsoft.com/office/drawing/2014/main" id="{865C990F-C90E-E5C8-DCEA-8B5795BEC4A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3738776771"/>
      </p:ext>
    </p:extLst>
  </p:cSld>
  <p:clrMap bg1="lt1" tx1="dk1" bg2="lt2" tx2="dk2" accent1="accent1" accent2="accent2" accent3="accent3" accent4="accent4" accent5="accent5" accent6="accent6" hlink="hlink" folHlink="folHlink"/>
  <p:sldLayoutIdLst>
    <p:sldLayoutId id="2147483688"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5664F0B4-D575-9139-8B0B-459111DC4CBB}"/>
              </a:ext>
            </a:extLst>
          </p:cNvPr>
          <p:cNvSpPr>
            <a:spLocks noGrp="1"/>
          </p:cNvSpPr>
          <p:nvPr>
            <p:ph type="sldNum" sz="quarter" idx="4"/>
          </p:nvPr>
        </p:nvSpPr>
        <p:spPr>
          <a:xfrm>
            <a:off x="9302750" y="6310312"/>
            <a:ext cx="2743200" cy="365125"/>
          </a:xfrm>
          <a:prstGeom prst="rect">
            <a:avLst/>
          </a:prstGeom>
        </p:spPr>
        <p:txBody>
          <a:bodyPr vert="horz" lIns="91440" tIns="45720" rIns="91440" bIns="45720" rtlCol="0" anchor="ctr"/>
          <a:lstStyle>
            <a:lvl1pPr algn="r">
              <a:defRPr sz="1200">
                <a:solidFill>
                  <a:srgbClr val="1A0E3B"/>
                </a:solidFill>
              </a:defRPr>
            </a:lvl1pPr>
          </a:lstStyle>
          <a:p>
            <a:fld id="{1A6E953D-3282-1E4C-8C54-CEE05A75726F}" type="slidenum">
              <a:rPr lang="en-US" smtClean="0"/>
              <a:pPr/>
              <a:t>‹#›</a:t>
            </a:fld>
            <a:endParaRPr lang="en-US"/>
          </a:p>
        </p:txBody>
      </p:sp>
      <p:cxnSp>
        <p:nvCxnSpPr>
          <p:cNvPr id="19" name="Straight Connector 18">
            <a:extLst>
              <a:ext uri="{FF2B5EF4-FFF2-40B4-BE49-F238E27FC236}">
                <a16:creationId xmlns:a16="http://schemas.microsoft.com/office/drawing/2014/main" id="{F51CB468-CBC4-E341-5219-10D0F5F82F4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30" name="Title Placeholder 29">
            <a:extLst>
              <a:ext uri="{FF2B5EF4-FFF2-40B4-BE49-F238E27FC236}">
                <a16:creationId xmlns:a16="http://schemas.microsoft.com/office/drawing/2014/main" id="{5394A21B-A4B5-A5AE-9FE9-6BAD1ADBB1A9}"/>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204AE7FB-0D0C-778B-41DB-F10EF47BDF03}"/>
              </a:ext>
            </a:extLst>
          </p:cNvPr>
          <p:cNvSpPr>
            <a:spLocks noGrp="1"/>
          </p:cNvSpPr>
          <p:nvPr>
            <p:ph type="body" idx="1"/>
          </p:nvPr>
        </p:nvSpPr>
        <p:spPr>
          <a:xfrm>
            <a:off x="568960" y="1825625"/>
            <a:ext cx="1105408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phic 7">
            <a:extLst>
              <a:ext uri="{FF2B5EF4-FFF2-40B4-BE49-F238E27FC236}">
                <a16:creationId xmlns:a16="http://schemas.microsoft.com/office/drawing/2014/main" id="{A59E68D0-F0DC-434C-D2CC-67C94B0CEE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299" y="6377725"/>
            <a:ext cx="1330881" cy="297697"/>
          </a:xfrm>
          <a:prstGeom prst="rect">
            <a:avLst/>
          </a:prstGeom>
        </p:spPr>
      </p:pic>
      <p:pic>
        <p:nvPicPr>
          <p:cNvPr id="10" name="Graphic 9">
            <a:extLst>
              <a:ext uri="{FF2B5EF4-FFF2-40B4-BE49-F238E27FC236}">
                <a16:creationId xmlns:a16="http://schemas.microsoft.com/office/drawing/2014/main" id="{F9E8C2C7-D910-A9E9-2A62-4BBD77E6AA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02751" y="116465"/>
            <a:ext cx="2889250" cy="756708"/>
          </a:xfrm>
          <a:prstGeom prst="rect">
            <a:avLst/>
          </a:prstGeom>
        </p:spPr>
      </p:pic>
    </p:spTree>
    <p:extLst>
      <p:ext uri="{BB962C8B-B14F-4D97-AF65-F5344CB8AC3E}">
        <p14:creationId xmlns:p14="http://schemas.microsoft.com/office/powerpoint/2010/main" val="1843876248"/>
      </p:ext>
    </p:extLst>
  </p:cSld>
  <p:clrMap bg1="lt1" tx1="dk1" bg2="lt2" tx2="dk2" accent1="accent1" accent2="accent2" accent3="accent3" accent4="accent4" accent5="accent5" accent6="accent6" hlink="hlink" folHlink="folHlink"/>
  <p:sldLayoutIdLst>
    <p:sldLayoutId id="2147483664" r:id="rId1"/>
    <p:sldLayoutId id="2147483675" r:id="rId2"/>
  </p:sldLayoutIdLst>
  <p:hf hdr="0" ftr="0" dt="0"/>
  <p:txStyles>
    <p:titleStyle>
      <a:lvl1pPr algn="l" defTabSz="914400" rtl="0" eaLnBrk="1" latinLnBrk="0" hangingPunct="1">
        <a:lnSpc>
          <a:spcPct val="90000"/>
        </a:lnSpc>
        <a:spcBef>
          <a:spcPct val="0"/>
        </a:spcBef>
        <a:buNone/>
        <a:defRPr sz="4400" b="1" kern="1200">
          <a:solidFill>
            <a:srgbClr val="1A0E3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0E3B"/>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A0E3B"/>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5265B29-FADD-FE22-87A1-216E5EDA783E}"/>
              </a:ext>
            </a:extLst>
          </p:cNvPr>
          <p:cNvSpPr>
            <a:spLocks noGrp="1"/>
          </p:cNvSpPr>
          <p:nvPr>
            <p:ph type="sldNum" sz="quarter" idx="4"/>
          </p:nvPr>
        </p:nvSpPr>
        <p:spPr>
          <a:xfrm>
            <a:off x="9321800" y="6311900"/>
            <a:ext cx="2743200" cy="365125"/>
          </a:xfrm>
          <a:prstGeom prst="rect">
            <a:avLst/>
          </a:prstGeom>
        </p:spPr>
        <p:txBody>
          <a:bodyPr vert="horz" lIns="91440" tIns="45720" rIns="91440" bIns="45720" rtlCol="0" anchor="ctr"/>
          <a:lstStyle>
            <a:lvl1pPr algn="r">
              <a:defRPr sz="1200">
                <a:solidFill>
                  <a:srgbClr val="F6F8FC"/>
                </a:solidFill>
              </a:defRPr>
            </a:lvl1pPr>
          </a:lstStyle>
          <a:p>
            <a:fld id="{A41E8D75-F094-0240-9387-CF71E5CB02FE}" type="slidenum">
              <a:rPr lang="en-US" smtClean="0"/>
              <a:pPr/>
              <a:t>‹#›</a:t>
            </a:fld>
            <a:endParaRPr lang="en-US"/>
          </a:p>
        </p:txBody>
      </p:sp>
      <p:cxnSp>
        <p:nvCxnSpPr>
          <p:cNvPr id="8" name="Straight Connector 7">
            <a:extLst>
              <a:ext uri="{FF2B5EF4-FFF2-40B4-BE49-F238E27FC236}">
                <a16:creationId xmlns:a16="http://schemas.microsoft.com/office/drawing/2014/main" id="{B3DC2F22-4070-81E7-5AD6-0B13CC1E4C0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4" name="Title Placeholder 3">
            <a:extLst>
              <a:ext uri="{FF2B5EF4-FFF2-40B4-BE49-F238E27FC236}">
                <a16:creationId xmlns:a16="http://schemas.microsoft.com/office/drawing/2014/main" id="{344CB10A-2A96-9764-3C60-9B62E14EF8CE}"/>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8">
            <a:extLst>
              <a:ext uri="{FF2B5EF4-FFF2-40B4-BE49-F238E27FC236}">
                <a16:creationId xmlns:a16="http://schemas.microsoft.com/office/drawing/2014/main" id="{7E4E0EDC-7264-0F8F-129A-C9F7ED2E0852}"/>
              </a:ext>
            </a:extLst>
          </p:cNvPr>
          <p:cNvSpPr>
            <a:spLocks noGrp="1"/>
          </p:cNvSpPr>
          <p:nvPr>
            <p:ph type="body" idx="1"/>
          </p:nvPr>
        </p:nvSpPr>
        <p:spPr>
          <a:xfrm>
            <a:off x="522513" y="1825625"/>
            <a:ext cx="11152415" cy="39546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C985818F-6212-BE2D-EE01-7FA182AE28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21800" y="108283"/>
            <a:ext cx="2870200" cy="751719"/>
          </a:xfrm>
          <a:prstGeom prst="rect">
            <a:avLst/>
          </a:prstGeom>
        </p:spPr>
      </p:pic>
      <p:pic>
        <p:nvPicPr>
          <p:cNvPr id="12" name="Graphic 11">
            <a:extLst>
              <a:ext uri="{FF2B5EF4-FFF2-40B4-BE49-F238E27FC236}">
                <a16:creationId xmlns:a16="http://schemas.microsoft.com/office/drawing/2014/main" id="{ED51DC79-7BF3-79D1-DF1A-2385613AF4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0926" y="6375952"/>
            <a:ext cx="1308100" cy="292601"/>
          </a:xfrm>
          <a:prstGeom prst="rect">
            <a:avLst/>
          </a:prstGeom>
        </p:spPr>
      </p:pic>
    </p:spTree>
    <p:extLst>
      <p:ext uri="{BB962C8B-B14F-4D97-AF65-F5344CB8AC3E}">
        <p14:creationId xmlns:p14="http://schemas.microsoft.com/office/powerpoint/2010/main" val="19005031"/>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9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5265B29-FADD-FE22-87A1-216E5EDA783E}"/>
              </a:ext>
            </a:extLst>
          </p:cNvPr>
          <p:cNvSpPr>
            <a:spLocks noGrp="1"/>
          </p:cNvSpPr>
          <p:nvPr>
            <p:ph type="sldNum" sz="quarter" idx="4"/>
          </p:nvPr>
        </p:nvSpPr>
        <p:spPr>
          <a:xfrm>
            <a:off x="9321800" y="6311900"/>
            <a:ext cx="2743200" cy="365125"/>
          </a:xfrm>
          <a:prstGeom prst="rect">
            <a:avLst/>
          </a:prstGeom>
        </p:spPr>
        <p:txBody>
          <a:bodyPr vert="horz" lIns="91440" tIns="45720" rIns="91440" bIns="45720" rtlCol="0" anchor="ctr"/>
          <a:lstStyle>
            <a:lvl1pPr algn="r">
              <a:defRPr sz="1200">
                <a:solidFill>
                  <a:schemeClr val="bg1"/>
                </a:solidFill>
              </a:defRPr>
            </a:lvl1pPr>
          </a:lstStyle>
          <a:p>
            <a:fld id="{A41E8D75-F094-0240-9387-CF71E5CB02FE}" type="slidenum">
              <a:rPr lang="en-US" smtClean="0"/>
              <a:pPr/>
              <a:t>‹#›</a:t>
            </a:fld>
            <a:endParaRPr lang="en-US"/>
          </a:p>
        </p:txBody>
      </p:sp>
      <p:cxnSp>
        <p:nvCxnSpPr>
          <p:cNvPr id="8" name="Straight Connector 7">
            <a:extLst>
              <a:ext uri="{FF2B5EF4-FFF2-40B4-BE49-F238E27FC236}">
                <a16:creationId xmlns:a16="http://schemas.microsoft.com/office/drawing/2014/main" id="{B3DC2F22-4070-81E7-5AD6-0B13CC1E4C0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Title Placeholder 10">
            <a:extLst>
              <a:ext uri="{FF2B5EF4-FFF2-40B4-BE49-F238E27FC236}">
                <a16:creationId xmlns:a16="http://schemas.microsoft.com/office/drawing/2014/main" id="{F6DC3C74-C497-5779-383A-11A9EB5BBD11}"/>
              </a:ext>
            </a:extLst>
          </p:cNvPr>
          <p:cNvSpPr>
            <a:spLocks noGrp="1"/>
          </p:cNvSpPr>
          <p:nvPr>
            <p:ph type="title"/>
          </p:nvPr>
        </p:nvSpPr>
        <p:spPr>
          <a:xfrm>
            <a:off x="580668" y="2341453"/>
            <a:ext cx="10963631" cy="1325563"/>
          </a:xfrm>
          <a:prstGeom prst="rect">
            <a:avLst/>
          </a:prstGeom>
        </p:spPr>
        <p:txBody>
          <a:bodyPr vert="horz" lIns="91440" tIns="45720" rIns="91440" bIns="45720" rtlCol="0" anchor="ctr">
            <a:normAutofit/>
          </a:bodyPr>
          <a:lstStyle/>
          <a:p>
            <a:r>
              <a:rPr lang="en-US" dirty="0"/>
              <a:t>Slide with Large Custom Image Background (insert your background image)</a:t>
            </a:r>
          </a:p>
        </p:txBody>
      </p:sp>
      <p:pic>
        <p:nvPicPr>
          <p:cNvPr id="17" name="Graphic 16">
            <a:extLst>
              <a:ext uri="{FF2B5EF4-FFF2-40B4-BE49-F238E27FC236}">
                <a16:creationId xmlns:a16="http://schemas.microsoft.com/office/drawing/2014/main" id="{2C170EF9-67BA-77D6-F6DB-365BF1243D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21800" y="108283"/>
            <a:ext cx="2870200" cy="751719"/>
          </a:xfrm>
          <a:prstGeom prst="rect">
            <a:avLst/>
          </a:prstGeom>
        </p:spPr>
      </p:pic>
      <p:pic>
        <p:nvPicPr>
          <p:cNvPr id="18" name="Graphic 17">
            <a:extLst>
              <a:ext uri="{FF2B5EF4-FFF2-40B4-BE49-F238E27FC236}">
                <a16:creationId xmlns:a16="http://schemas.microsoft.com/office/drawing/2014/main" id="{2837ABB7-5CCC-6B35-0892-3EB4D76B4C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0926" y="6375952"/>
            <a:ext cx="1308100" cy="292601"/>
          </a:xfrm>
          <a:prstGeom prst="rect">
            <a:avLst/>
          </a:prstGeom>
        </p:spPr>
      </p:pic>
    </p:spTree>
    <p:extLst>
      <p:ext uri="{BB962C8B-B14F-4D97-AF65-F5344CB8AC3E}">
        <p14:creationId xmlns:p14="http://schemas.microsoft.com/office/powerpoint/2010/main" val="3755999525"/>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cxnSp>
        <p:nvCxnSpPr>
          <p:cNvPr id="10" name="Google Shape;10;p1"/>
          <p:cNvCxnSpPr/>
          <p:nvPr/>
        </p:nvCxnSpPr>
        <p:spPr>
          <a:xfrm>
            <a:off x="0" y="6794389"/>
            <a:ext cx="12192000" cy="0"/>
          </a:xfrm>
          <a:prstGeom prst="straightConnector1">
            <a:avLst/>
          </a:prstGeom>
          <a:noFill/>
          <a:ln w="127000" cap="flat" cmpd="sng">
            <a:solidFill>
              <a:srgbClr val="1A0E3B"/>
            </a:solidFill>
            <a:prstDash val="solid"/>
            <a:miter lim="800000"/>
            <a:headEnd type="none" w="sm" len="sm"/>
            <a:tailEnd type="none" w="sm" len="sm"/>
          </a:ln>
        </p:spPr>
      </p:cxnSp>
      <p:sp>
        <p:nvSpPr>
          <p:cNvPr id="11" name="Google Shape;11;p1"/>
          <p:cNvSpPr txBox="1">
            <a:spLocks noGrp="1"/>
          </p:cNvSpPr>
          <p:nvPr>
            <p:ph type="sldNum" idx="12"/>
          </p:nvPr>
        </p:nvSpPr>
        <p:spPr>
          <a:xfrm>
            <a:off x="9321800" y="6307107"/>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1pPr>
            <a:lvl2pPr marL="0" marR="0" lvl="1"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2pPr>
            <a:lvl3pPr marL="0" marR="0" lvl="2"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3pPr>
            <a:lvl4pPr marL="0" marR="0" lvl="3"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4pPr>
            <a:lvl5pPr marL="0" marR="0" lvl="4"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5pPr>
            <a:lvl6pPr marL="0" marR="0" lvl="5"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6pPr>
            <a:lvl7pPr marL="0" marR="0" lvl="6"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7pPr>
            <a:lvl8pPr marL="0" marR="0" lvl="7"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8pPr>
            <a:lvl9pPr marL="0" marR="0" lvl="8"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
        <p:nvSpPr>
          <p:cNvPr id="12" name="Google Shape;12;p1"/>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Twentieth Century"/>
              <a:buNone/>
              <a:defRPr sz="4400" b="1" i="0" u="none" strike="noStrike" cap="none">
                <a:solidFill>
                  <a:schemeClr val="lt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579120" y="1825625"/>
            <a:ext cx="1104392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4" name="Google Shape;14;p1"/>
          <p:cNvPicPr preferRelativeResize="0"/>
          <p:nvPr/>
        </p:nvPicPr>
        <p:blipFill rotWithShape="1">
          <a:blip r:embed="rId12">
            <a:alphaModFix/>
          </a:blip>
          <a:srcRect/>
          <a:stretch/>
        </p:blipFill>
        <p:spPr>
          <a:xfrm>
            <a:off x="120926" y="6375952"/>
            <a:ext cx="1308100" cy="292601"/>
          </a:xfrm>
          <a:prstGeom prst="rect">
            <a:avLst/>
          </a:prstGeom>
          <a:noFill/>
          <a:ln>
            <a:noFill/>
          </a:ln>
        </p:spPr>
      </p:pic>
      <p:pic>
        <p:nvPicPr>
          <p:cNvPr id="15" name="Google Shape;15;p1"/>
          <p:cNvPicPr preferRelativeResize="0"/>
          <p:nvPr/>
        </p:nvPicPr>
        <p:blipFill rotWithShape="1">
          <a:blip r:embed="rId13">
            <a:alphaModFix/>
          </a:blip>
          <a:srcRect/>
          <a:stretch/>
        </p:blipFill>
        <p:spPr>
          <a:xfrm>
            <a:off x="9321800" y="108283"/>
            <a:ext cx="2870200" cy="751719"/>
          </a:xfrm>
          <a:prstGeom prst="rect">
            <a:avLst/>
          </a:prstGeom>
          <a:noFill/>
          <a:ln>
            <a:noFill/>
          </a:ln>
        </p:spPr>
      </p:pic>
      <p:sp>
        <p:nvSpPr>
          <p:cNvPr id="16" name="Google Shape;16;p1"/>
          <p:cNvSpPr txBox="1">
            <a:spLocks noGrp="1"/>
          </p:cNvSpPr>
          <p:nvPr>
            <p:ph type="dt" idx="10"/>
          </p:nvPr>
        </p:nvSpPr>
        <p:spPr>
          <a:xfrm>
            <a:off x="9444283" y="904660"/>
            <a:ext cx="2605476" cy="202359"/>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Tree>
    <p:extLst>
      <p:ext uri="{BB962C8B-B14F-4D97-AF65-F5344CB8AC3E}">
        <p14:creationId xmlns:p14="http://schemas.microsoft.com/office/powerpoint/2010/main" val="695247788"/>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p11"/>
          <p:cNvSpPr txBox="1">
            <a:spLocks noGrp="1"/>
          </p:cNvSpPr>
          <p:nvPr>
            <p:ph type="sldNum" idx="12"/>
          </p:nvPr>
        </p:nvSpPr>
        <p:spPr>
          <a:xfrm>
            <a:off x="9302750" y="631031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1A0E3B"/>
                </a:solidFill>
                <a:latin typeface="Twentieth Century"/>
                <a:ea typeface="Twentieth Century"/>
                <a:cs typeface="Twentieth Century"/>
                <a:sym typeface="Twentieth Century"/>
              </a:defRPr>
            </a:lvl1pPr>
            <a:lvl2pPr marL="0" marR="0" lvl="1" indent="0" algn="r" rtl="0">
              <a:spcBef>
                <a:spcPts val="0"/>
              </a:spcBef>
              <a:buNone/>
              <a:defRPr sz="1200" b="0" i="0" u="none" strike="noStrike" cap="none">
                <a:solidFill>
                  <a:srgbClr val="1A0E3B"/>
                </a:solidFill>
                <a:latin typeface="Twentieth Century"/>
                <a:ea typeface="Twentieth Century"/>
                <a:cs typeface="Twentieth Century"/>
                <a:sym typeface="Twentieth Century"/>
              </a:defRPr>
            </a:lvl2pPr>
            <a:lvl3pPr marL="0" marR="0" lvl="2" indent="0" algn="r" rtl="0">
              <a:spcBef>
                <a:spcPts val="0"/>
              </a:spcBef>
              <a:buNone/>
              <a:defRPr sz="1200" b="0" i="0" u="none" strike="noStrike" cap="none">
                <a:solidFill>
                  <a:srgbClr val="1A0E3B"/>
                </a:solidFill>
                <a:latin typeface="Twentieth Century"/>
                <a:ea typeface="Twentieth Century"/>
                <a:cs typeface="Twentieth Century"/>
                <a:sym typeface="Twentieth Century"/>
              </a:defRPr>
            </a:lvl3pPr>
            <a:lvl4pPr marL="0" marR="0" lvl="3" indent="0" algn="r" rtl="0">
              <a:spcBef>
                <a:spcPts val="0"/>
              </a:spcBef>
              <a:buNone/>
              <a:defRPr sz="1200" b="0" i="0" u="none" strike="noStrike" cap="none">
                <a:solidFill>
                  <a:srgbClr val="1A0E3B"/>
                </a:solidFill>
                <a:latin typeface="Twentieth Century"/>
                <a:ea typeface="Twentieth Century"/>
                <a:cs typeface="Twentieth Century"/>
                <a:sym typeface="Twentieth Century"/>
              </a:defRPr>
            </a:lvl4pPr>
            <a:lvl5pPr marL="0" marR="0" lvl="4" indent="0" algn="r" rtl="0">
              <a:spcBef>
                <a:spcPts val="0"/>
              </a:spcBef>
              <a:buNone/>
              <a:defRPr sz="1200" b="0" i="0" u="none" strike="noStrike" cap="none">
                <a:solidFill>
                  <a:srgbClr val="1A0E3B"/>
                </a:solidFill>
                <a:latin typeface="Twentieth Century"/>
                <a:ea typeface="Twentieth Century"/>
                <a:cs typeface="Twentieth Century"/>
                <a:sym typeface="Twentieth Century"/>
              </a:defRPr>
            </a:lvl5pPr>
            <a:lvl6pPr marL="0" marR="0" lvl="5" indent="0" algn="r" rtl="0">
              <a:spcBef>
                <a:spcPts val="0"/>
              </a:spcBef>
              <a:buNone/>
              <a:defRPr sz="1200" b="0" i="0" u="none" strike="noStrike" cap="none">
                <a:solidFill>
                  <a:srgbClr val="1A0E3B"/>
                </a:solidFill>
                <a:latin typeface="Twentieth Century"/>
                <a:ea typeface="Twentieth Century"/>
                <a:cs typeface="Twentieth Century"/>
                <a:sym typeface="Twentieth Century"/>
              </a:defRPr>
            </a:lvl6pPr>
            <a:lvl7pPr marL="0" marR="0" lvl="6" indent="0" algn="r" rtl="0">
              <a:spcBef>
                <a:spcPts val="0"/>
              </a:spcBef>
              <a:buNone/>
              <a:defRPr sz="1200" b="0" i="0" u="none" strike="noStrike" cap="none">
                <a:solidFill>
                  <a:srgbClr val="1A0E3B"/>
                </a:solidFill>
                <a:latin typeface="Twentieth Century"/>
                <a:ea typeface="Twentieth Century"/>
                <a:cs typeface="Twentieth Century"/>
                <a:sym typeface="Twentieth Century"/>
              </a:defRPr>
            </a:lvl7pPr>
            <a:lvl8pPr marL="0" marR="0" lvl="7" indent="0" algn="r" rtl="0">
              <a:spcBef>
                <a:spcPts val="0"/>
              </a:spcBef>
              <a:buNone/>
              <a:defRPr sz="1200" b="0" i="0" u="none" strike="noStrike" cap="none">
                <a:solidFill>
                  <a:srgbClr val="1A0E3B"/>
                </a:solidFill>
                <a:latin typeface="Twentieth Century"/>
                <a:ea typeface="Twentieth Century"/>
                <a:cs typeface="Twentieth Century"/>
                <a:sym typeface="Twentieth Century"/>
              </a:defRPr>
            </a:lvl8pPr>
            <a:lvl9pPr marL="0" marR="0" lvl="8" indent="0" algn="r" rtl="0">
              <a:spcBef>
                <a:spcPts val="0"/>
              </a:spcBef>
              <a:buNone/>
              <a:defRPr sz="1200" b="0" i="0" u="none" strike="noStrike" cap="none">
                <a:solidFill>
                  <a:srgbClr val="1A0E3B"/>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cxnSp>
        <p:nvCxnSpPr>
          <p:cNvPr id="134" name="Google Shape;134;p11"/>
          <p:cNvCxnSpPr/>
          <p:nvPr/>
        </p:nvCxnSpPr>
        <p:spPr>
          <a:xfrm>
            <a:off x="0" y="6794389"/>
            <a:ext cx="12192000" cy="0"/>
          </a:xfrm>
          <a:prstGeom prst="straightConnector1">
            <a:avLst/>
          </a:prstGeom>
          <a:noFill/>
          <a:ln w="127000" cap="flat" cmpd="sng">
            <a:solidFill>
              <a:srgbClr val="1A0E3B"/>
            </a:solidFill>
            <a:prstDash val="solid"/>
            <a:miter lim="800000"/>
            <a:headEnd type="none" w="sm" len="sm"/>
            <a:tailEnd type="none" w="sm" len="sm"/>
          </a:ln>
        </p:spPr>
      </p:cxnSp>
      <p:sp>
        <p:nvSpPr>
          <p:cNvPr id="135" name="Google Shape;135;p11"/>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A0E3B"/>
              </a:buClr>
              <a:buSzPts val="4400"/>
              <a:buFont typeface="Twentieth Century"/>
              <a:buNone/>
              <a:defRPr sz="4400" b="1" i="0" u="none" strike="noStrike" cap="none">
                <a:solidFill>
                  <a:srgbClr val="1A0E3B"/>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6" name="Google Shape;136;p11"/>
          <p:cNvSpPr txBox="1">
            <a:spLocks noGrp="1"/>
          </p:cNvSpPr>
          <p:nvPr>
            <p:ph type="body" idx="1"/>
          </p:nvPr>
        </p:nvSpPr>
        <p:spPr>
          <a:xfrm>
            <a:off x="568960" y="1825625"/>
            <a:ext cx="1105408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37" name="Google Shape;137;p11"/>
          <p:cNvPicPr preferRelativeResize="0"/>
          <p:nvPr/>
        </p:nvPicPr>
        <p:blipFill rotWithShape="1">
          <a:blip r:embed="rId5">
            <a:alphaModFix/>
          </a:blip>
          <a:srcRect/>
          <a:stretch/>
        </p:blipFill>
        <p:spPr>
          <a:xfrm>
            <a:off x="114299" y="6377725"/>
            <a:ext cx="1330881" cy="297697"/>
          </a:xfrm>
          <a:prstGeom prst="rect">
            <a:avLst/>
          </a:prstGeom>
          <a:noFill/>
          <a:ln>
            <a:noFill/>
          </a:ln>
        </p:spPr>
      </p:pic>
      <p:pic>
        <p:nvPicPr>
          <p:cNvPr id="138" name="Google Shape;138;p11"/>
          <p:cNvPicPr preferRelativeResize="0"/>
          <p:nvPr/>
        </p:nvPicPr>
        <p:blipFill rotWithShape="1">
          <a:blip r:embed="rId6">
            <a:alphaModFix/>
          </a:blip>
          <a:srcRect/>
          <a:stretch/>
        </p:blipFill>
        <p:spPr>
          <a:xfrm>
            <a:off x="9302751" y="116465"/>
            <a:ext cx="2889250" cy="756708"/>
          </a:xfrm>
          <a:prstGeom prst="rect">
            <a:avLst/>
          </a:prstGeom>
          <a:noFill/>
          <a:ln>
            <a:noFill/>
          </a:ln>
        </p:spPr>
      </p:pic>
    </p:spTree>
    <p:extLst>
      <p:ext uri="{BB962C8B-B14F-4D97-AF65-F5344CB8AC3E}">
        <p14:creationId xmlns:p14="http://schemas.microsoft.com/office/powerpoint/2010/main" val="3118540166"/>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1A0E3B"/>
        </a:solidFill>
        <a:effectLst/>
      </p:bgPr>
    </p:bg>
    <p:spTree>
      <p:nvGrpSpPr>
        <p:cNvPr id="1" name="Shape 167"/>
        <p:cNvGrpSpPr/>
        <p:nvPr/>
      </p:nvGrpSpPr>
      <p:grpSpPr>
        <a:xfrm>
          <a:off x="0" y="0"/>
          <a:ext cx="0" cy="0"/>
          <a:chOff x="0" y="0"/>
          <a:chExt cx="0" cy="0"/>
        </a:xfrm>
      </p:grpSpPr>
      <p:sp>
        <p:nvSpPr>
          <p:cNvPr id="168" name="Google Shape;168;p15"/>
          <p:cNvSpPr txBox="1">
            <a:spLocks noGrp="1"/>
          </p:cNvSpPr>
          <p:nvPr>
            <p:ph type="sldNum" idx="12"/>
          </p:nvPr>
        </p:nvSpPr>
        <p:spPr>
          <a:xfrm>
            <a:off x="9321800" y="63119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1pPr>
            <a:lvl2pPr marL="0" marR="0" lvl="1"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2pPr>
            <a:lvl3pPr marL="0" marR="0" lvl="2"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3pPr>
            <a:lvl4pPr marL="0" marR="0" lvl="3"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4pPr>
            <a:lvl5pPr marL="0" marR="0" lvl="4"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5pPr>
            <a:lvl6pPr marL="0" marR="0" lvl="5"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6pPr>
            <a:lvl7pPr marL="0" marR="0" lvl="6"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7pPr>
            <a:lvl8pPr marL="0" marR="0" lvl="7"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8pPr>
            <a:lvl9pPr marL="0" marR="0" lvl="8" indent="0" algn="r" rtl="0">
              <a:spcBef>
                <a:spcPts val="0"/>
              </a:spcBef>
              <a:buNone/>
              <a:defRPr sz="1200" b="0" i="0" u="none" strike="noStrike" cap="none">
                <a:solidFill>
                  <a:srgbClr val="F6F8F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cxnSp>
        <p:nvCxnSpPr>
          <p:cNvPr id="169" name="Google Shape;169;p15"/>
          <p:cNvCxnSpPr/>
          <p:nvPr/>
        </p:nvCxnSpPr>
        <p:spPr>
          <a:xfrm>
            <a:off x="0" y="6794389"/>
            <a:ext cx="12192000" cy="0"/>
          </a:xfrm>
          <a:prstGeom prst="straightConnector1">
            <a:avLst/>
          </a:prstGeom>
          <a:noFill/>
          <a:ln w="127000" cap="flat" cmpd="sng">
            <a:solidFill>
              <a:srgbClr val="1A0E3B"/>
            </a:solidFill>
            <a:prstDash val="solid"/>
            <a:miter lim="800000"/>
            <a:headEnd type="none" w="sm" len="sm"/>
            <a:tailEnd type="none" w="sm" len="sm"/>
          </a:ln>
        </p:spPr>
      </p:cxnSp>
      <p:sp>
        <p:nvSpPr>
          <p:cNvPr id="170" name="Google Shape;170;p15"/>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Twentieth Century"/>
              <a:buNone/>
              <a:defRPr sz="4400" b="1" i="0" u="none" strike="noStrike" cap="none">
                <a:solidFill>
                  <a:schemeClr val="lt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71" name="Google Shape;171;p15"/>
          <p:cNvSpPr txBox="1">
            <a:spLocks noGrp="1"/>
          </p:cNvSpPr>
          <p:nvPr>
            <p:ph type="body" idx="1"/>
          </p:nvPr>
        </p:nvSpPr>
        <p:spPr>
          <a:xfrm>
            <a:off x="522513" y="1825625"/>
            <a:ext cx="11152415" cy="395468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dirty="0"/>
          </a:p>
        </p:txBody>
      </p:sp>
      <p:pic>
        <p:nvPicPr>
          <p:cNvPr id="172" name="Google Shape;172;p15"/>
          <p:cNvPicPr preferRelativeResize="0"/>
          <p:nvPr/>
        </p:nvPicPr>
        <p:blipFill rotWithShape="1">
          <a:blip r:embed="rId3">
            <a:alphaModFix/>
          </a:blip>
          <a:srcRect/>
          <a:stretch/>
        </p:blipFill>
        <p:spPr>
          <a:xfrm>
            <a:off x="9321800" y="108283"/>
            <a:ext cx="2870200" cy="751719"/>
          </a:xfrm>
          <a:prstGeom prst="rect">
            <a:avLst/>
          </a:prstGeom>
          <a:noFill/>
          <a:ln>
            <a:noFill/>
          </a:ln>
        </p:spPr>
      </p:pic>
      <p:pic>
        <p:nvPicPr>
          <p:cNvPr id="173" name="Google Shape;173;p15"/>
          <p:cNvPicPr preferRelativeResize="0"/>
          <p:nvPr/>
        </p:nvPicPr>
        <p:blipFill rotWithShape="1">
          <a:blip r:embed="rId4">
            <a:alphaModFix/>
          </a:blip>
          <a:srcRect/>
          <a:stretch/>
        </p:blipFill>
        <p:spPr>
          <a:xfrm>
            <a:off x="120926" y="6375952"/>
            <a:ext cx="1308100" cy="292601"/>
          </a:xfrm>
          <a:prstGeom prst="rect">
            <a:avLst/>
          </a:prstGeom>
          <a:noFill/>
          <a:ln>
            <a:noFill/>
          </a:ln>
        </p:spPr>
      </p:pic>
    </p:spTree>
    <p:extLst>
      <p:ext uri="{BB962C8B-B14F-4D97-AF65-F5344CB8AC3E}">
        <p14:creationId xmlns:p14="http://schemas.microsoft.com/office/powerpoint/2010/main" val="4240468334"/>
      </p:ext>
    </p:extLst>
  </p:cSld>
  <p:clrMap bg1="lt1" tx1="dk1" bg2="dk2" tx2="lt2" accent1="accent1" accent2="accent2" accent3="accent3" accent4="accent4" accent5="accent5" accent6="accent6" hlink="hlink" folHlink="folHlink"/>
  <p:sldLayoutIdLst>
    <p:sldLayoutId id="214748370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E327B5-D42F-44C9-41C5-1ADC1CE2FEC5}"/>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B2C34DC-942D-5FA4-288E-3A1CDB074451}"/>
              </a:ext>
            </a:extLst>
          </p:cNvPr>
          <p:cNvSpPr>
            <a:spLocks noGrp="1"/>
          </p:cNvSpPr>
          <p:nvPr>
            <p:ph type="sldNum" sz="quarter" idx="4"/>
          </p:nvPr>
        </p:nvSpPr>
        <p:spPr>
          <a:xfrm>
            <a:off x="9321800" y="6307107"/>
            <a:ext cx="2743200" cy="365125"/>
          </a:xfrm>
          <a:prstGeom prst="rect">
            <a:avLst/>
          </a:prstGeom>
        </p:spPr>
        <p:txBody>
          <a:bodyPr vert="horz" lIns="91440" tIns="45720" rIns="91440" bIns="45720" rtlCol="0" anchor="ctr"/>
          <a:lstStyle>
            <a:lvl1pPr algn="r">
              <a:defRPr sz="1200">
                <a:solidFill>
                  <a:srgbClr val="F6F8FC"/>
                </a:solidFill>
              </a:defRPr>
            </a:lvl1pPr>
          </a:lstStyle>
          <a:p>
            <a:fld id="{8D407A93-5F51-6D4C-9C0B-941BF48061CC}" type="slidenum">
              <a:rPr lang="en-US" smtClean="0"/>
              <a:pPr/>
              <a:t>‹#›</a:t>
            </a:fld>
            <a:endParaRPr lang="en-US" dirty="0"/>
          </a:p>
        </p:txBody>
      </p:sp>
      <p:sp>
        <p:nvSpPr>
          <p:cNvPr id="3" name="Title Placeholder 2">
            <a:extLst>
              <a:ext uri="{FF2B5EF4-FFF2-40B4-BE49-F238E27FC236}">
                <a16:creationId xmlns:a16="http://schemas.microsoft.com/office/drawing/2014/main" id="{579E7879-1E42-2A28-7E78-2866A69FB4F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6F6F927-9642-58A7-2CA6-46DBC309B264}"/>
              </a:ext>
            </a:extLst>
          </p:cNvPr>
          <p:cNvSpPr>
            <a:spLocks noGrp="1"/>
          </p:cNvSpPr>
          <p:nvPr>
            <p:ph type="body" idx="1"/>
          </p:nvPr>
        </p:nvSpPr>
        <p:spPr>
          <a:xfrm>
            <a:off x="579120" y="1825625"/>
            <a:ext cx="1104392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Graphic 3">
            <a:extLst>
              <a:ext uri="{FF2B5EF4-FFF2-40B4-BE49-F238E27FC236}">
                <a16:creationId xmlns:a16="http://schemas.microsoft.com/office/drawing/2014/main" id="{467919C5-E27A-F902-3846-FE832D7A5A1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20926" y="6375952"/>
            <a:ext cx="1308100" cy="292601"/>
          </a:xfrm>
          <a:prstGeom prst="rect">
            <a:avLst/>
          </a:prstGeom>
        </p:spPr>
      </p:pic>
      <p:pic>
        <p:nvPicPr>
          <p:cNvPr id="10" name="Graphic 9">
            <a:extLst>
              <a:ext uri="{FF2B5EF4-FFF2-40B4-BE49-F238E27FC236}">
                <a16:creationId xmlns:a16="http://schemas.microsoft.com/office/drawing/2014/main" id="{A736FEE8-D319-6F60-DCF5-A260C175EB1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321800" y="108283"/>
            <a:ext cx="2870200" cy="751719"/>
          </a:xfrm>
          <a:prstGeom prst="rect">
            <a:avLst/>
          </a:prstGeom>
        </p:spPr>
      </p:pic>
      <p:sp>
        <p:nvSpPr>
          <p:cNvPr id="12" name="Date Placeholder 11">
            <a:extLst>
              <a:ext uri="{FF2B5EF4-FFF2-40B4-BE49-F238E27FC236}">
                <a16:creationId xmlns:a16="http://schemas.microsoft.com/office/drawing/2014/main" id="{865C990F-C90E-E5C8-DCEA-8B5795BEC4A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111220644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51.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png"/><Relationship Id="rId1" Type="http://schemas.openxmlformats.org/officeDocument/2006/relationships/slideLayout" Target="../slideLayouts/slideLayout51.xml"/><Relationship Id="rId5" Type="http://schemas.openxmlformats.org/officeDocument/2006/relationships/image" Target="../media/image39.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png"/><Relationship Id="rId1" Type="http://schemas.openxmlformats.org/officeDocument/2006/relationships/slideLayout" Target="../slideLayouts/slideLayout5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png"/><Relationship Id="rId1" Type="http://schemas.openxmlformats.org/officeDocument/2006/relationships/slideLayout" Target="../slideLayouts/slideLayout5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png"/><Relationship Id="rId1" Type="http://schemas.openxmlformats.org/officeDocument/2006/relationships/slideLayout" Target="../slideLayouts/slideLayout51.xml"/><Relationship Id="rId5" Type="http://schemas.openxmlformats.org/officeDocument/2006/relationships/image" Target="../media/image39.pn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5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9.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7.jpe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6.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78.jpeg"/><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hyperlink" Target="https://arxiv.org/pdf/2404.02932"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89.pn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40.xml"/><Relationship Id="rId5" Type="http://schemas.openxmlformats.org/officeDocument/2006/relationships/image" Target="../media/image95.png"/><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image" Target="../media/image93.png"/><Relationship Id="rId5" Type="http://schemas.openxmlformats.org/officeDocument/2006/relationships/image" Target="../media/image97.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hyperlink" Target="https://science.nasa.gov/mission/webb/science-overview/science-explainers/can-rocky-worlds-orbiting-red-dwarf-stars-maintain-atmospheres/" TargetMode="External"/><Relationship Id="rId2" Type="http://schemas.openxmlformats.org/officeDocument/2006/relationships/hyperlink" Target="https://rockyworlds.stsci.edu/" TargetMode="External"/><Relationship Id="rId1" Type="http://schemas.openxmlformats.org/officeDocument/2006/relationships/slideLayout" Target="../slideLayouts/slideLayout54.xml"/><Relationship Id="rId5" Type="http://schemas.openxmlformats.org/officeDocument/2006/relationships/image" Target="../media/image98.jpg"/><Relationship Id="rId4" Type="http://schemas.openxmlformats.org/officeDocument/2006/relationships/hyperlink" Target="https://science.nasa.gov/exoplanets/exoplanet-catalo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3" Type="http://schemas.openxmlformats.org/officeDocument/2006/relationships/hyperlink" Target="https://universe-of-learning.org/contents/products/eyes-on-exoplanets?Type=online-activity" TargetMode="External"/><Relationship Id="rId2" Type="http://schemas.openxmlformats.org/officeDocument/2006/relationships/hyperlink" Target="https://universe-of-learning.org/contents/products/diy-planet-search?Type=online-activity" TargetMode="External"/><Relationship Id="rId1" Type="http://schemas.openxmlformats.org/officeDocument/2006/relationships/slideLayout" Target="../slideLayouts/slideLayout54.xml"/><Relationship Id="rId5" Type="http://schemas.openxmlformats.org/officeDocument/2006/relationships/image" Target="../media/image99.jpeg"/><Relationship Id="rId4" Type="http://schemas.openxmlformats.org/officeDocument/2006/relationships/hyperlink" Target="https://universe-of-learning.org/contents/products/sonification-of-webbs-transmission-spectrum-of-exoplanet-wasp-96-b?Theme=other-solar-systems-other-earths&amp;itemsPerPage=15&amp;page=1"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universe-of-learning.org/contents/products/make-your-own-exoplanet-model?Theme=other-solar-systems-other-earths&amp;itemsPerPage=15&amp;page=1" TargetMode="External"/><Relationship Id="rId2" Type="http://schemas.openxmlformats.org/officeDocument/2006/relationships/hyperlink" Target="https://universe-of-learning.org/contents/products/exoplanet-detectives?Theme=other-solar-systems-other-earths&amp;itemsPerPage=15&amp;page=1" TargetMode="External"/><Relationship Id="rId1" Type="http://schemas.openxmlformats.org/officeDocument/2006/relationships/slideLayout" Target="../slideLayouts/slideLayout54.xml"/><Relationship Id="rId5" Type="http://schemas.openxmlformats.org/officeDocument/2006/relationships/image" Target="../media/image100.jpg"/><Relationship Id="rId4" Type="http://schemas.openxmlformats.org/officeDocument/2006/relationships/hyperlink" Target="https://universe-of-learning.org/contents/products/videos/viewspace/viewspace-interactives-exoplanet-variety?Theme=other-solar-systems-other-earths&amp;itemsPerPage=15&amp;page=3"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universe-of-learning.org/contents/products/cosmic-canvas-exoplanets-program-guide-resources?Theme=other-solar-systems-other-earths&amp;itemsPerPage=15&amp;page=1" TargetMode="External"/><Relationship Id="rId2" Type="http://schemas.openxmlformats.org/officeDocument/2006/relationships/hyperlink" Target="https://universe-of-learning.org/informal-educators/science-resources/exoplanets.html" TargetMode="External"/><Relationship Id="rId1" Type="http://schemas.openxmlformats.org/officeDocument/2006/relationships/slideLayout" Target="../slideLayouts/slideLayout54.xml"/><Relationship Id="rId5" Type="http://schemas.openxmlformats.org/officeDocument/2006/relationships/image" Target="../media/image101.png"/><Relationship Id="rId4" Type="http://schemas.openxmlformats.org/officeDocument/2006/relationships/hyperlink" Target="https://universe-of-learning.org/files/live/sites/uol/files/home/resources/projects/_documents/Exoplanet%20Resource%20Guide-update-2022.pdf"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s://www.universe-of-learning.org/contents/events/science-briefings/2025/science-briefing-new-insights-into-rocky-exoplanets-with-the-james-webb-space-telescope?Audience=informal-educators&amp;itemsPerPage=15&amp;page=1" TargetMode="External"/><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bit.ly/SciBriefPOST" TargetMode="Externa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1.xml"/><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0FE64-3F2C-668D-8250-D7F11844B782}"/>
              </a:ext>
            </a:extLst>
          </p:cNvPr>
          <p:cNvSpPr>
            <a:spLocks noGrp="1"/>
          </p:cNvSpPr>
          <p:nvPr>
            <p:ph type="sldNum" sz="quarter" idx="10"/>
          </p:nvPr>
        </p:nvSpPr>
        <p:spPr/>
        <p:txBody>
          <a:bodyPr/>
          <a:lstStyle/>
          <a:p>
            <a:fld id="{8D407A93-5F51-6D4C-9C0B-941BF48061CC}" type="slidenum">
              <a:rPr lang="en-US" smtClean="0"/>
              <a:t>1</a:t>
            </a:fld>
            <a:endParaRPr lang="en-US"/>
          </a:p>
        </p:txBody>
      </p:sp>
      <p:sp>
        <p:nvSpPr>
          <p:cNvPr id="3" name="Title 2">
            <a:extLst>
              <a:ext uri="{FF2B5EF4-FFF2-40B4-BE49-F238E27FC236}">
                <a16:creationId xmlns:a16="http://schemas.microsoft.com/office/drawing/2014/main" id="{647C1277-38D7-9C86-FB57-24C3AAC29A5F}"/>
              </a:ext>
            </a:extLst>
          </p:cNvPr>
          <p:cNvSpPr>
            <a:spLocks noGrp="1"/>
          </p:cNvSpPr>
          <p:nvPr>
            <p:ph type="title"/>
          </p:nvPr>
        </p:nvSpPr>
        <p:spPr>
          <a:xfrm>
            <a:off x="182880" y="274319"/>
            <a:ext cx="8961120" cy="1215853"/>
          </a:xfrm>
        </p:spPr>
        <p:txBody>
          <a:bodyPr>
            <a:normAutofit fontScale="90000"/>
          </a:bodyPr>
          <a:lstStyle/>
          <a:p>
            <a:r>
              <a:rPr lang="en-US" dirty="0"/>
              <a:t>New Insights into Rocky Exoplanets with the James Webb Space Telescope</a:t>
            </a:r>
          </a:p>
        </p:txBody>
      </p:sp>
      <p:pic>
        <p:nvPicPr>
          <p:cNvPr id="22" name="Picture Placeholder 21" descr="A red and black planet&#10;&#10;AI-generated content may be incorrect.">
            <a:extLst>
              <a:ext uri="{FF2B5EF4-FFF2-40B4-BE49-F238E27FC236}">
                <a16:creationId xmlns:a16="http://schemas.microsoft.com/office/drawing/2014/main" id="{CA498C80-0E5B-7ECD-B2F7-A69B2FD6E631}"/>
              </a:ext>
            </a:extLst>
          </p:cNvPr>
          <p:cNvPicPr>
            <a:picLocks noGrp="1" noChangeAspect="1"/>
          </p:cNvPicPr>
          <p:nvPr>
            <p:ph type="pic" sz="quarter" idx="16"/>
          </p:nvPr>
        </p:nvPicPr>
        <p:blipFill>
          <a:blip r:embed="rId2" cstate="hqprint">
            <a:extLst>
              <a:ext uri="{28A0092B-C50C-407E-A947-70E740481C1C}">
                <a14:useLocalDpi xmlns:a14="http://schemas.microsoft.com/office/drawing/2010/main"/>
              </a:ext>
            </a:extLst>
          </a:blip>
          <a:srcRect t="-48"/>
          <a:stretch>
            <a:fillRect/>
          </a:stretch>
        </p:blipFill>
        <p:spPr>
          <a:xfrm>
            <a:off x="6993972" y="1534173"/>
            <a:ext cx="4966835" cy="4966835"/>
          </a:xfrm>
        </p:spPr>
      </p:pic>
      <p:sp>
        <p:nvSpPr>
          <p:cNvPr id="5" name="Text Placeholder 4">
            <a:extLst>
              <a:ext uri="{FF2B5EF4-FFF2-40B4-BE49-F238E27FC236}">
                <a16:creationId xmlns:a16="http://schemas.microsoft.com/office/drawing/2014/main" id="{42290324-9C7A-EF6B-6DAB-7E087D4370DC}"/>
              </a:ext>
            </a:extLst>
          </p:cNvPr>
          <p:cNvSpPr>
            <a:spLocks noGrp="1"/>
          </p:cNvSpPr>
          <p:nvPr>
            <p:ph type="body" sz="quarter" idx="12"/>
          </p:nvPr>
        </p:nvSpPr>
        <p:spPr/>
        <p:txBody>
          <a:bodyPr/>
          <a:lstStyle/>
          <a:p>
            <a:r>
              <a:rPr lang="en-US" dirty="0"/>
              <a:t>Natalie Allen</a:t>
            </a:r>
          </a:p>
        </p:txBody>
      </p:sp>
      <p:sp>
        <p:nvSpPr>
          <p:cNvPr id="6" name="Text Placeholder 5">
            <a:extLst>
              <a:ext uri="{FF2B5EF4-FFF2-40B4-BE49-F238E27FC236}">
                <a16:creationId xmlns:a16="http://schemas.microsoft.com/office/drawing/2014/main" id="{3E1F898F-2A96-1216-3D71-E237E2DF1BD8}"/>
              </a:ext>
            </a:extLst>
          </p:cNvPr>
          <p:cNvSpPr>
            <a:spLocks noGrp="1"/>
          </p:cNvSpPr>
          <p:nvPr>
            <p:ph type="body" sz="quarter" idx="13"/>
          </p:nvPr>
        </p:nvSpPr>
        <p:spPr/>
        <p:txBody>
          <a:bodyPr/>
          <a:lstStyle/>
          <a:p>
            <a:r>
              <a:rPr lang="en-US" dirty="0"/>
              <a:t>Johns Hopkins University</a:t>
            </a:r>
          </a:p>
        </p:txBody>
      </p:sp>
      <p:pic>
        <p:nvPicPr>
          <p:cNvPr id="24" name="Picture Placeholder 23" descr="A person with long brown hair smiling&#10;&#10;AI-generated content may be incorrect.">
            <a:extLst>
              <a:ext uri="{FF2B5EF4-FFF2-40B4-BE49-F238E27FC236}">
                <a16:creationId xmlns:a16="http://schemas.microsoft.com/office/drawing/2014/main" id="{4E39AE09-79B7-DB64-C2F9-DDBAA970F148}"/>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819913AA-4FF1-ACC4-FC63-00F06637817E}"/>
              </a:ext>
            </a:extLst>
          </p:cNvPr>
          <p:cNvSpPr>
            <a:spLocks noGrp="1"/>
          </p:cNvSpPr>
          <p:nvPr>
            <p:ph type="body" sz="quarter" idx="18"/>
          </p:nvPr>
        </p:nvSpPr>
        <p:spPr/>
        <p:txBody>
          <a:bodyPr/>
          <a:lstStyle/>
          <a:p>
            <a:r>
              <a:rPr lang="en-US" dirty="0"/>
              <a:t>TRAPPIST-1 e (Artist’s Concept) </a:t>
            </a:r>
            <a:br>
              <a:rPr lang="en-US" dirty="0"/>
            </a:br>
            <a:r>
              <a:rPr lang="en-US" dirty="0"/>
              <a:t>Credit: NASA, ESA, CSA, STScI, Joseph Olmsted (STScI)</a:t>
            </a:r>
          </a:p>
        </p:txBody>
      </p:sp>
      <p:sp>
        <p:nvSpPr>
          <p:cNvPr id="10" name="Text Placeholder 9">
            <a:extLst>
              <a:ext uri="{FF2B5EF4-FFF2-40B4-BE49-F238E27FC236}">
                <a16:creationId xmlns:a16="http://schemas.microsoft.com/office/drawing/2014/main" id="{66DE922B-33E0-1A04-3834-06B0C6AE48DF}"/>
              </a:ext>
            </a:extLst>
          </p:cNvPr>
          <p:cNvSpPr>
            <a:spLocks noGrp="1"/>
          </p:cNvSpPr>
          <p:nvPr>
            <p:ph type="body" sz="quarter" idx="19"/>
          </p:nvPr>
        </p:nvSpPr>
        <p:spPr/>
        <p:txBody>
          <a:bodyPr/>
          <a:lstStyle/>
          <a:p>
            <a:r>
              <a:rPr lang="en-US" dirty="0" err="1"/>
              <a:t>Jegug</a:t>
            </a:r>
            <a:r>
              <a:rPr lang="en-US" dirty="0"/>
              <a:t> </a:t>
            </a:r>
            <a:r>
              <a:rPr lang="en-US" dirty="0" err="1"/>
              <a:t>Ih</a:t>
            </a:r>
            <a:endParaRPr lang="en-US" dirty="0"/>
          </a:p>
        </p:txBody>
      </p:sp>
      <p:sp>
        <p:nvSpPr>
          <p:cNvPr id="11" name="Text Placeholder 10">
            <a:extLst>
              <a:ext uri="{FF2B5EF4-FFF2-40B4-BE49-F238E27FC236}">
                <a16:creationId xmlns:a16="http://schemas.microsoft.com/office/drawing/2014/main" id="{FA30EABF-CCC3-119A-1212-B7C59C670303}"/>
              </a:ext>
            </a:extLst>
          </p:cNvPr>
          <p:cNvSpPr>
            <a:spLocks noGrp="1"/>
          </p:cNvSpPr>
          <p:nvPr>
            <p:ph type="body" sz="quarter" idx="20"/>
          </p:nvPr>
        </p:nvSpPr>
        <p:spPr/>
        <p:txBody>
          <a:bodyPr/>
          <a:lstStyle/>
          <a:p>
            <a:r>
              <a:rPr lang="en-US" dirty="0"/>
              <a:t>Space Telescope Science Institute</a:t>
            </a:r>
          </a:p>
        </p:txBody>
      </p:sp>
      <p:pic>
        <p:nvPicPr>
          <p:cNvPr id="26" name="Picture Placeholder 25" descr="A person in a suit and tie&#10;&#10;AI-generated content may be incorrect.">
            <a:extLst>
              <a:ext uri="{FF2B5EF4-FFF2-40B4-BE49-F238E27FC236}">
                <a16:creationId xmlns:a16="http://schemas.microsoft.com/office/drawing/2014/main" id="{25B7D8DB-F42F-F272-042B-427B15282AC7}"/>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a:ext>
            </a:extLst>
          </a:blip>
          <a:srcRect/>
          <a:stretch>
            <a:fillRect/>
          </a:stretch>
        </p:blipFill>
        <p:spPr/>
      </p:pic>
      <p:sp>
        <p:nvSpPr>
          <p:cNvPr id="13" name="Text Placeholder 12">
            <a:extLst>
              <a:ext uri="{FF2B5EF4-FFF2-40B4-BE49-F238E27FC236}">
                <a16:creationId xmlns:a16="http://schemas.microsoft.com/office/drawing/2014/main" id="{D593BBB6-E984-C874-BFDD-B1C08640CB6A}"/>
              </a:ext>
            </a:extLst>
          </p:cNvPr>
          <p:cNvSpPr>
            <a:spLocks noGrp="1"/>
          </p:cNvSpPr>
          <p:nvPr>
            <p:ph type="body" sz="quarter" idx="22"/>
          </p:nvPr>
        </p:nvSpPr>
        <p:spPr/>
        <p:txBody>
          <a:bodyPr/>
          <a:lstStyle/>
          <a:p>
            <a:r>
              <a:rPr lang="en-US" dirty="0"/>
              <a:t>Hannah Diamond-Lowe</a:t>
            </a:r>
          </a:p>
        </p:txBody>
      </p:sp>
      <p:sp>
        <p:nvSpPr>
          <p:cNvPr id="14" name="Text Placeholder 13">
            <a:extLst>
              <a:ext uri="{FF2B5EF4-FFF2-40B4-BE49-F238E27FC236}">
                <a16:creationId xmlns:a16="http://schemas.microsoft.com/office/drawing/2014/main" id="{530C7D12-F06A-5600-100D-F9AFEDF6A9C6}"/>
              </a:ext>
            </a:extLst>
          </p:cNvPr>
          <p:cNvSpPr>
            <a:spLocks noGrp="1"/>
          </p:cNvSpPr>
          <p:nvPr>
            <p:ph type="body" sz="quarter" idx="23"/>
          </p:nvPr>
        </p:nvSpPr>
        <p:spPr/>
        <p:txBody>
          <a:bodyPr/>
          <a:lstStyle/>
          <a:p>
            <a:r>
              <a:rPr lang="en-US" dirty="0"/>
              <a:t>Space Telescope Science Institute</a:t>
            </a:r>
          </a:p>
        </p:txBody>
      </p:sp>
      <p:pic>
        <p:nvPicPr>
          <p:cNvPr id="28" name="Picture Placeholder 27" descr="A person smiling with long curly hair&#10;&#10;AI-generated content may be incorrect.">
            <a:extLst>
              <a:ext uri="{FF2B5EF4-FFF2-40B4-BE49-F238E27FC236}">
                <a16:creationId xmlns:a16="http://schemas.microsoft.com/office/drawing/2014/main" id="{98828FF4-E08C-24BF-9C4C-BA9C66B632CE}"/>
              </a:ext>
            </a:extLst>
          </p:cNvPr>
          <p:cNvPicPr>
            <a:picLocks noGrp="1" noChangeAspect="1"/>
          </p:cNvPicPr>
          <p:nvPr>
            <p:ph type="pic" sz="quarter" idx="24"/>
          </p:nvPr>
        </p:nvPicPr>
        <p:blipFill>
          <a:blip r:embed="rId5" cstate="hqprint">
            <a:extLst>
              <a:ext uri="{28A0092B-C50C-407E-A947-70E740481C1C}">
                <a14:useLocalDpi xmlns:a14="http://schemas.microsoft.com/office/drawing/2010/main"/>
              </a:ext>
            </a:extLst>
          </a:blip>
          <a:srcRect/>
          <a:stretch>
            <a:fillRect/>
          </a:stretch>
        </p:blipFill>
        <p:spPr/>
      </p:pic>
      <p:sp>
        <p:nvSpPr>
          <p:cNvPr id="16" name="Text Placeholder 15">
            <a:extLst>
              <a:ext uri="{FF2B5EF4-FFF2-40B4-BE49-F238E27FC236}">
                <a16:creationId xmlns:a16="http://schemas.microsoft.com/office/drawing/2014/main" id="{BE031A0E-BDA7-9F5A-1D02-154BDF7E86C8}"/>
              </a:ext>
            </a:extLst>
          </p:cNvPr>
          <p:cNvSpPr>
            <a:spLocks noGrp="1"/>
          </p:cNvSpPr>
          <p:nvPr>
            <p:ph type="body" sz="quarter" idx="25"/>
          </p:nvPr>
        </p:nvSpPr>
        <p:spPr/>
        <p:txBody>
          <a:bodyPr/>
          <a:lstStyle/>
          <a:p>
            <a:r>
              <a:rPr lang="en-US" dirty="0"/>
              <a:t>Kelly Lepo</a:t>
            </a:r>
          </a:p>
        </p:txBody>
      </p:sp>
      <p:sp>
        <p:nvSpPr>
          <p:cNvPr id="17" name="Text Placeholder 16">
            <a:extLst>
              <a:ext uri="{FF2B5EF4-FFF2-40B4-BE49-F238E27FC236}">
                <a16:creationId xmlns:a16="http://schemas.microsoft.com/office/drawing/2014/main" id="{94C000E9-7D97-8605-7AA2-952633CAA033}"/>
              </a:ext>
            </a:extLst>
          </p:cNvPr>
          <p:cNvSpPr>
            <a:spLocks noGrp="1"/>
          </p:cNvSpPr>
          <p:nvPr>
            <p:ph type="body" sz="quarter" idx="26"/>
          </p:nvPr>
        </p:nvSpPr>
        <p:spPr/>
        <p:txBody>
          <a:bodyPr/>
          <a:lstStyle/>
          <a:p>
            <a:r>
              <a:rPr lang="en-US" dirty="0"/>
              <a:t>Space Telescope Science Institute</a:t>
            </a:r>
          </a:p>
        </p:txBody>
      </p:sp>
      <p:pic>
        <p:nvPicPr>
          <p:cNvPr id="20" name="Picture Placeholder 19" descr="A person holding a purple object&#10;&#10;AI-generated content may be incorrect.">
            <a:extLst>
              <a:ext uri="{FF2B5EF4-FFF2-40B4-BE49-F238E27FC236}">
                <a16:creationId xmlns:a16="http://schemas.microsoft.com/office/drawing/2014/main" id="{54763D6F-7FE0-FD55-3584-4F9219B45D7B}"/>
              </a:ext>
            </a:extLst>
          </p:cNvPr>
          <p:cNvPicPr>
            <a:picLocks noGrp="1" noChangeAspect="1"/>
          </p:cNvPicPr>
          <p:nvPr>
            <p:ph type="pic" sz="quarter" idx="27"/>
          </p:nvPr>
        </p:nvPicPr>
        <p:blipFill>
          <a:blip r:embed="rId6"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94088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0A5EF548-75B8-79B6-C842-562E5A74ED9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A8E1419-2C11-EEDA-77C4-3E9AC89DBD0A}"/>
              </a:ext>
            </a:extLst>
          </p:cNvPr>
          <p:cNvSpPr>
            <a:spLocks noGrp="1"/>
          </p:cNvSpPr>
          <p:nvPr>
            <p:ph type="title"/>
          </p:nvPr>
        </p:nvSpPr>
        <p:spPr/>
        <p:txBody>
          <a:bodyPr/>
          <a:lstStyle/>
          <a:p>
            <a:r>
              <a:rPr lang="en-US" dirty="0"/>
              <a:t>TRAPPIST-1</a:t>
            </a:r>
          </a:p>
        </p:txBody>
      </p:sp>
      <p:sp>
        <p:nvSpPr>
          <p:cNvPr id="3" name="Slide Number Placeholder 2">
            <a:extLst>
              <a:ext uri="{FF2B5EF4-FFF2-40B4-BE49-F238E27FC236}">
                <a16:creationId xmlns:a16="http://schemas.microsoft.com/office/drawing/2014/main" id="{C246D2E0-4D21-6068-9793-A5D213D796E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8" name="Picture 2" descr="Ssc2017 01a">
            <a:extLst>
              <a:ext uri="{FF2B5EF4-FFF2-40B4-BE49-F238E27FC236}">
                <a16:creationId xmlns:a16="http://schemas.microsoft.com/office/drawing/2014/main" id="{EB27625E-0B8E-DE0A-D17F-F246A90F30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05840"/>
            <a:ext cx="10820400" cy="52730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DD3333F-3CD8-088A-266C-8047A59ECDC2}"/>
              </a:ext>
            </a:extLst>
          </p:cNvPr>
          <p:cNvSpPr txBox="1">
            <a:spLocks/>
          </p:cNvSpPr>
          <p:nvPr/>
        </p:nvSpPr>
        <p:spPr>
          <a:xfrm>
            <a:off x="0" y="5950354"/>
            <a:ext cx="780876" cy="3615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NASA</a:t>
            </a:r>
          </a:p>
        </p:txBody>
      </p:sp>
      <p:pic>
        <p:nvPicPr>
          <p:cNvPr id="2" name="Picture 2">
            <a:extLst>
              <a:ext uri="{FF2B5EF4-FFF2-40B4-BE49-F238E27FC236}">
                <a16:creationId xmlns:a16="http://schemas.microsoft.com/office/drawing/2014/main" id="{1EF1EE7B-641D-B05C-4855-734B3800856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574530" y="783648"/>
            <a:ext cx="2217420" cy="232619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2E9C671D-C789-A5B0-D022-B11CF23A0191}"/>
              </a:ext>
            </a:extLst>
          </p:cNvPr>
          <p:cNvSpPr txBox="1">
            <a:spLocks/>
          </p:cNvSpPr>
          <p:nvPr/>
        </p:nvSpPr>
        <p:spPr>
          <a:xfrm>
            <a:off x="2100105" y="4871287"/>
            <a:ext cx="8720295"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Every (known) planet in the system has been observed with JWST </a:t>
            </a:r>
          </a:p>
        </p:txBody>
      </p:sp>
    </p:spTree>
    <p:extLst>
      <p:ext uri="{BB962C8B-B14F-4D97-AF65-F5344CB8AC3E}">
        <p14:creationId xmlns:p14="http://schemas.microsoft.com/office/powerpoint/2010/main" val="288170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2973DB8-D177-6F49-321F-41E4BF730BC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DB7F18-4472-60D0-8E3C-6A944082F3B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F6F8FC"/>
              </a:solidFill>
              <a:effectLst/>
              <a:uLnTx/>
              <a:uFillTx/>
              <a:latin typeface="Tw Cen MT" panose="020B0602020104020603"/>
              <a:ea typeface="+mn-ea"/>
              <a:cs typeface="+mn-cs"/>
            </a:endParaRPr>
          </a:p>
        </p:txBody>
      </p:sp>
      <p:pic>
        <p:nvPicPr>
          <p:cNvPr id="19" name="Picture 18">
            <a:extLst>
              <a:ext uri="{FF2B5EF4-FFF2-40B4-BE49-F238E27FC236}">
                <a16:creationId xmlns:a16="http://schemas.microsoft.com/office/drawing/2014/main" id="{895BD027-7904-ABF3-2267-70DD1CAD965C}"/>
              </a:ext>
            </a:extLst>
          </p:cNvPr>
          <p:cNvPicPr>
            <a:picLocks noChangeAspect="1"/>
          </p:cNvPicPr>
          <p:nvPr/>
        </p:nvPicPr>
        <p:blipFill>
          <a:blip r:embed="rId2">
            <a:alphaModFix amt="52000"/>
          </a:blip>
          <a:stretch>
            <a:fillRect/>
          </a:stretch>
        </p:blipFill>
        <p:spPr>
          <a:xfrm>
            <a:off x="7797114" y="2197101"/>
            <a:ext cx="4028302" cy="4028302"/>
          </a:xfrm>
          <a:prstGeom prst="rect">
            <a:avLst/>
          </a:prstGeom>
          <a:solidFill>
            <a:srgbClr val="000000"/>
          </a:solidFill>
        </p:spPr>
      </p:pic>
      <p:grpSp>
        <p:nvGrpSpPr>
          <p:cNvPr id="17" name="Group 16">
            <a:extLst>
              <a:ext uri="{FF2B5EF4-FFF2-40B4-BE49-F238E27FC236}">
                <a16:creationId xmlns:a16="http://schemas.microsoft.com/office/drawing/2014/main" id="{13A4E4F4-20D7-FAED-4029-E603A5EE0323}"/>
              </a:ext>
            </a:extLst>
          </p:cNvPr>
          <p:cNvGrpSpPr/>
          <p:nvPr/>
        </p:nvGrpSpPr>
        <p:grpSpPr>
          <a:xfrm>
            <a:off x="8233376" y="2641912"/>
            <a:ext cx="3155778" cy="3150881"/>
            <a:chOff x="794924" y="1773538"/>
            <a:chExt cx="1867672" cy="1826188"/>
          </a:xfrm>
        </p:grpSpPr>
        <p:sp>
          <p:nvSpPr>
            <p:cNvPr id="16" name="Oval 15">
              <a:extLst>
                <a:ext uri="{FF2B5EF4-FFF2-40B4-BE49-F238E27FC236}">
                  <a16:creationId xmlns:a16="http://schemas.microsoft.com/office/drawing/2014/main" id="{B1EA83FF-69CF-6358-768D-5F3142A0D256}"/>
                </a:ext>
              </a:extLst>
            </p:cNvPr>
            <p:cNvSpPr/>
            <p:nvPr/>
          </p:nvSpPr>
          <p:spPr>
            <a:xfrm>
              <a:off x="794924" y="1773538"/>
              <a:ext cx="1867672" cy="1826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4">
              <a:extLst>
                <a:ext uri="{FF2B5EF4-FFF2-40B4-BE49-F238E27FC236}">
                  <a16:creationId xmlns:a16="http://schemas.microsoft.com/office/drawing/2014/main" id="{D603B878-51C0-7FBD-E8C5-287D1F06AE7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882915" y="1842981"/>
              <a:ext cx="1684116" cy="1687304"/>
            </a:xfrm>
            <a:prstGeom prst="ellipse">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1C262A8F-49E3-EC15-EAC3-08E63E7708EF}"/>
              </a:ext>
            </a:extLst>
          </p:cNvPr>
          <p:cNvSpPr>
            <a:spLocks noGrp="1"/>
          </p:cNvSpPr>
          <p:nvPr>
            <p:ph type="title"/>
          </p:nvPr>
        </p:nvSpPr>
        <p:spPr/>
        <p:txBody>
          <a:bodyPr/>
          <a:lstStyle/>
          <a:p>
            <a:r>
              <a:rPr lang="en-US" dirty="0"/>
              <a:t>What we know about TRAPPIST-1</a:t>
            </a:r>
          </a:p>
        </p:txBody>
      </p:sp>
      <p:sp>
        <p:nvSpPr>
          <p:cNvPr id="5" name="Text Placeholder 2">
            <a:extLst>
              <a:ext uri="{FF2B5EF4-FFF2-40B4-BE49-F238E27FC236}">
                <a16:creationId xmlns:a16="http://schemas.microsoft.com/office/drawing/2014/main" id="{85A1E259-6366-483E-860E-4D6474841A3C}"/>
              </a:ext>
            </a:extLst>
          </p:cNvPr>
          <p:cNvSpPr txBox="1">
            <a:spLocks/>
          </p:cNvSpPr>
          <p:nvPr/>
        </p:nvSpPr>
        <p:spPr>
          <a:xfrm>
            <a:off x="182880" y="1147253"/>
            <a:ext cx="10303201"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b: 1.1x Earth radius, equilibrium temperature +145 K Earth’s</a:t>
            </a:r>
          </a:p>
        </p:txBody>
      </p:sp>
      <p:sp>
        <p:nvSpPr>
          <p:cNvPr id="7" name="Text Placeholder 2">
            <a:extLst>
              <a:ext uri="{FF2B5EF4-FFF2-40B4-BE49-F238E27FC236}">
                <a16:creationId xmlns:a16="http://schemas.microsoft.com/office/drawing/2014/main" id="{516DD1BF-2D69-8004-E35B-7FEA326FF716}"/>
              </a:ext>
            </a:extLst>
          </p:cNvPr>
          <p:cNvSpPr txBox="1">
            <a:spLocks/>
          </p:cNvSpPr>
          <p:nvPr/>
        </p:nvSpPr>
        <p:spPr>
          <a:xfrm>
            <a:off x="9027024" y="6269989"/>
            <a:ext cx="2083679" cy="4489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(Artist’s impression)</a:t>
            </a:r>
          </a:p>
        </p:txBody>
      </p:sp>
    </p:spTree>
    <p:extLst>
      <p:ext uri="{BB962C8B-B14F-4D97-AF65-F5344CB8AC3E}">
        <p14:creationId xmlns:p14="http://schemas.microsoft.com/office/powerpoint/2010/main" val="3076230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889A111-D7D0-6251-01D9-F0CB77A40AA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7DD796-5508-ACD2-0D61-10C82DC87E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19" name="Picture 18">
            <a:extLst>
              <a:ext uri="{FF2B5EF4-FFF2-40B4-BE49-F238E27FC236}">
                <a16:creationId xmlns:a16="http://schemas.microsoft.com/office/drawing/2014/main" id="{5590D0C4-6AA6-D0F5-1685-A87BCF1920C1}"/>
              </a:ext>
            </a:extLst>
          </p:cNvPr>
          <p:cNvPicPr>
            <a:picLocks noChangeAspect="1"/>
          </p:cNvPicPr>
          <p:nvPr/>
        </p:nvPicPr>
        <p:blipFill>
          <a:blip r:embed="rId2">
            <a:alphaModFix amt="52000"/>
          </a:blip>
          <a:stretch>
            <a:fillRect/>
          </a:stretch>
        </p:blipFill>
        <p:spPr>
          <a:xfrm>
            <a:off x="7797114" y="2197101"/>
            <a:ext cx="4028302" cy="4028302"/>
          </a:xfrm>
          <a:prstGeom prst="rect">
            <a:avLst/>
          </a:prstGeom>
          <a:solidFill>
            <a:srgbClr val="000000"/>
          </a:solidFill>
        </p:spPr>
      </p:pic>
      <p:grpSp>
        <p:nvGrpSpPr>
          <p:cNvPr id="17" name="Group 16">
            <a:extLst>
              <a:ext uri="{FF2B5EF4-FFF2-40B4-BE49-F238E27FC236}">
                <a16:creationId xmlns:a16="http://schemas.microsoft.com/office/drawing/2014/main" id="{293104C8-0665-B02C-2D84-DAADF0141855}"/>
              </a:ext>
            </a:extLst>
          </p:cNvPr>
          <p:cNvGrpSpPr/>
          <p:nvPr/>
        </p:nvGrpSpPr>
        <p:grpSpPr>
          <a:xfrm>
            <a:off x="8233376" y="2641912"/>
            <a:ext cx="3155778" cy="3150881"/>
            <a:chOff x="794924" y="1773538"/>
            <a:chExt cx="1867672" cy="1826188"/>
          </a:xfrm>
        </p:grpSpPr>
        <p:sp>
          <p:nvSpPr>
            <p:cNvPr id="16" name="Oval 15">
              <a:extLst>
                <a:ext uri="{FF2B5EF4-FFF2-40B4-BE49-F238E27FC236}">
                  <a16:creationId xmlns:a16="http://schemas.microsoft.com/office/drawing/2014/main" id="{75E4EC3B-4731-FA89-6554-280098CF7125}"/>
                </a:ext>
              </a:extLst>
            </p:cNvPr>
            <p:cNvSpPr/>
            <p:nvPr/>
          </p:nvSpPr>
          <p:spPr>
            <a:xfrm>
              <a:off x="794924" y="1773538"/>
              <a:ext cx="1867672" cy="1826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4">
              <a:extLst>
                <a:ext uri="{FF2B5EF4-FFF2-40B4-BE49-F238E27FC236}">
                  <a16:creationId xmlns:a16="http://schemas.microsoft.com/office/drawing/2014/main" id="{8F3916EA-2D84-5122-EEB5-1782955FC77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882915" y="1842981"/>
              <a:ext cx="1684116" cy="1687304"/>
            </a:xfrm>
            <a:prstGeom prst="ellipse">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936BA37D-4273-B74C-CEA8-ED155C632652}"/>
              </a:ext>
            </a:extLst>
          </p:cNvPr>
          <p:cNvSpPr>
            <a:spLocks noGrp="1"/>
          </p:cNvSpPr>
          <p:nvPr>
            <p:ph type="title"/>
          </p:nvPr>
        </p:nvSpPr>
        <p:spPr/>
        <p:txBody>
          <a:bodyPr/>
          <a:lstStyle/>
          <a:p>
            <a:r>
              <a:rPr lang="en-US" dirty="0"/>
              <a:t>What we know about TRAPPIST-1</a:t>
            </a:r>
          </a:p>
        </p:txBody>
      </p:sp>
      <p:sp>
        <p:nvSpPr>
          <p:cNvPr id="5" name="Text Placeholder 2">
            <a:extLst>
              <a:ext uri="{FF2B5EF4-FFF2-40B4-BE49-F238E27FC236}">
                <a16:creationId xmlns:a16="http://schemas.microsoft.com/office/drawing/2014/main" id="{6C1F1F44-504A-0DFB-F296-72E174EF9C29}"/>
              </a:ext>
            </a:extLst>
          </p:cNvPr>
          <p:cNvSpPr txBox="1">
            <a:spLocks/>
          </p:cNvSpPr>
          <p:nvPr/>
        </p:nvSpPr>
        <p:spPr>
          <a:xfrm>
            <a:off x="182880" y="1147253"/>
            <a:ext cx="10303201"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b: 1.1x Earth radius, equilibrium temperature +145 K Earth’s</a:t>
            </a:r>
          </a:p>
        </p:txBody>
      </p:sp>
      <p:pic>
        <p:nvPicPr>
          <p:cNvPr id="6" name="Picture 2" descr="Figure 2">
            <a:extLst>
              <a:ext uri="{FF2B5EF4-FFF2-40B4-BE49-F238E27FC236}">
                <a16:creationId xmlns:a16="http://schemas.microsoft.com/office/drawing/2014/main" id="{96E01847-F646-3714-3870-B9FE2098228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10854" y="2704511"/>
            <a:ext cx="7368129" cy="3088282"/>
          </a:xfrm>
          <a:prstGeom prst="rect">
            <a:avLst/>
          </a:prstGeom>
          <a:noFill/>
          <a:ln w="25400">
            <a:solidFill>
              <a:srgbClr val="1D69D4"/>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9483A8-0B6D-E787-8F88-3774D88458E7}"/>
              </a:ext>
            </a:extLst>
          </p:cNvPr>
          <p:cNvSpPr txBox="1"/>
          <p:nvPr/>
        </p:nvSpPr>
        <p:spPr>
          <a:xfrm>
            <a:off x="210854" y="1810915"/>
            <a:ext cx="702859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Phase curve and eclipse observations most consistent with emission from a </a:t>
            </a:r>
            <a:r>
              <a:rPr kumimoji="0" lang="en-US" sz="2400" b="1" i="1" u="none" strike="noStrike" kern="1200" cap="none" spc="0" normalizeH="0" baseline="0" noProof="0" dirty="0">
                <a:ln>
                  <a:noFill/>
                </a:ln>
                <a:solidFill>
                  <a:prstClr val="white"/>
                </a:solidFill>
                <a:effectLst/>
                <a:uLnTx/>
                <a:uFillTx/>
                <a:latin typeface="Tw Cen MT" panose="020B0602020104020603"/>
                <a:ea typeface="+mn-ea"/>
                <a:cs typeface="+mn-cs"/>
              </a:rPr>
              <a:t>bare rock with no atmosphere</a:t>
            </a:r>
            <a:endPar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4B43B62C-A08E-BAB3-E448-D1D653715ECF}"/>
              </a:ext>
            </a:extLst>
          </p:cNvPr>
          <p:cNvSpPr txBox="1"/>
          <p:nvPr/>
        </p:nvSpPr>
        <p:spPr>
          <a:xfrm>
            <a:off x="779590" y="2957160"/>
            <a:ext cx="1148064" cy="280310"/>
          </a:xfrm>
          <a:prstGeom prst="rect">
            <a:avLst/>
          </a:prstGeom>
          <a:noFill/>
          <a:ln w="25400">
            <a:solidFill>
              <a:srgbClr val="1D69D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Text Placeholder 2">
            <a:extLst>
              <a:ext uri="{FF2B5EF4-FFF2-40B4-BE49-F238E27FC236}">
                <a16:creationId xmlns:a16="http://schemas.microsoft.com/office/drawing/2014/main" id="{FB8129C3-9784-0D82-7947-4A3A15370966}"/>
              </a:ext>
            </a:extLst>
          </p:cNvPr>
          <p:cNvSpPr txBox="1">
            <a:spLocks/>
          </p:cNvSpPr>
          <p:nvPr/>
        </p:nvSpPr>
        <p:spPr>
          <a:xfrm>
            <a:off x="173883" y="5506978"/>
            <a:ext cx="1580876"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A0E3B"/>
                </a:solidFill>
                <a:effectLst/>
                <a:uLnTx/>
                <a:uFillTx/>
                <a:latin typeface="Tw Cen MT" panose="020B0602020104020603"/>
                <a:ea typeface="+mn-ea"/>
                <a:cs typeface="+mn-cs"/>
              </a:rPr>
              <a:t>Gillon+2025</a:t>
            </a:r>
          </a:p>
        </p:txBody>
      </p:sp>
      <p:pic>
        <p:nvPicPr>
          <p:cNvPr id="11" name="Picture 2" descr="Graphic showing that the total infrared brightness of a star-planet system changes as the planet orbits the star. The graphic has three parts: (1) a diagram showing positions of the planet as it orbits the star; (2) a color-coded graph showing the change in infrared brightness as the planet orbits the star; and (3) a key explaining the color coding. The graphic shows that the system is brightest just before and after the planet passes behind the star. It is dimmest when the planet passes in front of the star. See the Extended Description for more details.">
            <a:extLst>
              <a:ext uri="{FF2B5EF4-FFF2-40B4-BE49-F238E27FC236}">
                <a16:creationId xmlns:a16="http://schemas.microsoft.com/office/drawing/2014/main" id="{0523ED63-6A1D-48A3-E4C9-920A8BCD1AA8}"/>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a:fillRect/>
          </a:stretch>
        </p:blipFill>
        <p:spPr bwMode="auto">
          <a:xfrm>
            <a:off x="9680804" y="921888"/>
            <a:ext cx="2384196" cy="8426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D9D8595-15B2-FFB6-93F7-12A5D1D19C44}"/>
              </a:ext>
            </a:extLst>
          </p:cNvPr>
          <p:cNvSpPr txBox="1"/>
          <p:nvPr/>
        </p:nvSpPr>
        <p:spPr>
          <a:xfrm>
            <a:off x="182880" y="5855392"/>
            <a:ext cx="70285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Consistent with observations in transmission*</a:t>
            </a:r>
          </a:p>
        </p:txBody>
      </p:sp>
      <p:cxnSp>
        <p:nvCxnSpPr>
          <p:cNvPr id="13" name="Straight Arrow Connector 12">
            <a:extLst>
              <a:ext uri="{FF2B5EF4-FFF2-40B4-BE49-F238E27FC236}">
                <a16:creationId xmlns:a16="http://schemas.microsoft.com/office/drawing/2014/main" id="{588BF5B6-A876-6899-D850-D8402F9A83F1}"/>
              </a:ext>
            </a:extLst>
          </p:cNvPr>
          <p:cNvCxnSpPr>
            <a:cxnSpLocks/>
          </p:cNvCxnSpPr>
          <p:nvPr/>
        </p:nvCxnSpPr>
        <p:spPr>
          <a:xfrm>
            <a:off x="11191680" y="1060756"/>
            <a:ext cx="0" cy="17317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70A7311-E2A6-14EE-6AD3-8A751D454CCE}"/>
              </a:ext>
            </a:extLst>
          </p:cNvPr>
          <p:cNvCxnSpPr>
            <a:cxnSpLocks/>
          </p:cNvCxnSpPr>
          <p:nvPr/>
        </p:nvCxnSpPr>
        <p:spPr>
          <a:xfrm flipH="1">
            <a:off x="10041294" y="1060756"/>
            <a:ext cx="1150386" cy="20862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74272D89-8F4E-29EB-3B7E-F5A05BF60454}"/>
              </a:ext>
            </a:extLst>
          </p:cNvPr>
          <p:cNvSpPr txBox="1">
            <a:spLocks/>
          </p:cNvSpPr>
          <p:nvPr/>
        </p:nvSpPr>
        <p:spPr>
          <a:xfrm>
            <a:off x="9027024" y="6269989"/>
            <a:ext cx="2083679" cy="4489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(Artist’s impression)</a:t>
            </a:r>
          </a:p>
        </p:txBody>
      </p:sp>
    </p:spTree>
    <p:extLst>
      <p:ext uri="{BB962C8B-B14F-4D97-AF65-F5344CB8AC3E}">
        <p14:creationId xmlns:p14="http://schemas.microsoft.com/office/powerpoint/2010/main" val="4235546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BB5873B-A963-48ED-47E0-D2CA3E8FE78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C1F25C-5CD2-3227-E45F-AD1B1D3589B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19" name="Picture 18">
            <a:extLst>
              <a:ext uri="{FF2B5EF4-FFF2-40B4-BE49-F238E27FC236}">
                <a16:creationId xmlns:a16="http://schemas.microsoft.com/office/drawing/2014/main" id="{072764AC-4621-F833-7D63-503BAEACF30D}"/>
              </a:ext>
            </a:extLst>
          </p:cNvPr>
          <p:cNvPicPr>
            <a:picLocks noChangeAspect="1"/>
          </p:cNvPicPr>
          <p:nvPr/>
        </p:nvPicPr>
        <p:blipFill>
          <a:blip r:embed="rId2">
            <a:alphaModFix amt="52000"/>
          </a:blip>
          <a:stretch>
            <a:fillRect/>
          </a:stretch>
        </p:blipFill>
        <p:spPr>
          <a:xfrm>
            <a:off x="7797114" y="2197101"/>
            <a:ext cx="4028302" cy="4028302"/>
          </a:xfrm>
          <a:prstGeom prst="rect">
            <a:avLst/>
          </a:prstGeom>
          <a:solidFill>
            <a:srgbClr val="000000"/>
          </a:solidFill>
        </p:spPr>
      </p:pic>
      <p:grpSp>
        <p:nvGrpSpPr>
          <p:cNvPr id="17" name="Group 16">
            <a:extLst>
              <a:ext uri="{FF2B5EF4-FFF2-40B4-BE49-F238E27FC236}">
                <a16:creationId xmlns:a16="http://schemas.microsoft.com/office/drawing/2014/main" id="{E8993F3A-EB5F-85AF-0630-1F309F4F8FFF}"/>
              </a:ext>
            </a:extLst>
          </p:cNvPr>
          <p:cNvGrpSpPr/>
          <p:nvPr/>
        </p:nvGrpSpPr>
        <p:grpSpPr>
          <a:xfrm>
            <a:off x="8233376" y="2641912"/>
            <a:ext cx="3155778" cy="3150881"/>
            <a:chOff x="794924" y="1773538"/>
            <a:chExt cx="1867672" cy="1826188"/>
          </a:xfrm>
        </p:grpSpPr>
        <p:sp>
          <p:nvSpPr>
            <p:cNvPr id="16" name="Oval 15">
              <a:extLst>
                <a:ext uri="{FF2B5EF4-FFF2-40B4-BE49-F238E27FC236}">
                  <a16:creationId xmlns:a16="http://schemas.microsoft.com/office/drawing/2014/main" id="{491B4844-27E1-7A7A-A6A3-0ABFE4EEBAC2}"/>
                </a:ext>
              </a:extLst>
            </p:cNvPr>
            <p:cNvSpPr/>
            <p:nvPr/>
          </p:nvSpPr>
          <p:spPr>
            <a:xfrm>
              <a:off x="794924" y="1773538"/>
              <a:ext cx="1867672" cy="1826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4">
              <a:extLst>
                <a:ext uri="{FF2B5EF4-FFF2-40B4-BE49-F238E27FC236}">
                  <a16:creationId xmlns:a16="http://schemas.microsoft.com/office/drawing/2014/main" id="{D18AB231-FF49-C580-28CB-4CCC60616E5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882915" y="1842981"/>
              <a:ext cx="1684116" cy="1687304"/>
            </a:xfrm>
            <a:prstGeom prst="ellipse">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45E3EE26-908E-D350-B0E0-2A23456C78D0}"/>
              </a:ext>
            </a:extLst>
          </p:cNvPr>
          <p:cNvSpPr>
            <a:spLocks noGrp="1"/>
          </p:cNvSpPr>
          <p:nvPr>
            <p:ph type="title"/>
          </p:nvPr>
        </p:nvSpPr>
        <p:spPr/>
        <p:txBody>
          <a:bodyPr/>
          <a:lstStyle/>
          <a:p>
            <a:r>
              <a:rPr lang="en-US" dirty="0"/>
              <a:t>What we know about TRAPPIST-1</a:t>
            </a:r>
          </a:p>
        </p:txBody>
      </p:sp>
      <p:sp>
        <p:nvSpPr>
          <p:cNvPr id="5" name="Text Placeholder 2">
            <a:extLst>
              <a:ext uri="{FF2B5EF4-FFF2-40B4-BE49-F238E27FC236}">
                <a16:creationId xmlns:a16="http://schemas.microsoft.com/office/drawing/2014/main" id="{8A709FF1-6158-BDD4-0424-C67B875CBAAF}"/>
              </a:ext>
            </a:extLst>
          </p:cNvPr>
          <p:cNvSpPr txBox="1">
            <a:spLocks/>
          </p:cNvSpPr>
          <p:nvPr/>
        </p:nvSpPr>
        <p:spPr>
          <a:xfrm>
            <a:off x="182880" y="1147253"/>
            <a:ext cx="10303201"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c: 1.1x Earth radius, equilibrium temperature +85 K Earth’s</a:t>
            </a:r>
          </a:p>
        </p:txBody>
      </p:sp>
      <p:sp>
        <p:nvSpPr>
          <p:cNvPr id="6" name="Text Placeholder 2">
            <a:extLst>
              <a:ext uri="{FF2B5EF4-FFF2-40B4-BE49-F238E27FC236}">
                <a16:creationId xmlns:a16="http://schemas.microsoft.com/office/drawing/2014/main" id="{B3AB22C0-810F-D501-9E50-D575F8865339}"/>
              </a:ext>
            </a:extLst>
          </p:cNvPr>
          <p:cNvSpPr txBox="1">
            <a:spLocks/>
          </p:cNvSpPr>
          <p:nvPr/>
        </p:nvSpPr>
        <p:spPr>
          <a:xfrm>
            <a:off x="9027024" y="6269989"/>
            <a:ext cx="2083679" cy="4489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(Artist’s impression)</a:t>
            </a:r>
          </a:p>
        </p:txBody>
      </p:sp>
    </p:spTree>
    <p:extLst>
      <p:ext uri="{BB962C8B-B14F-4D97-AF65-F5344CB8AC3E}">
        <p14:creationId xmlns:p14="http://schemas.microsoft.com/office/powerpoint/2010/main" val="3046340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66BB4B4B-CC94-797E-743A-3D7C30BD5C0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9EEB71-21A4-0174-5AEB-405E459E78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19" name="Picture 18">
            <a:extLst>
              <a:ext uri="{FF2B5EF4-FFF2-40B4-BE49-F238E27FC236}">
                <a16:creationId xmlns:a16="http://schemas.microsoft.com/office/drawing/2014/main" id="{948F5030-2A9B-1EB9-38C4-04618C2A7180}"/>
              </a:ext>
            </a:extLst>
          </p:cNvPr>
          <p:cNvPicPr>
            <a:picLocks noChangeAspect="1"/>
          </p:cNvPicPr>
          <p:nvPr/>
        </p:nvPicPr>
        <p:blipFill>
          <a:blip r:embed="rId2">
            <a:alphaModFix amt="52000"/>
          </a:blip>
          <a:stretch>
            <a:fillRect/>
          </a:stretch>
        </p:blipFill>
        <p:spPr>
          <a:xfrm>
            <a:off x="7797114" y="2197101"/>
            <a:ext cx="4028302" cy="4028302"/>
          </a:xfrm>
          <a:prstGeom prst="rect">
            <a:avLst/>
          </a:prstGeom>
          <a:solidFill>
            <a:srgbClr val="000000"/>
          </a:solidFill>
        </p:spPr>
      </p:pic>
      <p:grpSp>
        <p:nvGrpSpPr>
          <p:cNvPr id="17" name="Group 16">
            <a:extLst>
              <a:ext uri="{FF2B5EF4-FFF2-40B4-BE49-F238E27FC236}">
                <a16:creationId xmlns:a16="http://schemas.microsoft.com/office/drawing/2014/main" id="{58A8E9F5-11DE-563E-28D5-3B7474FA5538}"/>
              </a:ext>
            </a:extLst>
          </p:cNvPr>
          <p:cNvGrpSpPr/>
          <p:nvPr/>
        </p:nvGrpSpPr>
        <p:grpSpPr>
          <a:xfrm>
            <a:off x="8233376" y="2641912"/>
            <a:ext cx="3155778" cy="3150881"/>
            <a:chOff x="794924" y="1773538"/>
            <a:chExt cx="1867672" cy="1826188"/>
          </a:xfrm>
        </p:grpSpPr>
        <p:sp>
          <p:nvSpPr>
            <p:cNvPr id="16" name="Oval 15">
              <a:extLst>
                <a:ext uri="{FF2B5EF4-FFF2-40B4-BE49-F238E27FC236}">
                  <a16:creationId xmlns:a16="http://schemas.microsoft.com/office/drawing/2014/main" id="{90569241-1F01-32A2-48FF-BE46FE83442C}"/>
                </a:ext>
              </a:extLst>
            </p:cNvPr>
            <p:cNvSpPr/>
            <p:nvPr/>
          </p:nvSpPr>
          <p:spPr>
            <a:xfrm>
              <a:off x="794924" y="1773538"/>
              <a:ext cx="1867672" cy="1826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4">
              <a:extLst>
                <a:ext uri="{FF2B5EF4-FFF2-40B4-BE49-F238E27FC236}">
                  <a16:creationId xmlns:a16="http://schemas.microsoft.com/office/drawing/2014/main" id="{C17E8276-870D-52F7-568A-B0D5A338E19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882915" y="1842981"/>
              <a:ext cx="1684116" cy="1687304"/>
            </a:xfrm>
            <a:prstGeom prst="ellipse">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3CBC583A-5A6B-8517-F139-9BAB35780EEB}"/>
              </a:ext>
            </a:extLst>
          </p:cNvPr>
          <p:cNvSpPr>
            <a:spLocks noGrp="1"/>
          </p:cNvSpPr>
          <p:nvPr>
            <p:ph type="title"/>
          </p:nvPr>
        </p:nvSpPr>
        <p:spPr/>
        <p:txBody>
          <a:bodyPr/>
          <a:lstStyle/>
          <a:p>
            <a:r>
              <a:rPr lang="en-US" dirty="0"/>
              <a:t>What we know about TRAPPIST-1</a:t>
            </a:r>
          </a:p>
        </p:txBody>
      </p:sp>
      <p:sp>
        <p:nvSpPr>
          <p:cNvPr id="5" name="Text Placeholder 2">
            <a:extLst>
              <a:ext uri="{FF2B5EF4-FFF2-40B4-BE49-F238E27FC236}">
                <a16:creationId xmlns:a16="http://schemas.microsoft.com/office/drawing/2014/main" id="{F04EBB9D-C98D-08F6-B488-9293035A7D10}"/>
              </a:ext>
            </a:extLst>
          </p:cNvPr>
          <p:cNvSpPr txBox="1">
            <a:spLocks/>
          </p:cNvSpPr>
          <p:nvPr/>
        </p:nvSpPr>
        <p:spPr>
          <a:xfrm>
            <a:off x="182880" y="1147253"/>
            <a:ext cx="10303201"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c: 1.1x Earth radius, equilibrium temperature +85 K Earth’s</a:t>
            </a:r>
          </a:p>
        </p:txBody>
      </p:sp>
      <p:pic>
        <p:nvPicPr>
          <p:cNvPr id="21506" name="Picture 2" descr="Figure 3">
            <a:extLst>
              <a:ext uri="{FF2B5EF4-FFF2-40B4-BE49-F238E27FC236}">
                <a16:creationId xmlns:a16="http://schemas.microsoft.com/office/drawing/2014/main" id="{39DEF510-E718-3B20-8CA6-59C6C0AEC0E5}"/>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10854" y="2761728"/>
            <a:ext cx="7368128" cy="3088282"/>
          </a:xfrm>
          <a:prstGeom prst="rect">
            <a:avLst/>
          </a:prstGeom>
          <a:noFill/>
          <a:ln w="25400">
            <a:solidFill>
              <a:srgbClr val="1D69D4"/>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A822EB9-174B-3256-2487-37238C8E4615}"/>
              </a:ext>
            </a:extLst>
          </p:cNvPr>
          <p:cNvSpPr txBox="1"/>
          <p:nvPr/>
        </p:nvSpPr>
        <p:spPr>
          <a:xfrm>
            <a:off x="182880" y="1751007"/>
            <a:ext cx="893314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Phase curve and eclipse observations most consistent with emission from a </a:t>
            </a:r>
            <a:r>
              <a:rPr kumimoji="0" lang="en-US" sz="2400" b="1" i="1" u="none" strike="noStrike" kern="1200" cap="none" spc="0" normalizeH="0" baseline="0" noProof="0" dirty="0">
                <a:ln>
                  <a:noFill/>
                </a:ln>
                <a:solidFill>
                  <a:prstClr val="white"/>
                </a:solidFill>
                <a:effectLst/>
                <a:uLnTx/>
                <a:uFillTx/>
                <a:latin typeface="Tw Cen MT" panose="020B0602020104020603"/>
                <a:ea typeface="+mn-ea"/>
                <a:cs typeface="+mn-cs"/>
              </a:rPr>
              <a:t>bare rock with no atmosphere or a very thin atmosphere</a:t>
            </a:r>
            <a:endPar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8" name="Picture 2" descr="Graphic showing that the total infrared brightness of a star-planet system changes as the planet orbits the star. The graphic has three parts: (1) a diagram showing positions of the planet as it orbits the star; (2) a color-coded graph showing the change in infrared brightness as the planet orbits the star; and (3) a key explaining the color coding. The graphic shows that the system is brightest just before and after the planet passes behind the star. It is dimmest when the planet passes in front of the star. See the Extended Description for more details.">
            <a:extLst>
              <a:ext uri="{FF2B5EF4-FFF2-40B4-BE49-F238E27FC236}">
                <a16:creationId xmlns:a16="http://schemas.microsoft.com/office/drawing/2014/main" id="{5A4DD39E-4C44-5321-91D0-905CB452945B}"/>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a:fillRect/>
          </a:stretch>
        </p:blipFill>
        <p:spPr bwMode="auto">
          <a:xfrm>
            <a:off x="9680804" y="921888"/>
            <a:ext cx="2384196" cy="84260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63C64F77-D142-9665-17B8-798B9068ED67}"/>
              </a:ext>
            </a:extLst>
          </p:cNvPr>
          <p:cNvCxnSpPr>
            <a:cxnSpLocks/>
          </p:cNvCxnSpPr>
          <p:nvPr/>
        </p:nvCxnSpPr>
        <p:spPr>
          <a:xfrm>
            <a:off x="11191680" y="1060756"/>
            <a:ext cx="0" cy="17317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C0CF66-F359-85E1-E392-0895F8A2A036}"/>
              </a:ext>
            </a:extLst>
          </p:cNvPr>
          <p:cNvCxnSpPr>
            <a:cxnSpLocks/>
          </p:cNvCxnSpPr>
          <p:nvPr/>
        </p:nvCxnSpPr>
        <p:spPr>
          <a:xfrm flipH="1">
            <a:off x="10041294" y="1060756"/>
            <a:ext cx="1150386" cy="20862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0133AD43-1A7F-E45F-E6F5-E89781D6DB1C}"/>
              </a:ext>
            </a:extLst>
          </p:cNvPr>
          <p:cNvSpPr txBox="1">
            <a:spLocks/>
          </p:cNvSpPr>
          <p:nvPr/>
        </p:nvSpPr>
        <p:spPr>
          <a:xfrm>
            <a:off x="173883" y="5580085"/>
            <a:ext cx="1580876"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A0E3B"/>
                </a:solidFill>
                <a:effectLst/>
                <a:uLnTx/>
                <a:uFillTx/>
                <a:latin typeface="Tw Cen MT" panose="020B0602020104020603"/>
                <a:ea typeface="+mn-ea"/>
                <a:cs typeface="+mn-cs"/>
              </a:rPr>
              <a:t>Gillon+2025</a:t>
            </a:r>
          </a:p>
        </p:txBody>
      </p:sp>
      <p:sp>
        <p:nvSpPr>
          <p:cNvPr id="12" name="TextBox 11">
            <a:extLst>
              <a:ext uri="{FF2B5EF4-FFF2-40B4-BE49-F238E27FC236}">
                <a16:creationId xmlns:a16="http://schemas.microsoft.com/office/drawing/2014/main" id="{C174E1EC-163B-D855-DE4A-738D70F85A0F}"/>
              </a:ext>
            </a:extLst>
          </p:cNvPr>
          <p:cNvSpPr txBox="1"/>
          <p:nvPr/>
        </p:nvSpPr>
        <p:spPr>
          <a:xfrm>
            <a:off x="765332" y="3014876"/>
            <a:ext cx="1208833" cy="291031"/>
          </a:xfrm>
          <a:prstGeom prst="rect">
            <a:avLst/>
          </a:prstGeom>
          <a:noFill/>
          <a:ln w="25400">
            <a:solidFill>
              <a:srgbClr val="1D69D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id="{9637169B-DE85-32A8-B28A-AF71FB0B26BF}"/>
              </a:ext>
            </a:extLst>
          </p:cNvPr>
          <p:cNvSpPr txBox="1"/>
          <p:nvPr/>
        </p:nvSpPr>
        <p:spPr>
          <a:xfrm>
            <a:off x="765333" y="3660579"/>
            <a:ext cx="2109166" cy="400296"/>
          </a:xfrm>
          <a:prstGeom prst="rect">
            <a:avLst/>
          </a:prstGeom>
          <a:noFill/>
          <a:ln w="25400">
            <a:solidFill>
              <a:srgbClr val="1D69D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TextBox 3">
            <a:extLst>
              <a:ext uri="{FF2B5EF4-FFF2-40B4-BE49-F238E27FC236}">
                <a16:creationId xmlns:a16="http://schemas.microsoft.com/office/drawing/2014/main" id="{63F03136-28DE-E5A5-CEB6-457B2746FF70}"/>
              </a:ext>
            </a:extLst>
          </p:cNvPr>
          <p:cNvSpPr txBox="1"/>
          <p:nvPr/>
        </p:nvSpPr>
        <p:spPr>
          <a:xfrm>
            <a:off x="182880" y="5855392"/>
            <a:ext cx="70285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Consistent with observations in transmission*</a:t>
            </a:r>
          </a:p>
        </p:txBody>
      </p:sp>
      <p:sp>
        <p:nvSpPr>
          <p:cNvPr id="14" name="Text Placeholder 2">
            <a:extLst>
              <a:ext uri="{FF2B5EF4-FFF2-40B4-BE49-F238E27FC236}">
                <a16:creationId xmlns:a16="http://schemas.microsoft.com/office/drawing/2014/main" id="{2AAC37BF-2100-2AC7-3F31-87E7DEB484B6}"/>
              </a:ext>
            </a:extLst>
          </p:cNvPr>
          <p:cNvSpPr txBox="1">
            <a:spLocks/>
          </p:cNvSpPr>
          <p:nvPr/>
        </p:nvSpPr>
        <p:spPr>
          <a:xfrm>
            <a:off x="9027024" y="6269989"/>
            <a:ext cx="2083679" cy="4489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(Artist’s impression)</a:t>
            </a:r>
          </a:p>
        </p:txBody>
      </p:sp>
    </p:spTree>
    <p:extLst>
      <p:ext uri="{BB962C8B-B14F-4D97-AF65-F5344CB8AC3E}">
        <p14:creationId xmlns:p14="http://schemas.microsoft.com/office/powerpoint/2010/main" val="1888402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0F5D787-1E1A-CDBD-B8CA-071287EB3C8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1CFC01-5F3C-D378-1C71-28BC5D9F82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19" name="Picture 18">
            <a:extLst>
              <a:ext uri="{FF2B5EF4-FFF2-40B4-BE49-F238E27FC236}">
                <a16:creationId xmlns:a16="http://schemas.microsoft.com/office/drawing/2014/main" id="{166BAAAD-2201-636E-3042-D30C25289F9D}"/>
              </a:ext>
            </a:extLst>
          </p:cNvPr>
          <p:cNvPicPr>
            <a:picLocks noChangeAspect="1"/>
          </p:cNvPicPr>
          <p:nvPr/>
        </p:nvPicPr>
        <p:blipFill>
          <a:blip r:embed="rId2">
            <a:alphaModFix amt="52000"/>
          </a:blip>
          <a:stretch>
            <a:fillRect/>
          </a:stretch>
        </p:blipFill>
        <p:spPr>
          <a:xfrm>
            <a:off x="7797114" y="2197101"/>
            <a:ext cx="4028302" cy="4028302"/>
          </a:xfrm>
          <a:prstGeom prst="rect">
            <a:avLst/>
          </a:prstGeom>
          <a:solidFill>
            <a:srgbClr val="000000"/>
          </a:solidFill>
        </p:spPr>
      </p:pic>
      <p:grpSp>
        <p:nvGrpSpPr>
          <p:cNvPr id="17" name="Group 16">
            <a:extLst>
              <a:ext uri="{FF2B5EF4-FFF2-40B4-BE49-F238E27FC236}">
                <a16:creationId xmlns:a16="http://schemas.microsoft.com/office/drawing/2014/main" id="{0E222B3D-6BE0-A6B7-7DD3-DB1FF93A893B}"/>
              </a:ext>
            </a:extLst>
          </p:cNvPr>
          <p:cNvGrpSpPr/>
          <p:nvPr/>
        </p:nvGrpSpPr>
        <p:grpSpPr>
          <a:xfrm>
            <a:off x="8233376" y="2641912"/>
            <a:ext cx="3155778" cy="3150881"/>
            <a:chOff x="794924" y="1773538"/>
            <a:chExt cx="1867672" cy="1826188"/>
          </a:xfrm>
        </p:grpSpPr>
        <p:sp>
          <p:nvSpPr>
            <p:cNvPr id="16" name="Oval 15">
              <a:extLst>
                <a:ext uri="{FF2B5EF4-FFF2-40B4-BE49-F238E27FC236}">
                  <a16:creationId xmlns:a16="http://schemas.microsoft.com/office/drawing/2014/main" id="{408E5FBF-F353-46FB-37E1-BC6714DBBF9F}"/>
                </a:ext>
              </a:extLst>
            </p:cNvPr>
            <p:cNvSpPr/>
            <p:nvPr/>
          </p:nvSpPr>
          <p:spPr>
            <a:xfrm>
              <a:off x="794924" y="1773538"/>
              <a:ext cx="1867672" cy="1826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4">
              <a:extLst>
                <a:ext uri="{FF2B5EF4-FFF2-40B4-BE49-F238E27FC236}">
                  <a16:creationId xmlns:a16="http://schemas.microsoft.com/office/drawing/2014/main" id="{3EBA532D-70D4-9F79-F7FE-84B462D6200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882915" y="1842981"/>
              <a:ext cx="1684116" cy="1687304"/>
            </a:xfrm>
            <a:prstGeom prst="ellipse">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F1820ECE-117D-C3B9-E1C5-52839B2021AA}"/>
              </a:ext>
            </a:extLst>
          </p:cNvPr>
          <p:cNvSpPr>
            <a:spLocks noGrp="1"/>
          </p:cNvSpPr>
          <p:nvPr>
            <p:ph type="title"/>
          </p:nvPr>
        </p:nvSpPr>
        <p:spPr/>
        <p:txBody>
          <a:bodyPr/>
          <a:lstStyle/>
          <a:p>
            <a:r>
              <a:rPr lang="en-US" dirty="0"/>
              <a:t>What we know about TRAPPIST-1</a:t>
            </a:r>
          </a:p>
        </p:txBody>
      </p:sp>
      <p:sp>
        <p:nvSpPr>
          <p:cNvPr id="5" name="Text Placeholder 2">
            <a:extLst>
              <a:ext uri="{FF2B5EF4-FFF2-40B4-BE49-F238E27FC236}">
                <a16:creationId xmlns:a16="http://schemas.microsoft.com/office/drawing/2014/main" id="{E4056779-71D8-4E94-5BF1-760A25BBF6A1}"/>
              </a:ext>
            </a:extLst>
          </p:cNvPr>
          <p:cNvSpPr txBox="1">
            <a:spLocks/>
          </p:cNvSpPr>
          <p:nvPr/>
        </p:nvSpPr>
        <p:spPr>
          <a:xfrm>
            <a:off x="182880" y="1147253"/>
            <a:ext cx="10303201"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d: 0.8x Earth radius, equilibrium temperature +35 K Earth’s</a:t>
            </a:r>
          </a:p>
        </p:txBody>
      </p:sp>
      <p:sp>
        <p:nvSpPr>
          <p:cNvPr id="6" name="Text Placeholder 2">
            <a:extLst>
              <a:ext uri="{FF2B5EF4-FFF2-40B4-BE49-F238E27FC236}">
                <a16:creationId xmlns:a16="http://schemas.microsoft.com/office/drawing/2014/main" id="{1E128311-584F-3E2F-C166-1B9269EAF5B7}"/>
              </a:ext>
            </a:extLst>
          </p:cNvPr>
          <p:cNvSpPr txBox="1">
            <a:spLocks/>
          </p:cNvSpPr>
          <p:nvPr/>
        </p:nvSpPr>
        <p:spPr>
          <a:xfrm>
            <a:off x="9027024" y="6269989"/>
            <a:ext cx="2083679" cy="4489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(Artist’s impression)</a:t>
            </a:r>
          </a:p>
        </p:txBody>
      </p:sp>
    </p:spTree>
    <p:extLst>
      <p:ext uri="{BB962C8B-B14F-4D97-AF65-F5344CB8AC3E}">
        <p14:creationId xmlns:p14="http://schemas.microsoft.com/office/powerpoint/2010/main" val="1161482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8EA8B98-9BF9-717E-A9E2-A9AA433F19C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D5D9A6-2D91-875F-6A28-20181252BD7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19" name="Picture 18">
            <a:extLst>
              <a:ext uri="{FF2B5EF4-FFF2-40B4-BE49-F238E27FC236}">
                <a16:creationId xmlns:a16="http://schemas.microsoft.com/office/drawing/2014/main" id="{1E9510E3-1364-80AF-D2EB-7E7632BAA8AF}"/>
              </a:ext>
            </a:extLst>
          </p:cNvPr>
          <p:cNvPicPr>
            <a:picLocks noChangeAspect="1"/>
          </p:cNvPicPr>
          <p:nvPr/>
        </p:nvPicPr>
        <p:blipFill>
          <a:blip r:embed="rId2">
            <a:alphaModFix amt="52000"/>
          </a:blip>
          <a:stretch>
            <a:fillRect/>
          </a:stretch>
        </p:blipFill>
        <p:spPr>
          <a:xfrm>
            <a:off x="7797114" y="2197101"/>
            <a:ext cx="4028302" cy="4028302"/>
          </a:xfrm>
          <a:prstGeom prst="rect">
            <a:avLst/>
          </a:prstGeom>
          <a:solidFill>
            <a:srgbClr val="000000"/>
          </a:solidFill>
        </p:spPr>
      </p:pic>
      <p:grpSp>
        <p:nvGrpSpPr>
          <p:cNvPr id="17" name="Group 16">
            <a:extLst>
              <a:ext uri="{FF2B5EF4-FFF2-40B4-BE49-F238E27FC236}">
                <a16:creationId xmlns:a16="http://schemas.microsoft.com/office/drawing/2014/main" id="{923024F2-03DD-40EB-A262-36CE2D4067EA}"/>
              </a:ext>
            </a:extLst>
          </p:cNvPr>
          <p:cNvGrpSpPr/>
          <p:nvPr/>
        </p:nvGrpSpPr>
        <p:grpSpPr>
          <a:xfrm>
            <a:off x="8233376" y="2641912"/>
            <a:ext cx="3155778" cy="3150881"/>
            <a:chOff x="794924" y="1773538"/>
            <a:chExt cx="1867672" cy="1826188"/>
          </a:xfrm>
        </p:grpSpPr>
        <p:sp>
          <p:nvSpPr>
            <p:cNvPr id="16" name="Oval 15">
              <a:extLst>
                <a:ext uri="{FF2B5EF4-FFF2-40B4-BE49-F238E27FC236}">
                  <a16:creationId xmlns:a16="http://schemas.microsoft.com/office/drawing/2014/main" id="{15AA87F0-B8BF-4353-6A95-D762B2525AFB}"/>
                </a:ext>
              </a:extLst>
            </p:cNvPr>
            <p:cNvSpPr/>
            <p:nvPr/>
          </p:nvSpPr>
          <p:spPr>
            <a:xfrm>
              <a:off x="794924" y="1773538"/>
              <a:ext cx="1867672" cy="1826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4">
              <a:extLst>
                <a:ext uri="{FF2B5EF4-FFF2-40B4-BE49-F238E27FC236}">
                  <a16:creationId xmlns:a16="http://schemas.microsoft.com/office/drawing/2014/main" id="{E2137AC0-BD79-65EA-37F9-EA349B6B641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882915" y="1842981"/>
              <a:ext cx="1684116" cy="1687304"/>
            </a:xfrm>
            <a:prstGeom prst="ellipse">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C544B0A6-EA61-1C1C-4735-90F0CBB50BDB}"/>
              </a:ext>
            </a:extLst>
          </p:cNvPr>
          <p:cNvSpPr>
            <a:spLocks noGrp="1"/>
          </p:cNvSpPr>
          <p:nvPr>
            <p:ph type="title"/>
          </p:nvPr>
        </p:nvSpPr>
        <p:spPr/>
        <p:txBody>
          <a:bodyPr/>
          <a:lstStyle/>
          <a:p>
            <a:r>
              <a:rPr lang="en-US" dirty="0"/>
              <a:t>What we know about TRAPPIST-1</a:t>
            </a:r>
          </a:p>
        </p:txBody>
      </p:sp>
      <p:sp>
        <p:nvSpPr>
          <p:cNvPr id="5" name="Text Placeholder 2">
            <a:extLst>
              <a:ext uri="{FF2B5EF4-FFF2-40B4-BE49-F238E27FC236}">
                <a16:creationId xmlns:a16="http://schemas.microsoft.com/office/drawing/2014/main" id="{AB562F1D-1E8A-2FDA-B715-E2ECFBE010D6}"/>
              </a:ext>
            </a:extLst>
          </p:cNvPr>
          <p:cNvSpPr txBox="1">
            <a:spLocks/>
          </p:cNvSpPr>
          <p:nvPr/>
        </p:nvSpPr>
        <p:spPr>
          <a:xfrm>
            <a:off x="182880" y="1147253"/>
            <a:ext cx="10303201"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d: 0.8x Earth radius, equilibrium temperature +35 K Earth’s</a:t>
            </a:r>
          </a:p>
        </p:txBody>
      </p:sp>
      <p:sp>
        <p:nvSpPr>
          <p:cNvPr id="4" name="TextBox 3">
            <a:extLst>
              <a:ext uri="{FF2B5EF4-FFF2-40B4-BE49-F238E27FC236}">
                <a16:creationId xmlns:a16="http://schemas.microsoft.com/office/drawing/2014/main" id="{45588F27-52C0-21C7-F71E-B8D4A39BF456}"/>
              </a:ext>
            </a:extLst>
          </p:cNvPr>
          <p:cNvSpPr txBox="1"/>
          <p:nvPr/>
        </p:nvSpPr>
        <p:spPr>
          <a:xfrm>
            <a:off x="182880" y="1555256"/>
            <a:ext cx="1030320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Transmission observations can rule out clear Solar System analog atmospheres, are still consistent with cloudy or thin atmospheres, or an airless rock. Observations are complicated by </a:t>
            </a:r>
            <a:r>
              <a:rPr kumimoji="0" lang="en-US" sz="2400" b="1" i="1" u="none" strike="noStrike" kern="1200" cap="none" spc="0" normalizeH="0" baseline="0" noProof="0" dirty="0">
                <a:ln>
                  <a:noFill/>
                </a:ln>
                <a:solidFill>
                  <a:prstClr val="white"/>
                </a:solidFill>
                <a:effectLst/>
                <a:uLnTx/>
                <a:uFillTx/>
                <a:latin typeface="Tw Cen MT" panose="020B0602020104020603"/>
                <a:ea typeface="+mn-ea"/>
                <a:cs typeface="+mn-cs"/>
              </a:rPr>
              <a:t>stellar contamination.</a:t>
            </a: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 </a:t>
            </a:r>
          </a:p>
        </p:txBody>
      </p:sp>
      <p:pic>
        <p:nvPicPr>
          <p:cNvPr id="6" name="Picture 2" descr="Graphic showing that the total infrared brightness of a star-planet system changes as the planet orbits the star. The graphic has three parts: (1) a diagram showing positions of the planet as it orbits the star; (2) a color-coded graph showing the change in infrared brightness as the planet orbits the star; and (3) a key explaining the color coding. The graphic shows that the system is brightest just before and after the planet passes behind the star. It is dimmest when the planet passes in front of the star. See the Extended Description for more details.">
            <a:extLst>
              <a:ext uri="{FF2B5EF4-FFF2-40B4-BE49-F238E27FC236}">
                <a16:creationId xmlns:a16="http://schemas.microsoft.com/office/drawing/2014/main" id="{0CFCABCD-EEAF-0E92-4B9E-128C1231CA3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9680804" y="921888"/>
            <a:ext cx="2384196" cy="84260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050122C5-A941-2525-E9AB-C5D82348FD32}"/>
              </a:ext>
            </a:extLst>
          </p:cNvPr>
          <p:cNvCxnSpPr>
            <a:cxnSpLocks/>
          </p:cNvCxnSpPr>
          <p:nvPr/>
        </p:nvCxnSpPr>
        <p:spPr>
          <a:xfrm flipH="1" flipV="1">
            <a:off x="10972800" y="1571625"/>
            <a:ext cx="464064" cy="27475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3554" name="Picture 2" descr="Figure 2. Refer to the following caption and surrounding text.">
            <a:extLst>
              <a:ext uri="{FF2B5EF4-FFF2-40B4-BE49-F238E27FC236}">
                <a16:creationId xmlns:a16="http://schemas.microsoft.com/office/drawing/2014/main" id="{9F75129A-36C3-98E2-DF09-D1B7DE9C7450}"/>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a:fillRect/>
          </a:stretch>
        </p:blipFill>
        <p:spPr bwMode="auto">
          <a:xfrm>
            <a:off x="964320" y="2754373"/>
            <a:ext cx="6096155" cy="134804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Figure 5. Refer to the following caption and surrounding text.">
            <a:extLst>
              <a:ext uri="{FF2B5EF4-FFF2-40B4-BE49-F238E27FC236}">
                <a16:creationId xmlns:a16="http://schemas.microsoft.com/office/drawing/2014/main" id="{90995258-F3F2-E99B-DB1C-6EB2BAD880B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4321" y="4102416"/>
            <a:ext cx="6096000" cy="21486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57D5A64-A816-DDB5-D4C1-7ADB543EFF82}"/>
              </a:ext>
            </a:extLst>
          </p:cNvPr>
          <p:cNvSpPr txBox="1"/>
          <p:nvPr/>
        </p:nvSpPr>
        <p:spPr>
          <a:xfrm>
            <a:off x="964319" y="2754372"/>
            <a:ext cx="6091197" cy="3496726"/>
          </a:xfrm>
          <a:prstGeom prst="rect">
            <a:avLst/>
          </a:prstGeom>
          <a:noFill/>
          <a:ln w="25400">
            <a:solidFill>
              <a:srgbClr val="1D69D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 Placeholder 2">
            <a:extLst>
              <a:ext uri="{FF2B5EF4-FFF2-40B4-BE49-F238E27FC236}">
                <a16:creationId xmlns:a16="http://schemas.microsoft.com/office/drawing/2014/main" id="{18D50BC3-4364-B78F-08D2-B09BD7212DE0}"/>
              </a:ext>
            </a:extLst>
          </p:cNvPr>
          <p:cNvSpPr txBox="1">
            <a:spLocks/>
          </p:cNvSpPr>
          <p:nvPr/>
        </p:nvSpPr>
        <p:spPr>
          <a:xfrm>
            <a:off x="4876800" y="6251098"/>
            <a:ext cx="2418148"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Piaulet-Ghorayeb+2025</a:t>
            </a:r>
          </a:p>
        </p:txBody>
      </p:sp>
      <p:sp>
        <p:nvSpPr>
          <p:cNvPr id="18" name="5-Point Star 17">
            <a:extLst>
              <a:ext uri="{FF2B5EF4-FFF2-40B4-BE49-F238E27FC236}">
                <a16:creationId xmlns:a16="http://schemas.microsoft.com/office/drawing/2014/main" id="{1013F79B-675A-6259-3752-FCB45331934E}"/>
              </a:ext>
            </a:extLst>
          </p:cNvPr>
          <p:cNvSpPr/>
          <p:nvPr/>
        </p:nvSpPr>
        <p:spPr>
          <a:xfrm>
            <a:off x="90351" y="4680217"/>
            <a:ext cx="185057" cy="195942"/>
          </a:xfrm>
          <a:prstGeom prst="star5">
            <a:avLst/>
          </a:prstGeom>
          <a:ln>
            <a:solidFill>
              <a:srgbClr val="1D6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Text Placeholder 2">
            <a:extLst>
              <a:ext uri="{FF2B5EF4-FFF2-40B4-BE49-F238E27FC236}">
                <a16:creationId xmlns:a16="http://schemas.microsoft.com/office/drawing/2014/main" id="{044245DE-4559-7445-98C7-412961D48707}"/>
              </a:ext>
            </a:extLst>
          </p:cNvPr>
          <p:cNvSpPr txBox="1">
            <a:spLocks/>
          </p:cNvSpPr>
          <p:nvPr/>
        </p:nvSpPr>
        <p:spPr>
          <a:xfrm>
            <a:off x="275408" y="4654136"/>
            <a:ext cx="2418148"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cloud</a:t>
            </a:r>
          </a:p>
        </p:txBody>
      </p:sp>
      <p:sp>
        <p:nvSpPr>
          <p:cNvPr id="22" name="Oval 21">
            <a:extLst>
              <a:ext uri="{FF2B5EF4-FFF2-40B4-BE49-F238E27FC236}">
                <a16:creationId xmlns:a16="http://schemas.microsoft.com/office/drawing/2014/main" id="{79D62CF8-8199-F5E6-F8DE-23F81E760A71}"/>
              </a:ext>
            </a:extLst>
          </p:cNvPr>
          <p:cNvSpPr/>
          <p:nvPr/>
        </p:nvSpPr>
        <p:spPr>
          <a:xfrm>
            <a:off x="75111" y="5002550"/>
            <a:ext cx="215538" cy="2193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Text Placeholder 2">
            <a:extLst>
              <a:ext uri="{FF2B5EF4-FFF2-40B4-BE49-F238E27FC236}">
                <a16:creationId xmlns:a16="http://schemas.microsoft.com/office/drawing/2014/main" id="{176B2E0B-F172-F2E8-9E03-EBEF89E29B93}"/>
              </a:ext>
            </a:extLst>
          </p:cNvPr>
          <p:cNvSpPr txBox="1">
            <a:spLocks/>
          </p:cNvSpPr>
          <p:nvPr/>
        </p:nvSpPr>
        <p:spPr>
          <a:xfrm>
            <a:off x="290649" y="4953119"/>
            <a:ext cx="2418148"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clear</a:t>
            </a:r>
          </a:p>
        </p:txBody>
      </p:sp>
      <p:sp>
        <p:nvSpPr>
          <p:cNvPr id="9" name="Text Placeholder 2">
            <a:extLst>
              <a:ext uri="{FF2B5EF4-FFF2-40B4-BE49-F238E27FC236}">
                <a16:creationId xmlns:a16="http://schemas.microsoft.com/office/drawing/2014/main" id="{96E86649-A8BE-04A1-9E9F-1D9DDCDDCFA4}"/>
              </a:ext>
            </a:extLst>
          </p:cNvPr>
          <p:cNvSpPr txBox="1">
            <a:spLocks/>
          </p:cNvSpPr>
          <p:nvPr/>
        </p:nvSpPr>
        <p:spPr>
          <a:xfrm>
            <a:off x="9027024" y="6269989"/>
            <a:ext cx="2083679" cy="4489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(Artist’s impression)</a:t>
            </a:r>
          </a:p>
        </p:txBody>
      </p:sp>
    </p:spTree>
    <p:extLst>
      <p:ext uri="{BB962C8B-B14F-4D97-AF65-F5344CB8AC3E}">
        <p14:creationId xmlns:p14="http://schemas.microsoft.com/office/powerpoint/2010/main" val="1214140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4251A6CB-5B30-57D8-0A74-84464607A1F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DBF959-0C8B-E528-2D9E-337F54FA2C1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19" name="Picture 18">
            <a:extLst>
              <a:ext uri="{FF2B5EF4-FFF2-40B4-BE49-F238E27FC236}">
                <a16:creationId xmlns:a16="http://schemas.microsoft.com/office/drawing/2014/main" id="{5663A9B6-2D01-CF90-6476-9B5270C44B36}"/>
              </a:ext>
            </a:extLst>
          </p:cNvPr>
          <p:cNvPicPr>
            <a:picLocks noChangeAspect="1"/>
          </p:cNvPicPr>
          <p:nvPr/>
        </p:nvPicPr>
        <p:blipFill>
          <a:blip r:embed="rId2">
            <a:alphaModFix amt="52000"/>
          </a:blip>
          <a:stretch>
            <a:fillRect/>
          </a:stretch>
        </p:blipFill>
        <p:spPr>
          <a:xfrm>
            <a:off x="7797114" y="2197101"/>
            <a:ext cx="4028302" cy="4028302"/>
          </a:xfrm>
          <a:prstGeom prst="rect">
            <a:avLst/>
          </a:prstGeom>
          <a:solidFill>
            <a:srgbClr val="000000"/>
          </a:solidFill>
        </p:spPr>
      </p:pic>
      <p:grpSp>
        <p:nvGrpSpPr>
          <p:cNvPr id="17" name="Group 16">
            <a:extLst>
              <a:ext uri="{FF2B5EF4-FFF2-40B4-BE49-F238E27FC236}">
                <a16:creationId xmlns:a16="http://schemas.microsoft.com/office/drawing/2014/main" id="{FF8DBAF6-EC70-ED2D-841A-E7106357C4F0}"/>
              </a:ext>
            </a:extLst>
          </p:cNvPr>
          <p:cNvGrpSpPr/>
          <p:nvPr/>
        </p:nvGrpSpPr>
        <p:grpSpPr>
          <a:xfrm>
            <a:off x="8233376" y="2641912"/>
            <a:ext cx="3155778" cy="3150881"/>
            <a:chOff x="794924" y="1773538"/>
            <a:chExt cx="1867672" cy="1826188"/>
          </a:xfrm>
        </p:grpSpPr>
        <p:sp>
          <p:nvSpPr>
            <p:cNvPr id="16" name="Oval 15">
              <a:extLst>
                <a:ext uri="{FF2B5EF4-FFF2-40B4-BE49-F238E27FC236}">
                  <a16:creationId xmlns:a16="http://schemas.microsoft.com/office/drawing/2014/main" id="{6D442249-93F0-965E-19A9-DF4380B87E2C}"/>
                </a:ext>
              </a:extLst>
            </p:cNvPr>
            <p:cNvSpPr/>
            <p:nvPr/>
          </p:nvSpPr>
          <p:spPr>
            <a:xfrm>
              <a:off x="794924" y="1773538"/>
              <a:ext cx="1867672" cy="1826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4">
              <a:extLst>
                <a:ext uri="{FF2B5EF4-FFF2-40B4-BE49-F238E27FC236}">
                  <a16:creationId xmlns:a16="http://schemas.microsoft.com/office/drawing/2014/main" id="{0EE1EB4A-48F1-7BB3-A332-992059E290B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882915" y="1842981"/>
              <a:ext cx="1684116" cy="1687304"/>
            </a:xfrm>
            <a:prstGeom prst="ellipse">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C79E0CD9-27D6-428B-84D0-188A8B655F51}"/>
              </a:ext>
            </a:extLst>
          </p:cNvPr>
          <p:cNvSpPr>
            <a:spLocks noGrp="1"/>
          </p:cNvSpPr>
          <p:nvPr>
            <p:ph type="title"/>
          </p:nvPr>
        </p:nvSpPr>
        <p:spPr/>
        <p:txBody>
          <a:bodyPr/>
          <a:lstStyle/>
          <a:p>
            <a:r>
              <a:rPr lang="en-US" dirty="0"/>
              <a:t>What we know about TRAPPIST-1</a:t>
            </a:r>
          </a:p>
        </p:txBody>
      </p:sp>
      <p:sp>
        <p:nvSpPr>
          <p:cNvPr id="5" name="Text Placeholder 2">
            <a:extLst>
              <a:ext uri="{FF2B5EF4-FFF2-40B4-BE49-F238E27FC236}">
                <a16:creationId xmlns:a16="http://schemas.microsoft.com/office/drawing/2014/main" id="{DBF0004A-7B8B-2F58-C1A9-07E7E9BC8E12}"/>
              </a:ext>
            </a:extLst>
          </p:cNvPr>
          <p:cNvSpPr txBox="1">
            <a:spLocks/>
          </p:cNvSpPr>
          <p:nvPr/>
        </p:nvSpPr>
        <p:spPr>
          <a:xfrm>
            <a:off x="182880" y="1147253"/>
            <a:ext cx="10303201"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d: 0.8x Earth radius, equilibrium temperature +35 K Earth’s</a:t>
            </a:r>
          </a:p>
        </p:txBody>
      </p:sp>
      <p:sp>
        <p:nvSpPr>
          <p:cNvPr id="4" name="TextBox 3">
            <a:extLst>
              <a:ext uri="{FF2B5EF4-FFF2-40B4-BE49-F238E27FC236}">
                <a16:creationId xmlns:a16="http://schemas.microsoft.com/office/drawing/2014/main" id="{C1C8541C-2767-54F8-B826-08B33E8D2094}"/>
              </a:ext>
            </a:extLst>
          </p:cNvPr>
          <p:cNvSpPr txBox="1"/>
          <p:nvPr/>
        </p:nvSpPr>
        <p:spPr>
          <a:xfrm>
            <a:off x="182880" y="1555256"/>
            <a:ext cx="1030320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Transmission observations can rule out clear Solar System analog atmospheres, are still consistent with cloudy or thin atmospheres, or an airless rock. Observations are complicated by </a:t>
            </a:r>
            <a:r>
              <a:rPr kumimoji="0" lang="en-US" sz="2400" b="1" i="1" u="none" strike="noStrike" kern="1200" cap="none" spc="0" normalizeH="0" baseline="0" noProof="0" dirty="0">
                <a:ln>
                  <a:noFill/>
                </a:ln>
                <a:solidFill>
                  <a:prstClr val="white"/>
                </a:solidFill>
                <a:effectLst/>
                <a:uLnTx/>
                <a:uFillTx/>
                <a:latin typeface="Tw Cen MT" panose="020B0602020104020603"/>
                <a:ea typeface="+mn-ea"/>
                <a:cs typeface="+mn-cs"/>
              </a:rPr>
              <a:t>stellar contamination.</a:t>
            </a: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 </a:t>
            </a:r>
          </a:p>
        </p:txBody>
      </p:sp>
      <p:pic>
        <p:nvPicPr>
          <p:cNvPr id="6" name="Picture 2" descr="Graphic showing that the total infrared brightness of a star-planet system changes as the planet orbits the star. The graphic has three parts: (1) a diagram showing positions of the planet as it orbits the star; (2) a color-coded graph showing the change in infrared brightness as the planet orbits the star; and (3) a key explaining the color coding. The graphic shows that the system is brightest just before and after the planet passes behind the star. It is dimmest when the planet passes in front of the star. See the Extended Description for more details.">
            <a:extLst>
              <a:ext uri="{FF2B5EF4-FFF2-40B4-BE49-F238E27FC236}">
                <a16:creationId xmlns:a16="http://schemas.microsoft.com/office/drawing/2014/main" id="{C5961BB2-8B86-B4B6-1A45-9969703B460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9680804" y="921888"/>
            <a:ext cx="2384196" cy="84260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41E819F7-97DC-3795-B8CD-B63DD9E47A23}"/>
              </a:ext>
            </a:extLst>
          </p:cNvPr>
          <p:cNvCxnSpPr>
            <a:cxnSpLocks/>
          </p:cNvCxnSpPr>
          <p:nvPr/>
        </p:nvCxnSpPr>
        <p:spPr>
          <a:xfrm flipH="1" flipV="1">
            <a:off x="10972800" y="1571625"/>
            <a:ext cx="464064" cy="27475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BCEC0C0-04B4-B712-9D5C-FED7DA83AEA0}"/>
              </a:ext>
            </a:extLst>
          </p:cNvPr>
          <p:cNvSpPr txBox="1"/>
          <p:nvPr/>
        </p:nvSpPr>
        <p:spPr>
          <a:xfrm>
            <a:off x="765290" y="5775939"/>
            <a:ext cx="10303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observed signal changes as host star surface evolves</a:t>
            </a:r>
          </a:p>
        </p:txBody>
      </p:sp>
      <p:grpSp>
        <p:nvGrpSpPr>
          <p:cNvPr id="20" name="Group 19">
            <a:extLst>
              <a:ext uri="{FF2B5EF4-FFF2-40B4-BE49-F238E27FC236}">
                <a16:creationId xmlns:a16="http://schemas.microsoft.com/office/drawing/2014/main" id="{4360D977-9B0F-0B43-DFF4-A78CB35BCC19}"/>
              </a:ext>
            </a:extLst>
          </p:cNvPr>
          <p:cNvGrpSpPr/>
          <p:nvPr/>
        </p:nvGrpSpPr>
        <p:grpSpPr>
          <a:xfrm>
            <a:off x="934887" y="2641912"/>
            <a:ext cx="6614662" cy="3256219"/>
            <a:chOff x="934887" y="2641912"/>
            <a:chExt cx="6614662" cy="3256219"/>
          </a:xfrm>
        </p:grpSpPr>
        <p:grpSp>
          <p:nvGrpSpPr>
            <p:cNvPr id="13" name="Group 12">
              <a:extLst>
                <a:ext uri="{FF2B5EF4-FFF2-40B4-BE49-F238E27FC236}">
                  <a16:creationId xmlns:a16="http://schemas.microsoft.com/office/drawing/2014/main" id="{0C0969C4-E937-97D7-98D2-307625A233AA}"/>
                </a:ext>
              </a:extLst>
            </p:cNvPr>
            <p:cNvGrpSpPr/>
            <p:nvPr/>
          </p:nvGrpSpPr>
          <p:grpSpPr>
            <a:xfrm>
              <a:off x="934887" y="2641912"/>
              <a:ext cx="6614662" cy="3256219"/>
              <a:chOff x="964321" y="2755585"/>
              <a:chExt cx="6614662" cy="3256219"/>
            </a:xfrm>
          </p:grpSpPr>
          <p:pic>
            <p:nvPicPr>
              <p:cNvPr id="8" name="Picture 2" descr="Sunspots appear like dark markings on the surface of the sun.">
                <a:extLst>
                  <a:ext uri="{FF2B5EF4-FFF2-40B4-BE49-F238E27FC236}">
                    <a16:creationId xmlns:a16="http://schemas.microsoft.com/office/drawing/2014/main" id="{1399AB68-BD30-551F-59AE-69AE445C68A5}"/>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964321" y="2867532"/>
                <a:ext cx="3311954" cy="3086476"/>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a:extLst>
                  <a:ext uri="{FF2B5EF4-FFF2-40B4-BE49-F238E27FC236}">
                    <a16:creationId xmlns:a16="http://schemas.microsoft.com/office/drawing/2014/main" id="{257D6328-71A6-6838-4FCE-D66DADAC301B}"/>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322764" y="2755585"/>
                <a:ext cx="3256219" cy="32562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C5D645D-BA3D-37B2-780D-86CBDA021B1D}"/>
                  </a:ext>
                </a:extLst>
              </p:cNvPr>
              <p:cNvSpPr/>
              <p:nvPr/>
            </p:nvSpPr>
            <p:spPr>
              <a:xfrm>
                <a:off x="1168379" y="3714957"/>
                <a:ext cx="2903838" cy="240957"/>
              </a:xfrm>
              <a:prstGeom prst="rect">
                <a:avLst/>
              </a:prstGeom>
              <a:solidFill>
                <a:schemeClr val="tx1">
                  <a:lumMod val="95000"/>
                  <a:lumOff val="5000"/>
                  <a:alpha val="40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E6B69D3F-99E1-0AF6-CE06-B01F7DB4DAB7}"/>
                  </a:ext>
                </a:extLst>
              </p:cNvPr>
              <p:cNvSpPr/>
              <p:nvPr/>
            </p:nvSpPr>
            <p:spPr>
              <a:xfrm>
                <a:off x="4494406" y="3714957"/>
                <a:ext cx="2903838" cy="240957"/>
              </a:xfrm>
              <a:prstGeom prst="rect">
                <a:avLst/>
              </a:prstGeom>
              <a:solidFill>
                <a:schemeClr val="tx1">
                  <a:lumMod val="95000"/>
                  <a:lumOff val="5000"/>
                  <a:alpha val="40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Oval 10">
                <a:extLst>
                  <a:ext uri="{FF2B5EF4-FFF2-40B4-BE49-F238E27FC236}">
                    <a16:creationId xmlns:a16="http://schemas.microsoft.com/office/drawing/2014/main" id="{B6ADD916-5325-7649-F594-B8F68666928C}"/>
                  </a:ext>
                </a:extLst>
              </p:cNvPr>
              <p:cNvSpPr/>
              <p:nvPr/>
            </p:nvSpPr>
            <p:spPr>
              <a:xfrm>
                <a:off x="2489316" y="3714957"/>
                <a:ext cx="233891" cy="240957"/>
              </a:xfrm>
              <a:prstGeom prst="ellipse">
                <a:avLst/>
              </a:prstGeom>
              <a:solidFill>
                <a:srgbClr val="1484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8" name="Oval 17">
              <a:extLst>
                <a:ext uri="{FF2B5EF4-FFF2-40B4-BE49-F238E27FC236}">
                  <a16:creationId xmlns:a16="http://schemas.microsoft.com/office/drawing/2014/main" id="{78023D92-450C-F80F-7016-0B826AD41F34}"/>
                </a:ext>
              </a:extLst>
            </p:cNvPr>
            <p:cNvSpPr/>
            <p:nvPr/>
          </p:nvSpPr>
          <p:spPr>
            <a:xfrm>
              <a:off x="5862109" y="3601283"/>
              <a:ext cx="233891" cy="240957"/>
            </a:xfrm>
            <a:prstGeom prst="ellipse">
              <a:avLst/>
            </a:prstGeom>
            <a:solidFill>
              <a:srgbClr val="1484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21" name="Text Placeholder 2">
            <a:extLst>
              <a:ext uri="{FF2B5EF4-FFF2-40B4-BE49-F238E27FC236}">
                <a16:creationId xmlns:a16="http://schemas.microsoft.com/office/drawing/2014/main" id="{617705AC-B0C4-6BF2-C6D1-89C15187571B}"/>
              </a:ext>
            </a:extLst>
          </p:cNvPr>
          <p:cNvSpPr txBox="1">
            <a:spLocks/>
          </p:cNvSpPr>
          <p:nvPr/>
        </p:nvSpPr>
        <p:spPr>
          <a:xfrm>
            <a:off x="9027024" y="6269989"/>
            <a:ext cx="2083679" cy="4489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(Artist’s impression)</a:t>
            </a:r>
          </a:p>
        </p:txBody>
      </p:sp>
    </p:spTree>
    <p:extLst>
      <p:ext uri="{BB962C8B-B14F-4D97-AF65-F5344CB8AC3E}">
        <p14:creationId xmlns:p14="http://schemas.microsoft.com/office/powerpoint/2010/main" val="1374536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311AB8C-0B7D-DEEC-7D71-C5E3BCB8204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C61F92-AC54-AE7E-0FBD-9352CD1085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19" name="Picture 18">
            <a:extLst>
              <a:ext uri="{FF2B5EF4-FFF2-40B4-BE49-F238E27FC236}">
                <a16:creationId xmlns:a16="http://schemas.microsoft.com/office/drawing/2014/main" id="{8586FD28-4D6A-5BB2-3262-BC15A712F704}"/>
              </a:ext>
            </a:extLst>
          </p:cNvPr>
          <p:cNvPicPr>
            <a:picLocks noChangeAspect="1"/>
          </p:cNvPicPr>
          <p:nvPr/>
        </p:nvPicPr>
        <p:blipFill>
          <a:blip r:embed="rId2">
            <a:alphaModFix amt="52000"/>
          </a:blip>
          <a:stretch>
            <a:fillRect/>
          </a:stretch>
        </p:blipFill>
        <p:spPr>
          <a:xfrm>
            <a:off x="7797114" y="2197101"/>
            <a:ext cx="4028302" cy="4028302"/>
          </a:xfrm>
          <a:prstGeom prst="rect">
            <a:avLst/>
          </a:prstGeom>
          <a:solidFill>
            <a:srgbClr val="000000"/>
          </a:solidFill>
        </p:spPr>
      </p:pic>
      <p:grpSp>
        <p:nvGrpSpPr>
          <p:cNvPr id="17" name="Group 16">
            <a:extLst>
              <a:ext uri="{FF2B5EF4-FFF2-40B4-BE49-F238E27FC236}">
                <a16:creationId xmlns:a16="http://schemas.microsoft.com/office/drawing/2014/main" id="{F5CDA74D-CE66-5D8B-9F00-89D8144D7C00}"/>
              </a:ext>
            </a:extLst>
          </p:cNvPr>
          <p:cNvGrpSpPr/>
          <p:nvPr/>
        </p:nvGrpSpPr>
        <p:grpSpPr>
          <a:xfrm>
            <a:off x="8233376" y="2641912"/>
            <a:ext cx="3155778" cy="3150881"/>
            <a:chOff x="794924" y="1773538"/>
            <a:chExt cx="1867672" cy="1826188"/>
          </a:xfrm>
        </p:grpSpPr>
        <p:sp>
          <p:nvSpPr>
            <p:cNvPr id="16" name="Oval 15">
              <a:extLst>
                <a:ext uri="{FF2B5EF4-FFF2-40B4-BE49-F238E27FC236}">
                  <a16:creationId xmlns:a16="http://schemas.microsoft.com/office/drawing/2014/main" id="{39005E98-3A77-08D7-EA94-DEA651CD7CD7}"/>
                </a:ext>
              </a:extLst>
            </p:cNvPr>
            <p:cNvSpPr/>
            <p:nvPr/>
          </p:nvSpPr>
          <p:spPr>
            <a:xfrm>
              <a:off x="794924" y="1773538"/>
              <a:ext cx="1867672" cy="1826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4">
              <a:extLst>
                <a:ext uri="{FF2B5EF4-FFF2-40B4-BE49-F238E27FC236}">
                  <a16:creationId xmlns:a16="http://schemas.microsoft.com/office/drawing/2014/main" id="{AB8A6F33-B794-B483-AE60-26EC2CFA85D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882915" y="1842981"/>
              <a:ext cx="1684116" cy="1687304"/>
            </a:xfrm>
            <a:prstGeom prst="ellipse">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649D11E4-FBD4-88E8-A188-DF502BBBFE97}"/>
              </a:ext>
            </a:extLst>
          </p:cNvPr>
          <p:cNvSpPr>
            <a:spLocks noGrp="1"/>
          </p:cNvSpPr>
          <p:nvPr>
            <p:ph type="title"/>
          </p:nvPr>
        </p:nvSpPr>
        <p:spPr/>
        <p:txBody>
          <a:bodyPr/>
          <a:lstStyle/>
          <a:p>
            <a:r>
              <a:rPr lang="en-US" dirty="0"/>
              <a:t>What we know about TRAPPIST-1</a:t>
            </a:r>
          </a:p>
        </p:txBody>
      </p:sp>
      <p:sp>
        <p:nvSpPr>
          <p:cNvPr id="5" name="Text Placeholder 2">
            <a:extLst>
              <a:ext uri="{FF2B5EF4-FFF2-40B4-BE49-F238E27FC236}">
                <a16:creationId xmlns:a16="http://schemas.microsoft.com/office/drawing/2014/main" id="{DFE82AFF-1E3C-CE96-9661-5C69B8528E89}"/>
              </a:ext>
            </a:extLst>
          </p:cNvPr>
          <p:cNvSpPr txBox="1">
            <a:spLocks/>
          </p:cNvSpPr>
          <p:nvPr/>
        </p:nvSpPr>
        <p:spPr>
          <a:xfrm>
            <a:off x="182880" y="1147253"/>
            <a:ext cx="10303201"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e: 0.9x Earth radius, </a:t>
            </a:r>
            <a:r>
              <a:rPr kumimoji="0" lang="en-US" sz="2400" b="1" i="1" u="none" strike="noStrike" kern="1200" cap="none" spc="0" normalizeH="0" baseline="0" noProof="0" dirty="0">
                <a:ln>
                  <a:noFill/>
                </a:ln>
                <a:solidFill>
                  <a:prstClr val="white"/>
                </a:solidFill>
                <a:effectLst/>
                <a:uLnTx/>
                <a:uFillTx/>
                <a:latin typeface="Tw Cen MT" panose="020B0602020104020603"/>
                <a:ea typeface="+mn-ea"/>
                <a:cs typeface="+mn-cs"/>
              </a:rPr>
              <a:t>equilibrium temperature same as Earth’s</a:t>
            </a:r>
          </a:p>
        </p:txBody>
      </p:sp>
      <p:sp>
        <p:nvSpPr>
          <p:cNvPr id="6" name="Text Placeholder 2">
            <a:extLst>
              <a:ext uri="{FF2B5EF4-FFF2-40B4-BE49-F238E27FC236}">
                <a16:creationId xmlns:a16="http://schemas.microsoft.com/office/drawing/2014/main" id="{8D095F04-3F1E-C6F1-A860-6C00437B7F99}"/>
              </a:ext>
            </a:extLst>
          </p:cNvPr>
          <p:cNvSpPr txBox="1">
            <a:spLocks/>
          </p:cNvSpPr>
          <p:nvPr/>
        </p:nvSpPr>
        <p:spPr>
          <a:xfrm>
            <a:off x="9027024" y="6269989"/>
            <a:ext cx="2083679" cy="4489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(Artist’s impression)</a:t>
            </a:r>
          </a:p>
        </p:txBody>
      </p:sp>
    </p:spTree>
    <p:extLst>
      <p:ext uri="{BB962C8B-B14F-4D97-AF65-F5344CB8AC3E}">
        <p14:creationId xmlns:p14="http://schemas.microsoft.com/office/powerpoint/2010/main" val="2194407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6A3EC436-EB6F-0F89-C15B-CDFC0D1F6C1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E431D1-2655-60AA-23E9-B2BB741D57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19" name="Picture 18">
            <a:extLst>
              <a:ext uri="{FF2B5EF4-FFF2-40B4-BE49-F238E27FC236}">
                <a16:creationId xmlns:a16="http://schemas.microsoft.com/office/drawing/2014/main" id="{E2480E10-6BDD-1F6A-CC33-547FBF6E87E1}"/>
              </a:ext>
            </a:extLst>
          </p:cNvPr>
          <p:cNvPicPr>
            <a:picLocks noChangeAspect="1"/>
          </p:cNvPicPr>
          <p:nvPr/>
        </p:nvPicPr>
        <p:blipFill>
          <a:blip r:embed="rId2">
            <a:alphaModFix amt="52000"/>
          </a:blip>
          <a:stretch>
            <a:fillRect/>
          </a:stretch>
        </p:blipFill>
        <p:spPr>
          <a:xfrm>
            <a:off x="7797114" y="2197101"/>
            <a:ext cx="4028302" cy="4028302"/>
          </a:xfrm>
          <a:prstGeom prst="rect">
            <a:avLst/>
          </a:prstGeom>
          <a:solidFill>
            <a:srgbClr val="000000"/>
          </a:solidFill>
        </p:spPr>
      </p:pic>
      <p:grpSp>
        <p:nvGrpSpPr>
          <p:cNvPr id="17" name="Group 16">
            <a:extLst>
              <a:ext uri="{FF2B5EF4-FFF2-40B4-BE49-F238E27FC236}">
                <a16:creationId xmlns:a16="http://schemas.microsoft.com/office/drawing/2014/main" id="{D09F724A-BE3B-71D5-5B5A-7F412364F486}"/>
              </a:ext>
            </a:extLst>
          </p:cNvPr>
          <p:cNvGrpSpPr/>
          <p:nvPr/>
        </p:nvGrpSpPr>
        <p:grpSpPr>
          <a:xfrm>
            <a:off x="8233376" y="2641912"/>
            <a:ext cx="3155778" cy="3150881"/>
            <a:chOff x="794924" y="1773538"/>
            <a:chExt cx="1867672" cy="1826188"/>
          </a:xfrm>
        </p:grpSpPr>
        <p:sp>
          <p:nvSpPr>
            <p:cNvPr id="16" name="Oval 15">
              <a:extLst>
                <a:ext uri="{FF2B5EF4-FFF2-40B4-BE49-F238E27FC236}">
                  <a16:creationId xmlns:a16="http://schemas.microsoft.com/office/drawing/2014/main" id="{AE09A90A-EEDA-10EF-F2C1-A8D8FC45AECE}"/>
                </a:ext>
              </a:extLst>
            </p:cNvPr>
            <p:cNvSpPr/>
            <p:nvPr/>
          </p:nvSpPr>
          <p:spPr>
            <a:xfrm>
              <a:off x="794924" y="1773538"/>
              <a:ext cx="1867672" cy="1826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4">
              <a:extLst>
                <a:ext uri="{FF2B5EF4-FFF2-40B4-BE49-F238E27FC236}">
                  <a16:creationId xmlns:a16="http://schemas.microsoft.com/office/drawing/2014/main" id="{A3B03CE9-7E06-1BD6-F63A-E804DE0900D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882915" y="1842981"/>
              <a:ext cx="1684116" cy="1687304"/>
            </a:xfrm>
            <a:prstGeom prst="ellipse">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BD492089-5D54-B3A4-AE17-64CA19983F2B}"/>
              </a:ext>
            </a:extLst>
          </p:cNvPr>
          <p:cNvSpPr>
            <a:spLocks noGrp="1"/>
          </p:cNvSpPr>
          <p:nvPr>
            <p:ph type="title"/>
          </p:nvPr>
        </p:nvSpPr>
        <p:spPr/>
        <p:txBody>
          <a:bodyPr/>
          <a:lstStyle/>
          <a:p>
            <a:r>
              <a:rPr lang="en-US" dirty="0"/>
              <a:t>What we know about TRAPPIST-1</a:t>
            </a:r>
          </a:p>
        </p:txBody>
      </p:sp>
      <p:sp>
        <p:nvSpPr>
          <p:cNvPr id="5" name="Text Placeholder 2">
            <a:extLst>
              <a:ext uri="{FF2B5EF4-FFF2-40B4-BE49-F238E27FC236}">
                <a16:creationId xmlns:a16="http://schemas.microsoft.com/office/drawing/2014/main" id="{B8EFB3A6-C5B0-5AE3-2E28-AA12E1B000B2}"/>
              </a:ext>
            </a:extLst>
          </p:cNvPr>
          <p:cNvSpPr txBox="1">
            <a:spLocks/>
          </p:cNvSpPr>
          <p:nvPr/>
        </p:nvSpPr>
        <p:spPr>
          <a:xfrm>
            <a:off x="182880" y="1147253"/>
            <a:ext cx="10303201"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e: 0.9x Earth radius, </a:t>
            </a:r>
            <a:r>
              <a:rPr kumimoji="0" lang="en-US" sz="2400" b="1" i="1" u="none" strike="noStrike" kern="1200" cap="none" spc="0" normalizeH="0" baseline="0" noProof="0" dirty="0">
                <a:ln>
                  <a:noFill/>
                </a:ln>
                <a:solidFill>
                  <a:prstClr val="white"/>
                </a:solidFill>
                <a:effectLst/>
                <a:uLnTx/>
                <a:uFillTx/>
                <a:latin typeface="Tw Cen MT" panose="020B0602020104020603"/>
                <a:ea typeface="+mn-ea"/>
                <a:cs typeface="+mn-cs"/>
              </a:rPr>
              <a:t>equilibrium temperature same as Earth’s</a:t>
            </a:r>
          </a:p>
        </p:txBody>
      </p:sp>
      <p:pic>
        <p:nvPicPr>
          <p:cNvPr id="25602" name="Picture 2" descr="Infographic titled “Exoplanet TRAPPIST-1 e Transmission Spectrum” showing data points from the NIRSpec instrument on NASA’s James Webb Space Telescope compared with model spectrums.">
            <a:extLst>
              <a:ext uri="{FF2B5EF4-FFF2-40B4-BE49-F238E27FC236}">
                <a16:creationId xmlns:a16="http://schemas.microsoft.com/office/drawing/2014/main" id="{83F2EAD8-C933-A8D2-11CF-0D74B08D4A57}"/>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531252" y="2578721"/>
            <a:ext cx="7104387" cy="38080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8FCF51-7666-9EFB-0C37-4B4006DBB6AF}"/>
              </a:ext>
            </a:extLst>
          </p:cNvPr>
          <p:cNvSpPr txBox="1"/>
          <p:nvPr/>
        </p:nvSpPr>
        <p:spPr>
          <a:xfrm>
            <a:off x="182880" y="1738354"/>
            <a:ext cx="988937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Transmission observations show </a:t>
            </a:r>
            <a:r>
              <a:rPr kumimoji="0" lang="en-US" sz="2400" b="1" i="1" u="none" strike="noStrike" kern="1200" cap="none" spc="0" normalizeH="0" baseline="0" noProof="0" dirty="0">
                <a:ln>
                  <a:noFill/>
                </a:ln>
                <a:solidFill>
                  <a:prstClr val="white"/>
                </a:solidFill>
                <a:effectLst/>
                <a:uLnTx/>
                <a:uFillTx/>
                <a:latin typeface="Tw Cen MT" panose="020B0602020104020603"/>
                <a:ea typeface="+mn-ea"/>
                <a:cs typeface="+mn-cs"/>
              </a:rPr>
              <a:t>a consistent signal that could be due to a planetary atmosphere, </a:t>
            </a: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but could also be due to the active host star </a:t>
            </a:r>
          </a:p>
        </p:txBody>
      </p:sp>
      <p:pic>
        <p:nvPicPr>
          <p:cNvPr id="6" name="Picture 2" descr="Graphic showing that the total infrared brightness of a star-planet system changes as the planet orbits the star. The graphic has three parts: (1) a diagram showing positions of the planet as it orbits the star; (2) a color-coded graph showing the change in infrared brightness as the planet orbits the star; and (3) a key explaining the color coding. The graphic shows that the system is brightest just before and after the planet passes behind the star. It is dimmest when the planet passes in front of the star. See the Extended Description for more details.">
            <a:extLst>
              <a:ext uri="{FF2B5EF4-FFF2-40B4-BE49-F238E27FC236}">
                <a16:creationId xmlns:a16="http://schemas.microsoft.com/office/drawing/2014/main" id="{79DA2BDA-CCA8-FBE3-FAC3-469F6B6AABF0}"/>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a:fillRect/>
          </a:stretch>
        </p:blipFill>
        <p:spPr bwMode="auto">
          <a:xfrm>
            <a:off x="9680804" y="921888"/>
            <a:ext cx="2384196" cy="84260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43D0652B-3F4A-71A0-C6D9-BA96B1EB674F}"/>
              </a:ext>
            </a:extLst>
          </p:cNvPr>
          <p:cNvCxnSpPr>
            <a:cxnSpLocks/>
          </p:cNvCxnSpPr>
          <p:nvPr/>
        </p:nvCxnSpPr>
        <p:spPr>
          <a:xfrm flipH="1" flipV="1">
            <a:off x="10972800" y="1571625"/>
            <a:ext cx="464064" cy="27475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D6CA9A0-C9CF-022B-26CA-24FF219ED14A}"/>
              </a:ext>
            </a:extLst>
          </p:cNvPr>
          <p:cNvSpPr txBox="1"/>
          <p:nvPr/>
        </p:nvSpPr>
        <p:spPr>
          <a:xfrm>
            <a:off x="531252" y="5973346"/>
            <a:ext cx="494064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Espinoza, Allen+2025</a:t>
            </a:r>
          </a:p>
        </p:txBody>
      </p:sp>
      <p:sp>
        <p:nvSpPr>
          <p:cNvPr id="10" name="Text Placeholder 2">
            <a:extLst>
              <a:ext uri="{FF2B5EF4-FFF2-40B4-BE49-F238E27FC236}">
                <a16:creationId xmlns:a16="http://schemas.microsoft.com/office/drawing/2014/main" id="{97A5E46A-3EB4-7072-9916-4C32263E6F92}"/>
              </a:ext>
            </a:extLst>
          </p:cNvPr>
          <p:cNvSpPr txBox="1">
            <a:spLocks/>
          </p:cNvSpPr>
          <p:nvPr/>
        </p:nvSpPr>
        <p:spPr>
          <a:xfrm>
            <a:off x="9027024" y="6269989"/>
            <a:ext cx="2083679" cy="4489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(Artist’s impression)</a:t>
            </a:r>
          </a:p>
        </p:txBody>
      </p:sp>
    </p:spTree>
    <p:extLst>
      <p:ext uri="{BB962C8B-B14F-4D97-AF65-F5344CB8AC3E}">
        <p14:creationId xmlns:p14="http://schemas.microsoft.com/office/powerpoint/2010/main" val="1731871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8D76F1E-4825-B791-1A79-1D8B131BCF1E}"/>
              </a:ext>
            </a:extLst>
          </p:cNvPr>
          <p:cNvSpPr>
            <a:spLocks noGrp="1"/>
          </p:cNvSpPr>
          <p:nvPr>
            <p:ph type="title"/>
          </p:nvPr>
        </p:nvSpPr>
        <p:spPr/>
        <p:txBody>
          <a:bodyPr/>
          <a:lstStyle/>
          <a:p>
            <a:r>
              <a:rPr lang="en-US" dirty="0"/>
              <a:t>Outline of this Science Briefing</a:t>
            </a:r>
          </a:p>
        </p:txBody>
      </p:sp>
      <p:sp>
        <p:nvSpPr>
          <p:cNvPr id="15" name="Content Placeholder 14">
            <a:extLst>
              <a:ext uri="{FF2B5EF4-FFF2-40B4-BE49-F238E27FC236}">
                <a16:creationId xmlns:a16="http://schemas.microsoft.com/office/drawing/2014/main" id="{B867AA08-AD59-FD37-08BD-D18E903938BD}"/>
              </a:ext>
            </a:extLst>
          </p:cNvPr>
          <p:cNvSpPr>
            <a:spLocks noGrp="1"/>
          </p:cNvSpPr>
          <p:nvPr>
            <p:ph idx="1"/>
          </p:nvPr>
        </p:nvSpPr>
        <p:spPr/>
        <p:txBody>
          <a:bodyPr>
            <a:normAutofit fontScale="77500" lnSpcReduction="20000"/>
          </a:bodyPr>
          <a:lstStyle/>
          <a:p>
            <a:pPr marL="514350" indent="-514350">
              <a:buFont typeface="+mj-lt"/>
              <a:buAutoNum type="arabicPeriod"/>
            </a:pPr>
            <a:r>
              <a:rPr lang="en-US" sz="2800" b="1" dirty="0"/>
              <a:t>Natalie Allen</a:t>
            </a:r>
          </a:p>
          <a:p>
            <a:pPr marL="457200" lvl="1" indent="0">
              <a:buNone/>
            </a:pPr>
            <a:r>
              <a:rPr lang="en-US" sz="2400" i="1" dirty="0"/>
              <a:t> Johns Hopkins University</a:t>
            </a:r>
          </a:p>
          <a:p>
            <a:pPr marL="457200" lvl="1" indent="0">
              <a:spcAft>
                <a:spcPts val="600"/>
              </a:spcAft>
              <a:buNone/>
            </a:pPr>
            <a:r>
              <a:rPr lang="en-US" sz="2400" b="1" dirty="0">
                <a:solidFill>
                  <a:srgbClr val="1484FC"/>
                </a:solidFill>
              </a:rPr>
              <a:t> The TRAPPIST-1 System with JWST</a:t>
            </a:r>
          </a:p>
          <a:p>
            <a:pPr marL="514350" indent="-514350">
              <a:buFont typeface="+mj-lt"/>
              <a:buAutoNum type="arabicPeriod"/>
            </a:pPr>
            <a:r>
              <a:rPr lang="en-US" sz="2800" b="1" dirty="0" err="1"/>
              <a:t>Jegug</a:t>
            </a:r>
            <a:r>
              <a:rPr lang="en-US" sz="2800" b="1" dirty="0"/>
              <a:t> </a:t>
            </a:r>
            <a:r>
              <a:rPr lang="en-US" sz="2800" b="1" dirty="0" err="1"/>
              <a:t>Ih</a:t>
            </a:r>
            <a:endParaRPr lang="en-US" sz="2800" b="1" dirty="0"/>
          </a:p>
          <a:p>
            <a:pPr marL="457200" lvl="1" indent="0">
              <a:buNone/>
            </a:pPr>
            <a:r>
              <a:rPr lang="en-US" sz="2400" i="1" dirty="0"/>
              <a:t> Space Telescope Science Institute</a:t>
            </a:r>
          </a:p>
          <a:p>
            <a:pPr marL="457200" lvl="1" indent="0">
              <a:spcAft>
                <a:spcPts val="600"/>
              </a:spcAft>
              <a:buNone/>
            </a:pPr>
            <a:r>
              <a:rPr lang="en-US" sz="2400" b="1" dirty="0">
                <a:solidFill>
                  <a:srgbClr val="1484FC"/>
                </a:solidFill>
              </a:rPr>
              <a:t> Modelling Exoplanet Atmospheres: aka Observables and How We Interpret Them</a:t>
            </a:r>
          </a:p>
          <a:p>
            <a:pPr marL="514350" indent="-514350">
              <a:buFont typeface="+mj-lt"/>
              <a:buAutoNum type="arabicPeriod"/>
            </a:pPr>
            <a:r>
              <a:rPr lang="en-US" sz="2800" b="1" dirty="0"/>
              <a:t>Hannah Diamond-Lowe</a:t>
            </a:r>
          </a:p>
          <a:p>
            <a:pPr marL="457200" lvl="1" indent="0">
              <a:buNone/>
            </a:pPr>
            <a:r>
              <a:rPr lang="en-US" sz="2400" i="1" dirty="0"/>
              <a:t> Space Telescope Science Institute</a:t>
            </a:r>
          </a:p>
          <a:p>
            <a:pPr marL="457200" lvl="1" indent="0">
              <a:spcAft>
                <a:spcPts val="600"/>
              </a:spcAft>
              <a:buNone/>
            </a:pPr>
            <a:r>
              <a:rPr lang="en-US" sz="2400" b="1" dirty="0">
                <a:solidFill>
                  <a:srgbClr val="1484FC"/>
                </a:solidFill>
              </a:rPr>
              <a:t> The Rocky Worlds DDT Program: Exploring the atmospheres of M dwarf rocky planets</a:t>
            </a:r>
          </a:p>
          <a:p>
            <a:pPr marL="514350" indent="-514350">
              <a:spcAft>
                <a:spcPts val="600"/>
              </a:spcAft>
              <a:buFont typeface="+mj-lt"/>
              <a:buAutoNum type="arabicPeriod"/>
            </a:pPr>
            <a:r>
              <a:rPr lang="en-US" sz="2800" b="1" dirty="0"/>
              <a:t>Q&amp;A</a:t>
            </a:r>
          </a:p>
          <a:p>
            <a:pPr marL="514350" indent="-514350">
              <a:buFont typeface="+mj-lt"/>
              <a:buAutoNum type="arabicPeriod"/>
            </a:pPr>
            <a:r>
              <a:rPr lang="en-US" sz="2800" b="1" dirty="0"/>
              <a:t>Kelly Lepo</a:t>
            </a:r>
          </a:p>
          <a:p>
            <a:pPr marL="457200" lvl="1" indent="0">
              <a:buNone/>
            </a:pPr>
            <a:r>
              <a:rPr lang="en-US" sz="2800" i="1" dirty="0"/>
              <a:t> </a:t>
            </a:r>
            <a:r>
              <a:rPr lang="en-US" sz="2400" i="1" dirty="0"/>
              <a:t>Space Telescope Science Institute</a:t>
            </a:r>
          </a:p>
          <a:p>
            <a:pPr marL="457200" lvl="1" indent="0">
              <a:spcAft>
                <a:spcPts val="600"/>
              </a:spcAft>
              <a:buNone/>
            </a:pPr>
            <a:r>
              <a:rPr lang="en-US" sz="2400" b="1" dirty="0">
                <a:solidFill>
                  <a:srgbClr val="1484FC"/>
                </a:solidFill>
              </a:rPr>
              <a:t> Science and Education Resources</a:t>
            </a:r>
          </a:p>
          <a:p>
            <a:pPr marL="457200" lvl="1" indent="0">
              <a:spcAft>
                <a:spcPts val="600"/>
              </a:spcAft>
              <a:buNone/>
            </a:pPr>
            <a:endParaRPr lang="en-US" sz="2400" b="1" dirty="0">
              <a:solidFill>
                <a:srgbClr val="1484FC"/>
              </a:solidFill>
            </a:endParaRPr>
          </a:p>
        </p:txBody>
      </p:sp>
      <p:sp>
        <p:nvSpPr>
          <p:cNvPr id="4" name="Slide Number Placeholder 3">
            <a:extLst>
              <a:ext uri="{FF2B5EF4-FFF2-40B4-BE49-F238E27FC236}">
                <a16:creationId xmlns:a16="http://schemas.microsoft.com/office/drawing/2014/main" id="{56AA7B55-0928-65FF-1A35-0AC7AEB44425}"/>
              </a:ext>
            </a:extLst>
          </p:cNvPr>
          <p:cNvSpPr>
            <a:spLocks noGrp="1"/>
          </p:cNvSpPr>
          <p:nvPr>
            <p:ph type="sldNum" sz="quarter" idx="10"/>
          </p:nvPr>
        </p:nvSpPr>
        <p:spPr/>
        <p:txBody>
          <a:bodyPr/>
          <a:lstStyle/>
          <a:p>
            <a:fld id="{1A6E953D-3282-1E4C-8C54-CEE05A75726F}" type="slidenum">
              <a:rPr lang="en-US" smtClean="0"/>
              <a:pPr/>
              <a:t>2</a:t>
            </a:fld>
            <a:endParaRPr lang="en-US" dirty="0"/>
          </a:p>
        </p:txBody>
      </p:sp>
    </p:spTree>
    <p:extLst>
      <p:ext uri="{BB962C8B-B14F-4D97-AF65-F5344CB8AC3E}">
        <p14:creationId xmlns:p14="http://schemas.microsoft.com/office/powerpoint/2010/main" val="2161623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DF9F0D8F-8BDB-EA6C-4FD0-9ACD7404E35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925FE8-3F23-267A-65EB-EEAF7CAF29C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19" name="Picture 18">
            <a:extLst>
              <a:ext uri="{FF2B5EF4-FFF2-40B4-BE49-F238E27FC236}">
                <a16:creationId xmlns:a16="http://schemas.microsoft.com/office/drawing/2014/main" id="{D56B89F4-8081-EE9F-C192-C6165A5E1AAE}"/>
              </a:ext>
            </a:extLst>
          </p:cNvPr>
          <p:cNvPicPr>
            <a:picLocks noChangeAspect="1"/>
          </p:cNvPicPr>
          <p:nvPr/>
        </p:nvPicPr>
        <p:blipFill>
          <a:blip r:embed="rId2">
            <a:alphaModFix amt="52000"/>
          </a:blip>
          <a:stretch>
            <a:fillRect/>
          </a:stretch>
        </p:blipFill>
        <p:spPr>
          <a:xfrm>
            <a:off x="7797114" y="2197101"/>
            <a:ext cx="4028302" cy="4028302"/>
          </a:xfrm>
          <a:prstGeom prst="rect">
            <a:avLst/>
          </a:prstGeom>
          <a:solidFill>
            <a:srgbClr val="000000"/>
          </a:solidFill>
        </p:spPr>
      </p:pic>
      <p:grpSp>
        <p:nvGrpSpPr>
          <p:cNvPr id="17" name="Group 16">
            <a:extLst>
              <a:ext uri="{FF2B5EF4-FFF2-40B4-BE49-F238E27FC236}">
                <a16:creationId xmlns:a16="http://schemas.microsoft.com/office/drawing/2014/main" id="{0A96AFD9-F051-804F-7CD3-24E44B48EE72}"/>
              </a:ext>
            </a:extLst>
          </p:cNvPr>
          <p:cNvGrpSpPr/>
          <p:nvPr/>
        </p:nvGrpSpPr>
        <p:grpSpPr>
          <a:xfrm>
            <a:off x="8233376" y="2641912"/>
            <a:ext cx="3155778" cy="3150881"/>
            <a:chOff x="794924" y="1773538"/>
            <a:chExt cx="1867672" cy="1826188"/>
          </a:xfrm>
        </p:grpSpPr>
        <p:sp>
          <p:nvSpPr>
            <p:cNvPr id="16" name="Oval 15">
              <a:extLst>
                <a:ext uri="{FF2B5EF4-FFF2-40B4-BE49-F238E27FC236}">
                  <a16:creationId xmlns:a16="http://schemas.microsoft.com/office/drawing/2014/main" id="{F9BF9DDB-8916-C72F-850E-D4BFBF5D3680}"/>
                </a:ext>
              </a:extLst>
            </p:cNvPr>
            <p:cNvSpPr/>
            <p:nvPr/>
          </p:nvSpPr>
          <p:spPr>
            <a:xfrm>
              <a:off x="794924" y="1773538"/>
              <a:ext cx="1867672" cy="1826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4">
              <a:extLst>
                <a:ext uri="{FF2B5EF4-FFF2-40B4-BE49-F238E27FC236}">
                  <a16:creationId xmlns:a16="http://schemas.microsoft.com/office/drawing/2014/main" id="{A2FEFF4E-8D8E-BDA9-AB02-D313552B365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882915" y="1842981"/>
              <a:ext cx="1684116" cy="1687304"/>
            </a:xfrm>
            <a:prstGeom prst="ellipse">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6C731FAB-1C65-D419-2BBB-C080A42C5E90}"/>
              </a:ext>
            </a:extLst>
          </p:cNvPr>
          <p:cNvSpPr>
            <a:spLocks noGrp="1"/>
          </p:cNvSpPr>
          <p:nvPr>
            <p:ph type="title"/>
          </p:nvPr>
        </p:nvSpPr>
        <p:spPr/>
        <p:txBody>
          <a:bodyPr/>
          <a:lstStyle/>
          <a:p>
            <a:r>
              <a:rPr lang="en-US" dirty="0"/>
              <a:t>What we know about TRAPPIST-1</a:t>
            </a:r>
          </a:p>
        </p:txBody>
      </p:sp>
      <p:sp>
        <p:nvSpPr>
          <p:cNvPr id="5" name="Text Placeholder 2">
            <a:extLst>
              <a:ext uri="{FF2B5EF4-FFF2-40B4-BE49-F238E27FC236}">
                <a16:creationId xmlns:a16="http://schemas.microsoft.com/office/drawing/2014/main" id="{4BE1E4A6-0972-4DA5-CA6A-6FF993A74D16}"/>
              </a:ext>
            </a:extLst>
          </p:cNvPr>
          <p:cNvSpPr txBox="1">
            <a:spLocks/>
          </p:cNvSpPr>
          <p:nvPr/>
        </p:nvSpPr>
        <p:spPr>
          <a:xfrm>
            <a:off x="182880" y="1147253"/>
            <a:ext cx="10303201" cy="348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e: 0.9x Earth radius, </a:t>
            </a:r>
            <a:r>
              <a:rPr kumimoji="0" lang="en-US" sz="2400" b="1" i="1" u="none" strike="noStrike" kern="1200" cap="none" spc="0" normalizeH="0" baseline="0" noProof="0" dirty="0">
                <a:ln>
                  <a:noFill/>
                </a:ln>
                <a:solidFill>
                  <a:prstClr val="white"/>
                </a:solidFill>
                <a:effectLst/>
                <a:uLnTx/>
                <a:uFillTx/>
                <a:latin typeface="Tw Cen MT" panose="020B0602020104020603"/>
                <a:ea typeface="+mn-ea"/>
                <a:cs typeface="+mn-cs"/>
              </a:rPr>
              <a:t>equilibrium temperature same as Earth’s</a:t>
            </a:r>
          </a:p>
        </p:txBody>
      </p:sp>
      <p:sp>
        <p:nvSpPr>
          <p:cNvPr id="4" name="TextBox 3">
            <a:extLst>
              <a:ext uri="{FF2B5EF4-FFF2-40B4-BE49-F238E27FC236}">
                <a16:creationId xmlns:a16="http://schemas.microsoft.com/office/drawing/2014/main" id="{7DBD1425-2479-581E-3D0A-500337841210}"/>
              </a:ext>
            </a:extLst>
          </p:cNvPr>
          <p:cNvSpPr txBox="1"/>
          <p:nvPr/>
        </p:nvSpPr>
        <p:spPr>
          <a:xfrm>
            <a:off x="182881" y="1567529"/>
            <a:ext cx="949792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We are following up this potential signal with a dedicated 130-hour JWST observing campaign utilizing a novel observing technique to remove the signal from the host star</a:t>
            </a:r>
          </a:p>
        </p:txBody>
      </p:sp>
      <p:pic>
        <p:nvPicPr>
          <p:cNvPr id="6" name="Picture 2" descr="Graphic showing that the total infrared brightness of a star-planet system changes as the planet orbits the star. The graphic has three parts: (1) a diagram showing positions of the planet as it orbits the star; (2) a color-coded graph showing the change in infrared brightness as the planet orbits the star; and (3) a key explaining the color coding. The graphic shows that the system is brightest just before and after the planet passes behind the star. It is dimmest when the planet passes in front of the star. See the Extended Description for more details.">
            <a:extLst>
              <a:ext uri="{FF2B5EF4-FFF2-40B4-BE49-F238E27FC236}">
                <a16:creationId xmlns:a16="http://schemas.microsoft.com/office/drawing/2014/main" id="{5ED9DD32-A58D-09B8-9024-C973EDB43E76}"/>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9680804" y="921888"/>
            <a:ext cx="2384196" cy="84260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34753CAD-2CB6-6982-F8AE-00D116683FCF}"/>
              </a:ext>
            </a:extLst>
          </p:cNvPr>
          <p:cNvCxnSpPr>
            <a:cxnSpLocks/>
          </p:cNvCxnSpPr>
          <p:nvPr/>
        </p:nvCxnSpPr>
        <p:spPr>
          <a:xfrm flipH="1" flipV="1">
            <a:off x="10972800" y="1571625"/>
            <a:ext cx="464064" cy="27475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CDF6E2F9-931C-40B5-51E6-518702FB2E82}"/>
              </a:ext>
            </a:extLst>
          </p:cNvPr>
          <p:cNvGrpSpPr/>
          <p:nvPr/>
        </p:nvGrpSpPr>
        <p:grpSpPr>
          <a:xfrm>
            <a:off x="596432" y="2839720"/>
            <a:ext cx="7039207" cy="3192298"/>
            <a:chOff x="596432" y="2761728"/>
            <a:chExt cx="7039207" cy="3192298"/>
          </a:xfrm>
        </p:grpSpPr>
        <p:pic>
          <p:nvPicPr>
            <p:cNvPr id="9" name="Picture 8" descr="Diagram of a diagram of a cell&#10;&#10;AI-generated content may be incorrect.">
              <a:extLst>
                <a:ext uri="{FF2B5EF4-FFF2-40B4-BE49-F238E27FC236}">
                  <a16:creationId xmlns:a16="http://schemas.microsoft.com/office/drawing/2014/main" id="{3CBD9034-3DEF-FBFC-1A74-50819939A6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6432" y="2761728"/>
              <a:ext cx="3004661" cy="1852585"/>
            </a:xfrm>
            <a:prstGeom prst="rect">
              <a:avLst/>
            </a:prstGeom>
          </p:spPr>
        </p:pic>
        <p:grpSp>
          <p:nvGrpSpPr>
            <p:cNvPr id="13" name="Group 12">
              <a:extLst>
                <a:ext uri="{FF2B5EF4-FFF2-40B4-BE49-F238E27FC236}">
                  <a16:creationId xmlns:a16="http://schemas.microsoft.com/office/drawing/2014/main" id="{9DA864DA-E530-DAAC-757B-AD2E73F03C3F}"/>
                </a:ext>
              </a:extLst>
            </p:cNvPr>
            <p:cNvGrpSpPr/>
            <p:nvPr/>
          </p:nvGrpSpPr>
          <p:grpSpPr>
            <a:xfrm>
              <a:off x="596432" y="4614313"/>
              <a:ext cx="3004661" cy="1339713"/>
              <a:chOff x="192574" y="1140440"/>
              <a:chExt cx="4028302" cy="1852585"/>
            </a:xfrm>
          </p:grpSpPr>
          <p:pic>
            <p:nvPicPr>
              <p:cNvPr id="11" name="Picture 10" descr="A diagram of a graph&#10;&#10;AI-generated content may be incorrect.">
                <a:extLst>
                  <a:ext uri="{FF2B5EF4-FFF2-40B4-BE49-F238E27FC236}">
                    <a16:creationId xmlns:a16="http://schemas.microsoft.com/office/drawing/2014/main" id="{1CFC509F-C6DF-2580-70BB-8E68E2C04C0B}"/>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192574" y="1140440"/>
                <a:ext cx="4028302" cy="1852585"/>
              </a:xfrm>
              <a:prstGeom prst="rect">
                <a:avLst/>
              </a:prstGeom>
            </p:spPr>
          </p:pic>
          <p:sp>
            <p:nvSpPr>
              <p:cNvPr id="12" name="TextBox 11">
                <a:extLst>
                  <a:ext uri="{FF2B5EF4-FFF2-40B4-BE49-F238E27FC236}">
                    <a16:creationId xmlns:a16="http://schemas.microsoft.com/office/drawing/2014/main" id="{42543814-6CF3-2D3C-B23E-40A1EFDE3C60}"/>
                  </a:ext>
                </a:extLst>
              </p:cNvPr>
              <p:cNvSpPr txBox="1"/>
              <p:nvPr/>
            </p:nvSpPr>
            <p:spPr>
              <a:xfrm>
                <a:off x="192574" y="1140440"/>
                <a:ext cx="975732" cy="1067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pic>
          <p:nvPicPr>
            <p:cNvPr id="18" name="Picture 17" descr="A diagram of a graph&#10;&#10;AI-generated content may be incorrect.">
              <a:extLst>
                <a:ext uri="{FF2B5EF4-FFF2-40B4-BE49-F238E27FC236}">
                  <a16:creationId xmlns:a16="http://schemas.microsoft.com/office/drawing/2014/main" id="{58124769-245A-83DB-0D24-C483BBCB947D}"/>
                </a:ext>
              </a:extLst>
            </p:cNvPr>
            <p:cNvPicPr>
              <a:picLocks noChangeAspect="1"/>
            </p:cNvPicPr>
            <p:nvPr/>
          </p:nvPicPr>
          <p:blipFill>
            <a:blip r:embed="rId7" cstate="hqprint">
              <a:extLst>
                <a:ext uri="{28A0092B-C50C-407E-A947-70E740481C1C}">
                  <a14:useLocalDpi xmlns:a14="http://schemas.microsoft.com/office/drawing/2010/main"/>
                </a:ext>
              </a:extLst>
            </a:blip>
            <a:srcRect r="-5168"/>
            <a:stretch>
              <a:fillRect/>
            </a:stretch>
          </p:blipFill>
          <p:spPr>
            <a:xfrm>
              <a:off x="4166586" y="3014040"/>
              <a:ext cx="3469053" cy="2639224"/>
            </a:xfrm>
            <a:prstGeom prst="rect">
              <a:avLst/>
            </a:prstGeom>
            <a:solidFill>
              <a:schemeClr val="bg1"/>
            </a:solidFill>
          </p:spPr>
        </p:pic>
        <p:grpSp>
          <p:nvGrpSpPr>
            <p:cNvPr id="27" name="Group 26">
              <a:extLst>
                <a:ext uri="{FF2B5EF4-FFF2-40B4-BE49-F238E27FC236}">
                  <a16:creationId xmlns:a16="http://schemas.microsoft.com/office/drawing/2014/main" id="{4B51FCEE-CC6C-D25B-9268-C121A84A657F}"/>
                </a:ext>
              </a:extLst>
            </p:cNvPr>
            <p:cNvGrpSpPr/>
            <p:nvPr/>
          </p:nvGrpSpPr>
          <p:grpSpPr>
            <a:xfrm>
              <a:off x="596432" y="2764374"/>
              <a:ext cx="7039207" cy="3189601"/>
              <a:chOff x="596432" y="2764374"/>
              <a:chExt cx="7039207" cy="3189601"/>
            </a:xfrm>
          </p:grpSpPr>
          <p:cxnSp>
            <p:nvCxnSpPr>
              <p:cNvPr id="21" name="Straight Arrow Connector 20">
                <a:extLst>
                  <a:ext uri="{FF2B5EF4-FFF2-40B4-BE49-F238E27FC236}">
                    <a16:creationId xmlns:a16="http://schemas.microsoft.com/office/drawing/2014/main" id="{F28674F7-5E0C-8C52-5B42-9A90FE29FB3C}"/>
                  </a:ext>
                </a:extLst>
              </p:cNvPr>
              <p:cNvCxnSpPr>
                <a:cxnSpLocks/>
              </p:cNvCxnSpPr>
              <p:nvPr/>
            </p:nvCxnSpPr>
            <p:spPr>
              <a:xfrm>
                <a:off x="3698174" y="4333652"/>
                <a:ext cx="307156"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F44560D-4C5B-4E65-3C03-406200735FD5}"/>
                  </a:ext>
                </a:extLst>
              </p:cNvPr>
              <p:cNvSpPr txBox="1"/>
              <p:nvPr/>
            </p:nvSpPr>
            <p:spPr>
              <a:xfrm>
                <a:off x="596432" y="2764374"/>
                <a:ext cx="3004661" cy="3189601"/>
              </a:xfrm>
              <a:prstGeom prst="rect">
                <a:avLst/>
              </a:prstGeom>
              <a:noFill/>
              <a:ln w="25400">
                <a:solidFill>
                  <a:srgbClr val="1D69D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5" name="TextBox 24">
                <a:extLst>
                  <a:ext uri="{FF2B5EF4-FFF2-40B4-BE49-F238E27FC236}">
                    <a16:creationId xmlns:a16="http://schemas.microsoft.com/office/drawing/2014/main" id="{3EE10526-1586-F669-5468-C3E5EBEC4A3B}"/>
                  </a:ext>
                </a:extLst>
              </p:cNvPr>
              <p:cNvSpPr txBox="1"/>
              <p:nvPr/>
            </p:nvSpPr>
            <p:spPr>
              <a:xfrm>
                <a:off x="4154007" y="3014041"/>
                <a:ext cx="3481632" cy="2639224"/>
              </a:xfrm>
              <a:prstGeom prst="rect">
                <a:avLst/>
              </a:prstGeom>
              <a:noFill/>
              <a:ln w="25400">
                <a:solidFill>
                  <a:srgbClr val="1D69D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6" name="TextBox 25">
                <a:extLst>
                  <a:ext uri="{FF2B5EF4-FFF2-40B4-BE49-F238E27FC236}">
                    <a16:creationId xmlns:a16="http://schemas.microsoft.com/office/drawing/2014/main" id="{CC834E76-0DEA-691E-2E5B-46CBF9733BD7}"/>
                  </a:ext>
                </a:extLst>
              </p:cNvPr>
              <p:cNvSpPr txBox="1"/>
              <p:nvPr/>
            </p:nvSpPr>
            <p:spPr>
              <a:xfrm>
                <a:off x="5303707" y="4563845"/>
                <a:ext cx="1444145" cy="317368"/>
              </a:xfrm>
              <a:prstGeom prst="rect">
                <a:avLst/>
              </a:prstGeom>
              <a:noFill/>
              <a:ln w="25400">
                <a:solidFill>
                  <a:srgbClr val="1D69D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grpSp>
      <p:sp>
        <p:nvSpPr>
          <p:cNvPr id="33" name="TextBox 32">
            <a:extLst>
              <a:ext uri="{FF2B5EF4-FFF2-40B4-BE49-F238E27FC236}">
                <a16:creationId xmlns:a16="http://schemas.microsoft.com/office/drawing/2014/main" id="{771576B9-6437-6C62-F138-023B160DED08}"/>
              </a:ext>
            </a:extLst>
          </p:cNvPr>
          <p:cNvSpPr txBox="1"/>
          <p:nvPr/>
        </p:nvSpPr>
        <p:spPr>
          <a:xfrm>
            <a:off x="3762568" y="5697165"/>
            <a:ext cx="494064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Tw Cen MT" panose="020B0602020104020603"/>
                <a:ea typeface="+mn-ea"/>
                <a:cs typeface="+mn-cs"/>
              </a:rPr>
              <a:t>can constrain Earth-like atmospheres</a:t>
            </a:r>
          </a:p>
        </p:txBody>
      </p:sp>
      <p:sp>
        <p:nvSpPr>
          <p:cNvPr id="35" name="TextBox 34">
            <a:extLst>
              <a:ext uri="{FF2B5EF4-FFF2-40B4-BE49-F238E27FC236}">
                <a16:creationId xmlns:a16="http://schemas.microsoft.com/office/drawing/2014/main" id="{4C5D4FA7-AF0D-3B12-9514-77427B69A10E}"/>
              </a:ext>
            </a:extLst>
          </p:cNvPr>
          <p:cNvSpPr txBox="1"/>
          <p:nvPr/>
        </p:nvSpPr>
        <p:spPr>
          <a:xfrm>
            <a:off x="4114353" y="5419500"/>
            <a:ext cx="494064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w Cen MT" panose="020B0602020104020603"/>
                <a:ea typeface="+mn-ea"/>
                <a:cs typeface="+mn-cs"/>
              </a:rPr>
              <a:t>PIs: Allen &amp; Espinoza </a:t>
            </a:r>
          </a:p>
        </p:txBody>
      </p:sp>
      <p:sp>
        <p:nvSpPr>
          <p:cNvPr id="8" name="Text Placeholder 2">
            <a:extLst>
              <a:ext uri="{FF2B5EF4-FFF2-40B4-BE49-F238E27FC236}">
                <a16:creationId xmlns:a16="http://schemas.microsoft.com/office/drawing/2014/main" id="{1A1F0CA9-EC4C-3FF3-EAFE-6C1C1D6997CC}"/>
              </a:ext>
            </a:extLst>
          </p:cNvPr>
          <p:cNvSpPr txBox="1">
            <a:spLocks/>
          </p:cNvSpPr>
          <p:nvPr/>
        </p:nvSpPr>
        <p:spPr>
          <a:xfrm>
            <a:off x="9027024" y="6269989"/>
            <a:ext cx="2083679" cy="4489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(Artist’s impression)</a:t>
            </a:r>
          </a:p>
        </p:txBody>
      </p:sp>
    </p:spTree>
    <p:extLst>
      <p:ext uri="{BB962C8B-B14F-4D97-AF65-F5344CB8AC3E}">
        <p14:creationId xmlns:p14="http://schemas.microsoft.com/office/powerpoint/2010/main" val="2347964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36364275-D715-3CAA-A3C9-375A73ED1F6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68BEF2-ABB7-D7EE-97A6-AA48C0BB65C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B7AF160-F72A-3B1D-9687-6B1AA961306D}"/>
              </a:ext>
            </a:extLst>
          </p:cNvPr>
          <p:cNvSpPr>
            <a:spLocks noGrp="1"/>
          </p:cNvSpPr>
          <p:nvPr>
            <p:ph type="title"/>
          </p:nvPr>
        </p:nvSpPr>
        <p:spPr/>
        <p:txBody>
          <a:bodyPr/>
          <a:lstStyle/>
          <a:p>
            <a:r>
              <a:rPr lang="en-US" dirty="0"/>
              <a:t>What we know about TRAPPIST-1</a:t>
            </a:r>
          </a:p>
        </p:txBody>
      </p:sp>
      <p:pic>
        <p:nvPicPr>
          <p:cNvPr id="8" name="Picture 7">
            <a:extLst>
              <a:ext uri="{FF2B5EF4-FFF2-40B4-BE49-F238E27FC236}">
                <a16:creationId xmlns:a16="http://schemas.microsoft.com/office/drawing/2014/main" id="{2FB5EADA-AF11-7C4F-EC0F-EFBD30500F6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67618" y="1207495"/>
            <a:ext cx="682752" cy="682752"/>
          </a:xfrm>
          <a:prstGeom prst="rect">
            <a:avLst/>
          </a:prstGeom>
        </p:spPr>
      </p:pic>
      <p:pic>
        <p:nvPicPr>
          <p:cNvPr id="9" name="Picture 8">
            <a:extLst>
              <a:ext uri="{FF2B5EF4-FFF2-40B4-BE49-F238E27FC236}">
                <a16:creationId xmlns:a16="http://schemas.microsoft.com/office/drawing/2014/main" id="{13FE15BF-94A7-5DDD-FFB8-7FA0FEAAEDC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0684" y="2064806"/>
            <a:ext cx="652528" cy="682752"/>
          </a:xfrm>
          <a:prstGeom prst="rect">
            <a:avLst/>
          </a:prstGeom>
        </p:spPr>
      </p:pic>
      <p:pic>
        <p:nvPicPr>
          <p:cNvPr id="10" name="Picture 9">
            <a:extLst>
              <a:ext uri="{FF2B5EF4-FFF2-40B4-BE49-F238E27FC236}">
                <a16:creationId xmlns:a16="http://schemas.microsoft.com/office/drawing/2014/main" id="{4F9BD748-E78F-7F0C-A28C-BBBB8333E72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60844" y="2907954"/>
            <a:ext cx="682752" cy="682752"/>
          </a:xfrm>
          <a:prstGeom prst="rect">
            <a:avLst/>
          </a:prstGeom>
        </p:spPr>
      </p:pic>
      <p:sp>
        <p:nvSpPr>
          <p:cNvPr id="11" name="Text Placeholder 2">
            <a:extLst>
              <a:ext uri="{FF2B5EF4-FFF2-40B4-BE49-F238E27FC236}">
                <a16:creationId xmlns:a16="http://schemas.microsoft.com/office/drawing/2014/main" id="{087F8AB1-B680-0326-E24B-9D62A606B642}"/>
              </a:ext>
            </a:extLst>
          </p:cNvPr>
          <p:cNvSpPr txBox="1">
            <a:spLocks/>
          </p:cNvSpPr>
          <p:nvPr/>
        </p:nvSpPr>
        <p:spPr>
          <a:xfrm>
            <a:off x="1445421" y="1457977"/>
            <a:ext cx="7208722"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b is likely to be an airless rock</a:t>
            </a:r>
          </a:p>
        </p:txBody>
      </p:sp>
      <p:sp>
        <p:nvSpPr>
          <p:cNvPr id="12" name="Text Placeholder 2">
            <a:extLst>
              <a:ext uri="{FF2B5EF4-FFF2-40B4-BE49-F238E27FC236}">
                <a16:creationId xmlns:a16="http://schemas.microsoft.com/office/drawing/2014/main" id="{03FFF3A7-056A-3269-6A5B-E4A3F19B18E5}"/>
              </a:ext>
            </a:extLst>
          </p:cNvPr>
          <p:cNvSpPr txBox="1">
            <a:spLocks/>
          </p:cNvSpPr>
          <p:nvPr/>
        </p:nvSpPr>
        <p:spPr>
          <a:xfrm>
            <a:off x="1445421" y="2296775"/>
            <a:ext cx="9233465"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c is either an airless rock or has a very thin atmosphere</a:t>
            </a:r>
          </a:p>
        </p:txBody>
      </p:sp>
      <p:sp>
        <p:nvSpPr>
          <p:cNvPr id="13" name="Text Placeholder 2">
            <a:extLst>
              <a:ext uri="{FF2B5EF4-FFF2-40B4-BE49-F238E27FC236}">
                <a16:creationId xmlns:a16="http://schemas.microsoft.com/office/drawing/2014/main" id="{55A3CD4D-6EB9-B136-E10D-60C53439CB2A}"/>
              </a:ext>
            </a:extLst>
          </p:cNvPr>
          <p:cNvSpPr txBox="1">
            <a:spLocks/>
          </p:cNvSpPr>
          <p:nvPr/>
        </p:nvSpPr>
        <p:spPr>
          <a:xfrm>
            <a:off x="1445421" y="2985301"/>
            <a:ext cx="9445736"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d is also consistent with either an airless rock or either thin atmospheres or high-altitude clouds</a:t>
            </a:r>
          </a:p>
        </p:txBody>
      </p:sp>
      <p:sp>
        <p:nvSpPr>
          <p:cNvPr id="14" name="Text Placeholder 28">
            <a:extLst>
              <a:ext uri="{FF2B5EF4-FFF2-40B4-BE49-F238E27FC236}">
                <a16:creationId xmlns:a16="http://schemas.microsoft.com/office/drawing/2014/main" id="{FD0AE4DE-2E26-11A0-6309-BADA094B3351}"/>
              </a:ext>
            </a:extLst>
          </p:cNvPr>
          <p:cNvSpPr txBox="1">
            <a:spLocks/>
          </p:cNvSpPr>
          <p:nvPr/>
        </p:nvSpPr>
        <p:spPr>
          <a:xfrm>
            <a:off x="592415" y="1305690"/>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1</a:t>
            </a:r>
          </a:p>
        </p:txBody>
      </p:sp>
      <p:sp>
        <p:nvSpPr>
          <p:cNvPr id="18" name="Text Placeholder 28">
            <a:extLst>
              <a:ext uri="{FF2B5EF4-FFF2-40B4-BE49-F238E27FC236}">
                <a16:creationId xmlns:a16="http://schemas.microsoft.com/office/drawing/2014/main" id="{B6663B2F-0ACC-990B-111A-BFE459BF70CE}"/>
              </a:ext>
            </a:extLst>
          </p:cNvPr>
          <p:cNvSpPr txBox="1">
            <a:spLocks/>
          </p:cNvSpPr>
          <p:nvPr/>
        </p:nvSpPr>
        <p:spPr>
          <a:xfrm>
            <a:off x="580909" y="2138048"/>
            <a:ext cx="622303"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white"/>
                </a:solidFill>
                <a:effectLst/>
                <a:uLnTx/>
                <a:uFillTx/>
                <a:latin typeface="Tw Cen MT" panose="020B0602020104020603"/>
                <a:ea typeface="+mn-ea"/>
                <a:cs typeface="+mn-cs"/>
              </a:rPr>
              <a:t>2</a:t>
            </a:r>
            <a:endPar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0" name="Text Placeholder 28">
            <a:extLst>
              <a:ext uri="{FF2B5EF4-FFF2-40B4-BE49-F238E27FC236}">
                <a16:creationId xmlns:a16="http://schemas.microsoft.com/office/drawing/2014/main" id="{70DA134A-DEF4-F37B-BF5E-D7D6BCAB7AB2}"/>
              </a:ext>
            </a:extLst>
          </p:cNvPr>
          <p:cNvSpPr txBox="1">
            <a:spLocks/>
          </p:cNvSpPr>
          <p:nvPr/>
        </p:nvSpPr>
        <p:spPr>
          <a:xfrm>
            <a:off x="586087" y="2993589"/>
            <a:ext cx="652528"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3</a:t>
            </a:r>
          </a:p>
        </p:txBody>
      </p:sp>
      <p:pic>
        <p:nvPicPr>
          <p:cNvPr id="21" name="Picture 20">
            <a:extLst>
              <a:ext uri="{FF2B5EF4-FFF2-40B4-BE49-F238E27FC236}">
                <a16:creationId xmlns:a16="http://schemas.microsoft.com/office/drawing/2014/main" id="{58BCA3F3-CE3B-1D2F-B9BC-B73CA306C8F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67618" y="3793919"/>
            <a:ext cx="682752" cy="682752"/>
          </a:xfrm>
          <a:prstGeom prst="rect">
            <a:avLst/>
          </a:prstGeom>
        </p:spPr>
      </p:pic>
      <p:sp>
        <p:nvSpPr>
          <p:cNvPr id="22" name="Text Placeholder 28">
            <a:extLst>
              <a:ext uri="{FF2B5EF4-FFF2-40B4-BE49-F238E27FC236}">
                <a16:creationId xmlns:a16="http://schemas.microsoft.com/office/drawing/2014/main" id="{2A0CE130-BE90-BE8A-ACC8-F6E87D628CB6}"/>
              </a:ext>
            </a:extLst>
          </p:cNvPr>
          <p:cNvSpPr txBox="1">
            <a:spLocks/>
          </p:cNvSpPr>
          <p:nvPr/>
        </p:nvSpPr>
        <p:spPr>
          <a:xfrm>
            <a:off x="592861" y="3879554"/>
            <a:ext cx="652528"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4</a:t>
            </a:r>
          </a:p>
        </p:txBody>
      </p:sp>
      <p:sp>
        <p:nvSpPr>
          <p:cNvPr id="23" name="Text Placeholder 2">
            <a:extLst>
              <a:ext uri="{FF2B5EF4-FFF2-40B4-BE49-F238E27FC236}">
                <a16:creationId xmlns:a16="http://schemas.microsoft.com/office/drawing/2014/main" id="{BA02F974-0EA7-7B27-76E7-719EF5499BF3}"/>
              </a:ext>
            </a:extLst>
          </p:cNvPr>
          <p:cNvSpPr txBox="1">
            <a:spLocks/>
          </p:cNvSpPr>
          <p:nvPr/>
        </p:nvSpPr>
        <p:spPr>
          <a:xfrm>
            <a:off x="1432130" y="3845922"/>
            <a:ext cx="9445736"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TRAPPIST-1 e shows potential atmospheric signals that we are currently following up with a large dedicated observing campaign</a:t>
            </a:r>
          </a:p>
        </p:txBody>
      </p:sp>
      <p:pic>
        <p:nvPicPr>
          <p:cNvPr id="24" name="Picture 23">
            <a:extLst>
              <a:ext uri="{FF2B5EF4-FFF2-40B4-BE49-F238E27FC236}">
                <a16:creationId xmlns:a16="http://schemas.microsoft.com/office/drawing/2014/main" id="{FD123B6C-7E4E-359D-EFC4-A4DF16949EF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8283" y="4679885"/>
            <a:ext cx="682752" cy="682752"/>
          </a:xfrm>
          <a:prstGeom prst="rect">
            <a:avLst/>
          </a:prstGeom>
        </p:spPr>
      </p:pic>
      <p:sp>
        <p:nvSpPr>
          <p:cNvPr id="25" name="Text Placeholder 28">
            <a:extLst>
              <a:ext uri="{FF2B5EF4-FFF2-40B4-BE49-F238E27FC236}">
                <a16:creationId xmlns:a16="http://schemas.microsoft.com/office/drawing/2014/main" id="{8716E6F3-C66A-D6AD-31F3-E93D7CF8C601}"/>
              </a:ext>
            </a:extLst>
          </p:cNvPr>
          <p:cNvSpPr txBox="1">
            <a:spLocks/>
          </p:cNvSpPr>
          <p:nvPr/>
        </p:nvSpPr>
        <p:spPr>
          <a:xfrm>
            <a:off x="583526" y="4765520"/>
            <a:ext cx="652528"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5</a:t>
            </a:r>
          </a:p>
        </p:txBody>
      </p:sp>
      <p:sp>
        <p:nvSpPr>
          <p:cNvPr id="26" name="Text Placeholder 2">
            <a:extLst>
              <a:ext uri="{FF2B5EF4-FFF2-40B4-BE49-F238E27FC236}">
                <a16:creationId xmlns:a16="http://schemas.microsoft.com/office/drawing/2014/main" id="{C03552AE-4609-5CE4-E6DE-F9C7290B45CA}"/>
              </a:ext>
            </a:extLst>
          </p:cNvPr>
          <p:cNvSpPr txBox="1">
            <a:spLocks/>
          </p:cNvSpPr>
          <p:nvPr/>
        </p:nvSpPr>
        <p:spPr>
          <a:xfrm>
            <a:off x="1445421" y="4706543"/>
            <a:ext cx="9445736"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Observations have been taken for outer planets TRAPPIST-1 f, g, and h but have not yet been published</a:t>
            </a:r>
          </a:p>
        </p:txBody>
      </p:sp>
    </p:spTree>
    <p:extLst>
      <p:ext uri="{BB962C8B-B14F-4D97-AF65-F5344CB8AC3E}">
        <p14:creationId xmlns:p14="http://schemas.microsoft.com/office/powerpoint/2010/main" val="1229192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4BDB2-E36F-F69A-6855-787CBA498F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3" name="Title 2">
            <a:extLst>
              <a:ext uri="{FF2B5EF4-FFF2-40B4-BE49-F238E27FC236}">
                <a16:creationId xmlns:a16="http://schemas.microsoft.com/office/drawing/2014/main" id="{3BC61B53-56AA-21F3-2910-01D874C6A9A3}"/>
              </a:ext>
            </a:extLst>
          </p:cNvPr>
          <p:cNvSpPr>
            <a:spLocks noGrp="1"/>
          </p:cNvSpPr>
          <p:nvPr>
            <p:ph type="title"/>
          </p:nvPr>
        </p:nvSpPr>
        <p:spPr/>
        <p:txBody>
          <a:bodyPr/>
          <a:lstStyle/>
          <a:p>
            <a:r>
              <a:rPr lang="en-US" dirty="0"/>
              <a:t>Modelling Exoplanet Atmospheres</a:t>
            </a:r>
          </a:p>
        </p:txBody>
      </p:sp>
      <p:pic>
        <p:nvPicPr>
          <p:cNvPr id="15" name="Picture Placeholder 14" descr="A view of the earth from space&#10;&#10;AI-generated content may be incorrect.">
            <a:extLst>
              <a:ext uri="{FF2B5EF4-FFF2-40B4-BE49-F238E27FC236}">
                <a16:creationId xmlns:a16="http://schemas.microsoft.com/office/drawing/2014/main" id="{D7981D0D-BEB2-A48F-E416-957B28B60279}"/>
              </a:ext>
            </a:extLst>
          </p:cNvPr>
          <p:cNvPicPr>
            <a:picLocks noGrp="1" noChangeAspect="1"/>
          </p:cNvPicPr>
          <p:nvPr>
            <p:ph type="pic" sz="quarter" idx="16"/>
          </p:nvPr>
        </p:nvPicPr>
        <p:blipFill>
          <a:blip r:embed="rId2" cstate="hq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67040B18-F957-216E-7E5D-E1C34B94F1DF}"/>
              </a:ext>
            </a:extLst>
          </p:cNvPr>
          <p:cNvSpPr>
            <a:spLocks noGrp="1"/>
          </p:cNvSpPr>
          <p:nvPr>
            <p:ph type="body" sz="quarter" idx="12"/>
          </p:nvPr>
        </p:nvSpPr>
        <p:spPr/>
        <p:txBody>
          <a:bodyPr/>
          <a:lstStyle/>
          <a:p>
            <a:r>
              <a:rPr lang="en-US" dirty="0"/>
              <a:t>Jegug Ih</a:t>
            </a:r>
          </a:p>
        </p:txBody>
      </p:sp>
      <p:sp>
        <p:nvSpPr>
          <p:cNvPr id="6" name="Text Placeholder 5">
            <a:extLst>
              <a:ext uri="{FF2B5EF4-FFF2-40B4-BE49-F238E27FC236}">
                <a16:creationId xmlns:a16="http://schemas.microsoft.com/office/drawing/2014/main" id="{037B0A78-DB09-B8B2-C395-AE80EC1C5C1C}"/>
              </a:ext>
            </a:extLst>
          </p:cNvPr>
          <p:cNvSpPr>
            <a:spLocks noGrp="1"/>
          </p:cNvSpPr>
          <p:nvPr>
            <p:ph type="body" sz="quarter" idx="14"/>
          </p:nvPr>
        </p:nvSpPr>
        <p:spPr/>
        <p:txBody>
          <a:bodyPr/>
          <a:lstStyle/>
          <a:p>
            <a:r>
              <a:rPr lang="en-US" dirty="0" err="1"/>
              <a:t>jih@stsci.edu</a:t>
            </a:r>
            <a:endParaRPr lang="en-US" dirty="0"/>
          </a:p>
        </p:txBody>
      </p:sp>
      <p:pic>
        <p:nvPicPr>
          <p:cNvPr id="13" name="Picture Placeholder 12" descr="A person in a suit and tie&#10;&#10;AI-generated content may be incorrect.">
            <a:extLst>
              <a:ext uri="{FF2B5EF4-FFF2-40B4-BE49-F238E27FC236}">
                <a16:creationId xmlns:a16="http://schemas.microsoft.com/office/drawing/2014/main" id="{7FF2E46F-3FD7-97A9-431C-E432D08CC254}"/>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967FDFA9-7C45-AC01-778A-C54BA398DFB0}"/>
              </a:ext>
            </a:extLst>
          </p:cNvPr>
          <p:cNvSpPr>
            <a:spLocks noGrp="1"/>
          </p:cNvSpPr>
          <p:nvPr>
            <p:ph type="body" sz="quarter" idx="18"/>
          </p:nvPr>
        </p:nvSpPr>
        <p:spPr/>
        <p:txBody>
          <a:bodyPr/>
          <a:lstStyle/>
          <a:p>
            <a:r>
              <a:rPr lang="en-US" dirty="0"/>
              <a:t>Earth’s atmosphere from space (ESA)</a:t>
            </a:r>
          </a:p>
        </p:txBody>
      </p:sp>
      <p:sp>
        <p:nvSpPr>
          <p:cNvPr id="9" name="Text Placeholder 8">
            <a:extLst>
              <a:ext uri="{FF2B5EF4-FFF2-40B4-BE49-F238E27FC236}">
                <a16:creationId xmlns:a16="http://schemas.microsoft.com/office/drawing/2014/main" id="{11AE4695-8DEE-F799-DA3F-EFC0F07ED17C}"/>
              </a:ext>
            </a:extLst>
          </p:cNvPr>
          <p:cNvSpPr>
            <a:spLocks noGrp="1"/>
          </p:cNvSpPr>
          <p:nvPr>
            <p:ph type="body" idx="1"/>
          </p:nvPr>
        </p:nvSpPr>
        <p:spPr/>
        <p:txBody>
          <a:bodyPr/>
          <a:lstStyle/>
          <a:p>
            <a:r>
              <a:rPr lang="en-US" dirty="0"/>
              <a:t>aka Observables and How We Interpret Them</a:t>
            </a:r>
          </a:p>
        </p:txBody>
      </p:sp>
      <p:sp>
        <p:nvSpPr>
          <p:cNvPr id="10" name="Text Placeholder 9">
            <a:extLst>
              <a:ext uri="{FF2B5EF4-FFF2-40B4-BE49-F238E27FC236}">
                <a16:creationId xmlns:a16="http://schemas.microsoft.com/office/drawing/2014/main" id="{BD12EE85-A299-53A0-9BB0-F38B5B847A2D}"/>
              </a:ext>
            </a:extLst>
          </p:cNvPr>
          <p:cNvSpPr>
            <a:spLocks noGrp="1"/>
          </p:cNvSpPr>
          <p:nvPr>
            <p:ph type="body" sz="quarter" idx="25"/>
          </p:nvPr>
        </p:nvSpPr>
        <p:spPr/>
        <p:txBody>
          <a:bodyPr/>
          <a:lstStyle/>
          <a:p>
            <a:r>
              <a:rPr lang="en-US" dirty="0"/>
              <a:t>Space Telescope Science Institute</a:t>
            </a:r>
          </a:p>
        </p:txBody>
      </p:sp>
    </p:spTree>
    <p:extLst>
      <p:ext uri="{BB962C8B-B14F-4D97-AF65-F5344CB8AC3E}">
        <p14:creationId xmlns:p14="http://schemas.microsoft.com/office/powerpoint/2010/main" val="4203938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9EEB94-1574-553B-617E-3F16DE08E1F5}"/>
              </a:ext>
            </a:extLst>
          </p:cNvPr>
          <p:cNvSpPr>
            <a:spLocks noGrp="1"/>
          </p:cNvSpPr>
          <p:nvPr>
            <p:ph type="title"/>
          </p:nvPr>
        </p:nvSpPr>
        <p:spPr>
          <a:xfrm>
            <a:off x="182880" y="274320"/>
            <a:ext cx="9138920" cy="731520"/>
          </a:xfrm>
        </p:spPr>
        <p:txBody>
          <a:bodyPr>
            <a:noAutofit/>
          </a:bodyPr>
          <a:lstStyle/>
          <a:p>
            <a:r>
              <a:rPr lang="en-US" sz="3600" dirty="0"/>
              <a:t>Why we need models to interpret observations</a:t>
            </a:r>
          </a:p>
        </p:txBody>
      </p:sp>
      <p:sp>
        <p:nvSpPr>
          <p:cNvPr id="3" name="Slide Number Placeholder 2">
            <a:extLst>
              <a:ext uri="{FF2B5EF4-FFF2-40B4-BE49-F238E27FC236}">
                <a16:creationId xmlns:a16="http://schemas.microsoft.com/office/drawing/2014/main" id="{E0FD0AA0-3E48-4618-5C56-27C71E1F55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EF3FC0B6-B9C3-B808-82DB-805873F91F80}"/>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575626" y="1102663"/>
            <a:ext cx="9234470" cy="1991411"/>
          </a:xfrm>
          <a:prstGeom prst="rect">
            <a:avLst/>
          </a:prstGeom>
        </p:spPr>
      </p:pic>
      <p:sp>
        <p:nvSpPr>
          <p:cNvPr id="5" name="TextBox 4">
            <a:extLst>
              <a:ext uri="{FF2B5EF4-FFF2-40B4-BE49-F238E27FC236}">
                <a16:creationId xmlns:a16="http://schemas.microsoft.com/office/drawing/2014/main" id="{0571E5F6-60BD-6EE5-26B0-8F4E097CC464}"/>
              </a:ext>
            </a:extLst>
          </p:cNvPr>
          <p:cNvSpPr txBox="1"/>
          <p:nvPr/>
        </p:nvSpPr>
        <p:spPr>
          <a:xfrm>
            <a:off x="8986345" y="6307693"/>
            <a:ext cx="228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Credit: N. E. Batalha</a:t>
            </a:r>
          </a:p>
        </p:txBody>
      </p:sp>
    </p:spTree>
    <p:extLst>
      <p:ext uri="{BB962C8B-B14F-4D97-AF65-F5344CB8AC3E}">
        <p14:creationId xmlns:p14="http://schemas.microsoft.com/office/powerpoint/2010/main" val="500252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CB779-CE72-B346-93FB-A1FA45B990B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5F808E3-0E05-761E-5765-3CEAA5DB6154}"/>
              </a:ext>
            </a:extLst>
          </p:cNvPr>
          <p:cNvSpPr>
            <a:spLocks noGrp="1"/>
          </p:cNvSpPr>
          <p:nvPr>
            <p:ph type="title"/>
          </p:nvPr>
        </p:nvSpPr>
        <p:spPr>
          <a:xfrm>
            <a:off x="182880" y="274320"/>
            <a:ext cx="9138920" cy="731520"/>
          </a:xfrm>
        </p:spPr>
        <p:txBody>
          <a:bodyPr>
            <a:noAutofit/>
          </a:bodyPr>
          <a:lstStyle/>
          <a:p>
            <a:r>
              <a:rPr lang="en-US" sz="3600" dirty="0"/>
              <a:t>Why we need models to interpret observations</a:t>
            </a:r>
          </a:p>
        </p:txBody>
      </p:sp>
      <p:sp>
        <p:nvSpPr>
          <p:cNvPr id="3" name="Slide Number Placeholder 2">
            <a:extLst>
              <a:ext uri="{FF2B5EF4-FFF2-40B4-BE49-F238E27FC236}">
                <a16:creationId xmlns:a16="http://schemas.microsoft.com/office/drawing/2014/main" id="{0CE068A4-11F5-46E7-7544-85D0B0F88E3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C60A1A32-491E-A8E6-3067-DCCC979831B9}"/>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575626" y="1102663"/>
            <a:ext cx="9234470" cy="3320481"/>
          </a:xfrm>
          <a:prstGeom prst="rect">
            <a:avLst/>
          </a:prstGeom>
        </p:spPr>
      </p:pic>
      <p:sp>
        <p:nvSpPr>
          <p:cNvPr id="5" name="TextBox 4">
            <a:extLst>
              <a:ext uri="{FF2B5EF4-FFF2-40B4-BE49-F238E27FC236}">
                <a16:creationId xmlns:a16="http://schemas.microsoft.com/office/drawing/2014/main" id="{9EEEDD97-5C34-675D-49EE-6381C359B135}"/>
              </a:ext>
            </a:extLst>
          </p:cNvPr>
          <p:cNvSpPr txBox="1"/>
          <p:nvPr/>
        </p:nvSpPr>
        <p:spPr>
          <a:xfrm>
            <a:off x="8986345" y="6307693"/>
            <a:ext cx="228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Credit: N. E. Batalha</a:t>
            </a:r>
          </a:p>
        </p:txBody>
      </p:sp>
    </p:spTree>
    <p:extLst>
      <p:ext uri="{BB962C8B-B14F-4D97-AF65-F5344CB8AC3E}">
        <p14:creationId xmlns:p14="http://schemas.microsoft.com/office/powerpoint/2010/main" val="2647554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AAABF-2687-DC44-AC46-68AA0203233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5A0556F-30BF-0363-9AB9-58D7FFE10CB6}"/>
              </a:ext>
            </a:extLst>
          </p:cNvPr>
          <p:cNvSpPr>
            <a:spLocks noGrp="1"/>
          </p:cNvSpPr>
          <p:nvPr>
            <p:ph type="title"/>
          </p:nvPr>
        </p:nvSpPr>
        <p:spPr>
          <a:xfrm>
            <a:off x="182880" y="274320"/>
            <a:ext cx="9138920" cy="731520"/>
          </a:xfrm>
        </p:spPr>
        <p:txBody>
          <a:bodyPr>
            <a:noAutofit/>
          </a:bodyPr>
          <a:lstStyle/>
          <a:p>
            <a:r>
              <a:rPr lang="en-US" sz="3600" dirty="0"/>
              <a:t>Why we need models to interpret observations</a:t>
            </a:r>
          </a:p>
        </p:txBody>
      </p:sp>
      <p:sp>
        <p:nvSpPr>
          <p:cNvPr id="3" name="Slide Number Placeholder 2">
            <a:extLst>
              <a:ext uri="{FF2B5EF4-FFF2-40B4-BE49-F238E27FC236}">
                <a16:creationId xmlns:a16="http://schemas.microsoft.com/office/drawing/2014/main" id="{E91D8DFC-72B8-01D1-2F10-5D3E205CFAD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47A800C9-AFAB-82FB-5044-6C57E503BB54}"/>
              </a:ext>
            </a:extLst>
          </p:cNvPr>
          <p:cNvPicPr>
            <a:picLocks noChangeAspect="1"/>
          </p:cNvPicPr>
          <p:nvPr/>
        </p:nvPicPr>
        <p:blipFill>
          <a:blip r:embed="rId2"/>
          <a:stretch>
            <a:fillRect/>
          </a:stretch>
        </p:blipFill>
        <p:spPr>
          <a:xfrm>
            <a:off x="1575626" y="1102663"/>
            <a:ext cx="9234470" cy="5207134"/>
          </a:xfrm>
          <a:prstGeom prst="rect">
            <a:avLst/>
          </a:prstGeom>
        </p:spPr>
      </p:pic>
      <p:sp>
        <p:nvSpPr>
          <p:cNvPr id="5" name="TextBox 4">
            <a:extLst>
              <a:ext uri="{FF2B5EF4-FFF2-40B4-BE49-F238E27FC236}">
                <a16:creationId xmlns:a16="http://schemas.microsoft.com/office/drawing/2014/main" id="{E452A713-05A7-6821-4DF8-55ADDF8DFF64}"/>
              </a:ext>
            </a:extLst>
          </p:cNvPr>
          <p:cNvSpPr txBox="1"/>
          <p:nvPr/>
        </p:nvSpPr>
        <p:spPr>
          <a:xfrm>
            <a:off x="8986345" y="6307693"/>
            <a:ext cx="228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Credit: N. E. Batalha</a:t>
            </a:r>
          </a:p>
        </p:txBody>
      </p:sp>
    </p:spTree>
    <p:extLst>
      <p:ext uri="{BB962C8B-B14F-4D97-AF65-F5344CB8AC3E}">
        <p14:creationId xmlns:p14="http://schemas.microsoft.com/office/powerpoint/2010/main" val="2947773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6A496-4C54-270B-103E-5F4B5DE02D5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F65B662-9E70-FF30-C4E4-FD5C7757A612}"/>
              </a:ext>
            </a:extLst>
          </p:cNvPr>
          <p:cNvSpPr>
            <a:spLocks noGrp="1"/>
          </p:cNvSpPr>
          <p:nvPr>
            <p:ph type="title"/>
          </p:nvPr>
        </p:nvSpPr>
        <p:spPr>
          <a:xfrm>
            <a:off x="182880" y="274320"/>
            <a:ext cx="9328982" cy="731520"/>
          </a:xfrm>
        </p:spPr>
        <p:txBody>
          <a:bodyPr>
            <a:noAutofit/>
          </a:bodyPr>
          <a:lstStyle/>
          <a:p>
            <a:r>
              <a:rPr lang="en-US" sz="3600" dirty="0"/>
              <a:t>Observables of transiting exoplanets</a:t>
            </a:r>
          </a:p>
        </p:txBody>
      </p:sp>
      <p:sp>
        <p:nvSpPr>
          <p:cNvPr id="4" name="Slide Number Placeholder 3">
            <a:extLst>
              <a:ext uri="{FF2B5EF4-FFF2-40B4-BE49-F238E27FC236}">
                <a16:creationId xmlns:a16="http://schemas.microsoft.com/office/drawing/2014/main" id="{DF19D9E1-C42D-FD01-8FC0-29E1D21C450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5122" name="Picture 2" descr="Exoplanetary Atmospheres | GAPT">
            <a:extLst>
              <a:ext uri="{FF2B5EF4-FFF2-40B4-BE49-F238E27FC236}">
                <a16:creationId xmlns:a16="http://schemas.microsoft.com/office/drawing/2014/main" id="{AD144011-6607-FF98-8DA0-34D4DA6E251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4317" y="1483942"/>
            <a:ext cx="9783366" cy="4717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686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E39E5-801C-A82D-F0CA-4FFBEE4FA07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FAD3B7-B2BD-709E-9963-22D0ACEF28B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5122" name="Picture 2" descr="Exoplanetary Atmospheres | GAPT">
            <a:extLst>
              <a:ext uri="{FF2B5EF4-FFF2-40B4-BE49-F238E27FC236}">
                <a16:creationId xmlns:a16="http://schemas.microsoft.com/office/drawing/2014/main" id="{2D2A7E40-30C9-7EFA-F8F9-9EF57BA800D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4317" y="1483942"/>
            <a:ext cx="9783366" cy="471716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9808F8BA-C7DF-B9E1-DEE9-ACFFCD79C533}"/>
              </a:ext>
            </a:extLst>
          </p:cNvPr>
          <p:cNvGrpSpPr/>
          <p:nvPr/>
        </p:nvGrpSpPr>
        <p:grpSpPr>
          <a:xfrm>
            <a:off x="6647794" y="1483942"/>
            <a:ext cx="4125310" cy="5099738"/>
            <a:chOff x="6647794" y="1483942"/>
            <a:chExt cx="4125310" cy="5099738"/>
          </a:xfrm>
        </p:grpSpPr>
        <p:sp>
          <p:nvSpPr>
            <p:cNvPr id="9" name="Rectangle 8">
              <a:extLst>
                <a:ext uri="{FF2B5EF4-FFF2-40B4-BE49-F238E27FC236}">
                  <a16:creationId xmlns:a16="http://schemas.microsoft.com/office/drawing/2014/main" id="{7D26F69D-6FB6-C1DB-9111-81D835794296}"/>
                </a:ext>
              </a:extLst>
            </p:cNvPr>
            <p:cNvSpPr/>
            <p:nvPr/>
          </p:nvSpPr>
          <p:spPr>
            <a:xfrm>
              <a:off x="7115504" y="1483942"/>
              <a:ext cx="3657600" cy="13748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4FA42BD7-69FE-3C76-9EC4-5820BDE9736E}"/>
                </a:ext>
              </a:extLst>
            </p:cNvPr>
            <p:cNvSpPr/>
            <p:nvPr/>
          </p:nvSpPr>
          <p:spPr>
            <a:xfrm>
              <a:off x="6647794" y="5208808"/>
              <a:ext cx="3957144" cy="13748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E86B1F80-FCA6-5441-1191-E097D2B0053B}"/>
                </a:ext>
              </a:extLst>
            </p:cNvPr>
            <p:cNvSpPr/>
            <p:nvPr/>
          </p:nvSpPr>
          <p:spPr>
            <a:xfrm>
              <a:off x="7115504" y="4880836"/>
              <a:ext cx="2102068" cy="13748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grpSp>
      <p:sp>
        <p:nvSpPr>
          <p:cNvPr id="7" name="Title 4">
            <a:extLst>
              <a:ext uri="{FF2B5EF4-FFF2-40B4-BE49-F238E27FC236}">
                <a16:creationId xmlns:a16="http://schemas.microsoft.com/office/drawing/2014/main" id="{4E00C212-A945-400F-D889-E80B4381E9CD}"/>
              </a:ext>
            </a:extLst>
          </p:cNvPr>
          <p:cNvSpPr>
            <a:spLocks noGrp="1"/>
          </p:cNvSpPr>
          <p:nvPr>
            <p:ph type="title"/>
          </p:nvPr>
        </p:nvSpPr>
        <p:spPr/>
        <p:txBody>
          <a:bodyPr>
            <a:noAutofit/>
          </a:bodyPr>
          <a:lstStyle/>
          <a:p>
            <a:r>
              <a:rPr lang="en-US" sz="3600" dirty="0"/>
              <a:t>Observables of transiting exoplanets</a:t>
            </a:r>
          </a:p>
        </p:txBody>
      </p:sp>
    </p:spTree>
    <p:extLst>
      <p:ext uri="{BB962C8B-B14F-4D97-AF65-F5344CB8AC3E}">
        <p14:creationId xmlns:p14="http://schemas.microsoft.com/office/powerpoint/2010/main" val="1380775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ABCAB-D138-FC54-62F1-3DD031E7446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5637BD-33A3-ABF6-337A-823A37338A7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5122" name="Picture 2" descr="Exoplanetary Atmospheres | GAPT">
            <a:extLst>
              <a:ext uri="{FF2B5EF4-FFF2-40B4-BE49-F238E27FC236}">
                <a16:creationId xmlns:a16="http://schemas.microsoft.com/office/drawing/2014/main" id="{FAEC3C5B-5AEE-79DB-C7F6-B5943F6C404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4317" y="1483942"/>
            <a:ext cx="9783366" cy="471716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A3BE459F-7AC1-9553-8610-9D1157EC12AB}"/>
              </a:ext>
            </a:extLst>
          </p:cNvPr>
          <p:cNvGrpSpPr/>
          <p:nvPr/>
        </p:nvGrpSpPr>
        <p:grpSpPr>
          <a:xfrm>
            <a:off x="6647794" y="1483942"/>
            <a:ext cx="4125310" cy="5099738"/>
            <a:chOff x="6647794" y="1483942"/>
            <a:chExt cx="4125310" cy="5099738"/>
          </a:xfrm>
        </p:grpSpPr>
        <p:sp>
          <p:nvSpPr>
            <p:cNvPr id="9" name="Rectangle 8">
              <a:extLst>
                <a:ext uri="{FF2B5EF4-FFF2-40B4-BE49-F238E27FC236}">
                  <a16:creationId xmlns:a16="http://schemas.microsoft.com/office/drawing/2014/main" id="{AA635E80-EB71-76EA-4F73-BAB0DEE48D82}"/>
                </a:ext>
              </a:extLst>
            </p:cNvPr>
            <p:cNvSpPr/>
            <p:nvPr/>
          </p:nvSpPr>
          <p:spPr>
            <a:xfrm>
              <a:off x="7115504" y="1483942"/>
              <a:ext cx="3657600" cy="13748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59E86BF7-046E-137D-ABD6-47C948E173E7}"/>
                </a:ext>
              </a:extLst>
            </p:cNvPr>
            <p:cNvSpPr/>
            <p:nvPr/>
          </p:nvSpPr>
          <p:spPr>
            <a:xfrm>
              <a:off x="6647794" y="5208808"/>
              <a:ext cx="3957144" cy="13748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8C8110AF-7690-F2FD-75B4-88890A4754D6}"/>
                </a:ext>
              </a:extLst>
            </p:cNvPr>
            <p:cNvSpPr/>
            <p:nvPr/>
          </p:nvSpPr>
          <p:spPr>
            <a:xfrm>
              <a:off x="7115504" y="4880836"/>
              <a:ext cx="2102068" cy="13748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grpSp>
      <p:sp>
        <p:nvSpPr>
          <p:cNvPr id="3" name="Rectangle 2">
            <a:extLst>
              <a:ext uri="{FF2B5EF4-FFF2-40B4-BE49-F238E27FC236}">
                <a16:creationId xmlns:a16="http://schemas.microsoft.com/office/drawing/2014/main" id="{6C4FA6D9-C0B7-9DB4-658B-DB21345D65C0}"/>
              </a:ext>
            </a:extLst>
          </p:cNvPr>
          <p:cNvSpPr/>
          <p:nvPr/>
        </p:nvSpPr>
        <p:spPr>
          <a:xfrm>
            <a:off x="5954233" y="1190454"/>
            <a:ext cx="6091717" cy="530242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5" name="Title 4">
            <a:extLst>
              <a:ext uri="{FF2B5EF4-FFF2-40B4-BE49-F238E27FC236}">
                <a16:creationId xmlns:a16="http://schemas.microsoft.com/office/drawing/2014/main" id="{5D882A78-D59B-C853-BF49-6161E25230BD}"/>
              </a:ext>
            </a:extLst>
          </p:cNvPr>
          <p:cNvSpPr>
            <a:spLocks noGrp="1"/>
          </p:cNvSpPr>
          <p:nvPr>
            <p:ph type="title"/>
          </p:nvPr>
        </p:nvSpPr>
        <p:spPr/>
        <p:txBody>
          <a:bodyPr>
            <a:noAutofit/>
          </a:bodyPr>
          <a:lstStyle/>
          <a:p>
            <a:r>
              <a:rPr lang="en-US" sz="3600" dirty="0"/>
              <a:t>Observables of transiting exoplanets</a:t>
            </a:r>
          </a:p>
        </p:txBody>
      </p:sp>
      <p:sp>
        <p:nvSpPr>
          <p:cNvPr id="18" name="Subtitle 2">
            <a:extLst>
              <a:ext uri="{FF2B5EF4-FFF2-40B4-BE49-F238E27FC236}">
                <a16:creationId xmlns:a16="http://schemas.microsoft.com/office/drawing/2014/main" id="{1068E1AB-60BD-B3A0-835B-E47DE60BF62B}"/>
              </a:ext>
            </a:extLst>
          </p:cNvPr>
          <p:cNvSpPr txBox="1">
            <a:spLocks/>
          </p:cNvSpPr>
          <p:nvPr/>
        </p:nvSpPr>
        <p:spPr>
          <a:xfrm>
            <a:off x="6962894" y="1740339"/>
            <a:ext cx="5083055" cy="12598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0E3B"/>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0E3B"/>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We see the </a:t>
            </a:r>
            <a:r>
              <a:rPr kumimoji="0" lang="en-US" sz="3000" b="1" i="1" u="none" strike="noStrike" kern="1200" cap="none" spc="0" normalizeH="0" baseline="0" noProof="0" dirty="0">
                <a:ln>
                  <a:noFill/>
                </a:ln>
                <a:solidFill>
                  <a:srgbClr val="1A0E3B"/>
                </a:solidFill>
                <a:effectLst/>
                <a:uLnTx/>
                <a:uFillTx/>
                <a:latin typeface="Tw Cen MT" panose="020B0602020104020603"/>
                <a:ea typeface="+mn-ea"/>
                <a:cs typeface="+mn-cs"/>
              </a:rPr>
              <a:t>thermal emission</a:t>
            </a: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 from the </a:t>
            </a:r>
            <a:r>
              <a:rPr kumimoji="0" lang="en-US" sz="3000" b="1" i="1" u="none" strike="noStrike" kern="1200" cap="none" spc="0" normalizeH="0" baseline="0" noProof="0" dirty="0">
                <a:ln>
                  <a:noFill/>
                </a:ln>
                <a:solidFill>
                  <a:srgbClr val="1A0E3B"/>
                </a:solidFill>
                <a:effectLst/>
                <a:uLnTx/>
                <a:uFillTx/>
                <a:latin typeface="Tw Cen MT" panose="020B0602020104020603"/>
                <a:ea typeface="+mn-ea"/>
                <a:cs typeface="+mn-cs"/>
              </a:rPr>
              <a:t>dayside</a:t>
            </a: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 of the planet.</a:t>
            </a:r>
          </a:p>
        </p:txBody>
      </p:sp>
      <p:sp>
        <p:nvSpPr>
          <p:cNvPr id="19" name="Text Placeholder 2">
            <a:extLst>
              <a:ext uri="{FF2B5EF4-FFF2-40B4-BE49-F238E27FC236}">
                <a16:creationId xmlns:a16="http://schemas.microsoft.com/office/drawing/2014/main" id="{64E106F5-308C-5004-8D78-42950132FB6F}"/>
              </a:ext>
            </a:extLst>
          </p:cNvPr>
          <p:cNvSpPr txBox="1">
            <a:spLocks/>
          </p:cNvSpPr>
          <p:nvPr/>
        </p:nvSpPr>
        <p:spPr>
          <a:xfrm>
            <a:off x="6962893" y="2955315"/>
            <a:ext cx="4807349" cy="3082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We probe primarily </a:t>
            </a:r>
            <a:r>
              <a:rPr kumimoji="0" lang="en-US" sz="2000" b="0" i="1" u="none" strike="noStrike" kern="1200" cap="none" spc="0" normalizeH="0" baseline="0" noProof="0" dirty="0">
                <a:ln>
                  <a:noFill/>
                </a:ln>
                <a:solidFill>
                  <a:srgbClr val="1A0E3B"/>
                </a:solidFill>
                <a:effectLst/>
                <a:uLnTx/>
                <a:uFillTx/>
                <a:latin typeface="Tw Cen MT" panose="020B0602020104020603"/>
                <a:ea typeface="+mn-ea"/>
                <a:cs typeface="+mn-cs"/>
              </a:rPr>
              <a:t>vertically</a:t>
            </a: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 through the atmospheric column from the top of the atmosphere to the bottom, possibly down to the planetary surface.</a:t>
            </a:r>
          </a:p>
        </p:txBody>
      </p:sp>
      <p:sp>
        <p:nvSpPr>
          <p:cNvPr id="20" name="Oval 19">
            <a:extLst>
              <a:ext uri="{FF2B5EF4-FFF2-40B4-BE49-F238E27FC236}">
                <a16:creationId xmlns:a16="http://schemas.microsoft.com/office/drawing/2014/main" id="{261D0176-0A93-95DB-B0A2-785EFAD238FE}"/>
              </a:ext>
            </a:extLst>
          </p:cNvPr>
          <p:cNvSpPr/>
          <p:nvPr/>
        </p:nvSpPr>
        <p:spPr>
          <a:xfrm>
            <a:off x="6085336" y="1805133"/>
            <a:ext cx="753755" cy="753755"/>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5" name="Text Placeholder 2">
            <a:extLst>
              <a:ext uri="{FF2B5EF4-FFF2-40B4-BE49-F238E27FC236}">
                <a16:creationId xmlns:a16="http://schemas.microsoft.com/office/drawing/2014/main" id="{CB5644CB-C91B-CB4E-C7AF-1AE2400F8FEB}"/>
              </a:ext>
            </a:extLst>
          </p:cNvPr>
          <p:cNvSpPr txBox="1">
            <a:spLocks/>
          </p:cNvSpPr>
          <p:nvPr/>
        </p:nvSpPr>
        <p:spPr>
          <a:xfrm>
            <a:off x="6962893" y="4501148"/>
            <a:ext cx="4807349" cy="3082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We are most sensitive to the </a:t>
            </a:r>
            <a:r>
              <a:rPr kumimoji="0" lang="en-US" sz="2000" b="1" i="1" u="none" strike="noStrike" kern="1200" cap="none" spc="0" normalizeH="0" baseline="0" noProof="0" dirty="0">
                <a:ln>
                  <a:noFill/>
                </a:ln>
                <a:solidFill>
                  <a:srgbClr val="FF0000"/>
                </a:solidFill>
                <a:effectLst/>
                <a:uLnTx/>
                <a:uFillTx/>
                <a:latin typeface="Tw Cen MT" panose="020B0602020104020603"/>
                <a:ea typeface="+mn-ea"/>
                <a:cs typeface="+mn-cs"/>
              </a:rPr>
              <a:t>vertical thermal structure</a:t>
            </a:r>
            <a:r>
              <a:rPr kumimoji="0" lang="en-US" sz="2000" b="0" i="1" u="none" strike="noStrike" kern="1200" cap="none" spc="0" normalizeH="0" baseline="0" noProof="0" dirty="0">
                <a:ln>
                  <a:noFill/>
                </a:ln>
                <a:solidFill>
                  <a:srgbClr val="1A0E3B"/>
                </a:solidFill>
                <a:effectLst/>
                <a:uLnTx/>
                <a:uFillTx/>
                <a:latin typeface="Tw Cen MT" panose="020B0602020104020603"/>
                <a:ea typeface="+mn-ea"/>
                <a:cs typeface="+mn-cs"/>
              </a:rPr>
              <a:t> </a:t>
            </a: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of the atmosphere. </a:t>
            </a:r>
          </a:p>
        </p:txBody>
      </p:sp>
    </p:spTree>
    <p:extLst>
      <p:ext uri="{BB962C8B-B14F-4D97-AF65-F5344CB8AC3E}">
        <p14:creationId xmlns:p14="http://schemas.microsoft.com/office/powerpoint/2010/main" val="920903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42551-8FAD-860E-08FF-279E9BACAA3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FA0455-639E-3E85-5299-069C9FD1F01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5122" name="Picture 2" descr="Exoplanetary Atmospheres | GAPT">
            <a:extLst>
              <a:ext uri="{FF2B5EF4-FFF2-40B4-BE49-F238E27FC236}">
                <a16:creationId xmlns:a16="http://schemas.microsoft.com/office/drawing/2014/main" id="{C19DDBD6-82AA-5A55-E825-FD908ED94A2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4317" y="1483942"/>
            <a:ext cx="9783366" cy="471716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E66BEA1-E627-6D0A-2485-20518753D401}"/>
              </a:ext>
            </a:extLst>
          </p:cNvPr>
          <p:cNvGrpSpPr/>
          <p:nvPr/>
        </p:nvGrpSpPr>
        <p:grpSpPr>
          <a:xfrm>
            <a:off x="6647794" y="1483942"/>
            <a:ext cx="4125310" cy="5099738"/>
            <a:chOff x="6647794" y="1483942"/>
            <a:chExt cx="4125310" cy="5099738"/>
          </a:xfrm>
        </p:grpSpPr>
        <p:sp>
          <p:nvSpPr>
            <p:cNvPr id="9" name="Rectangle 8">
              <a:extLst>
                <a:ext uri="{FF2B5EF4-FFF2-40B4-BE49-F238E27FC236}">
                  <a16:creationId xmlns:a16="http://schemas.microsoft.com/office/drawing/2014/main" id="{79E54559-649B-A736-CC34-203A0FD2CF1E}"/>
                </a:ext>
              </a:extLst>
            </p:cNvPr>
            <p:cNvSpPr/>
            <p:nvPr/>
          </p:nvSpPr>
          <p:spPr>
            <a:xfrm>
              <a:off x="7115504" y="1483942"/>
              <a:ext cx="3657600" cy="13748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07620E6C-271D-2E9E-ACD3-5F5682931728}"/>
                </a:ext>
              </a:extLst>
            </p:cNvPr>
            <p:cNvSpPr/>
            <p:nvPr/>
          </p:nvSpPr>
          <p:spPr>
            <a:xfrm>
              <a:off x="6647794" y="5208808"/>
              <a:ext cx="3957144" cy="13748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2E9504B4-F194-0091-CD2A-590C792EB4FF}"/>
                </a:ext>
              </a:extLst>
            </p:cNvPr>
            <p:cNvSpPr/>
            <p:nvPr/>
          </p:nvSpPr>
          <p:spPr>
            <a:xfrm>
              <a:off x="7115504" y="4880836"/>
              <a:ext cx="2102068" cy="13748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grpSp>
      <p:sp>
        <p:nvSpPr>
          <p:cNvPr id="3" name="Rectangle 2">
            <a:extLst>
              <a:ext uri="{FF2B5EF4-FFF2-40B4-BE49-F238E27FC236}">
                <a16:creationId xmlns:a16="http://schemas.microsoft.com/office/drawing/2014/main" id="{A52A5BE1-BE13-799B-DAF9-840DA1353598}"/>
              </a:ext>
            </a:extLst>
          </p:cNvPr>
          <p:cNvSpPr/>
          <p:nvPr/>
        </p:nvSpPr>
        <p:spPr>
          <a:xfrm>
            <a:off x="5954233" y="1190454"/>
            <a:ext cx="6091717" cy="530242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5" name="Title 4">
            <a:extLst>
              <a:ext uri="{FF2B5EF4-FFF2-40B4-BE49-F238E27FC236}">
                <a16:creationId xmlns:a16="http://schemas.microsoft.com/office/drawing/2014/main" id="{F1497E9A-FD1D-69A5-6444-510EFF53A9D8}"/>
              </a:ext>
            </a:extLst>
          </p:cNvPr>
          <p:cNvSpPr>
            <a:spLocks noGrp="1"/>
          </p:cNvSpPr>
          <p:nvPr>
            <p:ph type="title"/>
          </p:nvPr>
        </p:nvSpPr>
        <p:spPr/>
        <p:txBody>
          <a:bodyPr>
            <a:noAutofit/>
          </a:bodyPr>
          <a:lstStyle/>
          <a:p>
            <a:r>
              <a:rPr lang="en-US" sz="3600" dirty="0"/>
              <a:t>Observables of transiting exoplanets</a:t>
            </a:r>
          </a:p>
        </p:txBody>
      </p:sp>
      <p:sp>
        <p:nvSpPr>
          <p:cNvPr id="18" name="Subtitle 2">
            <a:extLst>
              <a:ext uri="{FF2B5EF4-FFF2-40B4-BE49-F238E27FC236}">
                <a16:creationId xmlns:a16="http://schemas.microsoft.com/office/drawing/2014/main" id="{00EA2995-0DAB-FDDA-26E9-D746CA52596C}"/>
              </a:ext>
            </a:extLst>
          </p:cNvPr>
          <p:cNvSpPr txBox="1">
            <a:spLocks/>
          </p:cNvSpPr>
          <p:nvPr/>
        </p:nvSpPr>
        <p:spPr>
          <a:xfrm>
            <a:off x="6962894" y="1740339"/>
            <a:ext cx="5083055" cy="12598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0E3B"/>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0E3B"/>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We see the </a:t>
            </a:r>
            <a:r>
              <a:rPr kumimoji="0" lang="en-US" sz="3000" b="1" i="1"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thermal emission</a:t>
            </a:r>
            <a:r>
              <a:rPr kumimoji="0" lang="en-US" sz="3000" b="1"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 from the </a:t>
            </a:r>
            <a:r>
              <a:rPr kumimoji="0" lang="en-US" sz="3000" b="1" i="1"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dayside</a:t>
            </a:r>
            <a:r>
              <a:rPr kumimoji="0" lang="en-US" sz="3000" b="1"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 of the planet.</a:t>
            </a:r>
          </a:p>
        </p:txBody>
      </p:sp>
      <p:sp>
        <p:nvSpPr>
          <p:cNvPr id="20" name="Oval 19">
            <a:extLst>
              <a:ext uri="{FF2B5EF4-FFF2-40B4-BE49-F238E27FC236}">
                <a16:creationId xmlns:a16="http://schemas.microsoft.com/office/drawing/2014/main" id="{80DF15DB-1626-BE12-C68D-559E8689AE20}"/>
              </a:ext>
            </a:extLst>
          </p:cNvPr>
          <p:cNvSpPr/>
          <p:nvPr/>
        </p:nvSpPr>
        <p:spPr>
          <a:xfrm>
            <a:off x="6085336" y="1805133"/>
            <a:ext cx="753755" cy="753755"/>
          </a:xfrm>
          <a:prstGeom prst="ellipse">
            <a:avLst/>
          </a:prstGeom>
          <a:gradFill flip="none" rotWithShape="1">
            <a:gsLst>
              <a:gs pos="0">
                <a:srgbClr val="FF0000">
                  <a:shade val="30000"/>
                  <a:satMod val="115000"/>
                  <a:alpha val="31000"/>
                </a:srgbClr>
              </a:gs>
              <a:gs pos="50000">
                <a:srgbClr val="FF0000">
                  <a:shade val="67500"/>
                  <a:satMod val="115000"/>
                  <a:alpha val="29000"/>
                </a:srgbClr>
              </a:gs>
              <a:gs pos="100000">
                <a:srgbClr val="FF0000">
                  <a:shade val="100000"/>
                  <a:satMod val="115000"/>
                  <a:alpha val="27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grpSp>
        <p:nvGrpSpPr>
          <p:cNvPr id="23" name="Group 22">
            <a:extLst>
              <a:ext uri="{FF2B5EF4-FFF2-40B4-BE49-F238E27FC236}">
                <a16:creationId xmlns:a16="http://schemas.microsoft.com/office/drawing/2014/main" id="{C4E7E1D7-5E5B-108F-D407-90BFEBD7DD53}"/>
              </a:ext>
            </a:extLst>
          </p:cNvPr>
          <p:cNvGrpSpPr/>
          <p:nvPr/>
        </p:nvGrpSpPr>
        <p:grpSpPr>
          <a:xfrm>
            <a:off x="6117370" y="3016834"/>
            <a:ext cx="779485" cy="779485"/>
            <a:chOff x="6127894" y="4082041"/>
            <a:chExt cx="834998" cy="834998"/>
          </a:xfrm>
        </p:grpSpPr>
        <p:sp>
          <p:nvSpPr>
            <p:cNvPr id="21" name="Oval 20">
              <a:extLst>
                <a:ext uri="{FF2B5EF4-FFF2-40B4-BE49-F238E27FC236}">
                  <a16:creationId xmlns:a16="http://schemas.microsoft.com/office/drawing/2014/main" id="{1E65E202-5D8A-A597-1A64-E814A86020A6}"/>
                </a:ext>
              </a:extLst>
            </p:cNvPr>
            <p:cNvSpPr/>
            <p:nvPr/>
          </p:nvSpPr>
          <p:spPr>
            <a:xfrm>
              <a:off x="6127894" y="4082041"/>
              <a:ext cx="834998" cy="8349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22" name="Oval 21">
              <a:extLst>
                <a:ext uri="{FF2B5EF4-FFF2-40B4-BE49-F238E27FC236}">
                  <a16:creationId xmlns:a16="http://schemas.microsoft.com/office/drawing/2014/main" id="{E393041F-A4A3-D0BE-6DB8-AAB05F6B874C}"/>
                </a:ext>
              </a:extLst>
            </p:cNvPr>
            <p:cNvSpPr/>
            <p:nvPr/>
          </p:nvSpPr>
          <p:spPr>
            <a:xfrm>
              <a:off x="6247665" y="4201903"/>
              <a:ext cx="602059" cy="602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grpSp>
      <p:sp>
        <p:nvSpPr>
          <p:cNvPr id="24" name="Subtitle 2">
            <a:extLst>
              <a:ext uri="{FF2B5EF4-FFF2-40B4-BE49-F238E27FC236}">
                <a16:creationId xmlns:a16="http://schemas.microsoft.com/office/drawing/2014/main" id="{138439B0-7017-1DBD-670E-5B4AF1456CAC}"/>
              </a:ext>
            </a:extLst>
          </p:cNvPr>
          <p:cNvSpPr txBox="1">
            <a:spLocks/>
          </p:cNvSpPr>
          <p:nvPr/>
        </p:nvSpPr>
        <p:spPr>
          <a:xfrm>
            <a:off x="6962894" y="2983779"/>
            <a:ext cx="5083055" cy="12598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0E3B"/>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0E3B"/>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We see the </a:t>
            </a:r>
            <a:r>
              <a:rPr kumimoji="0" lang="en-US" sz="3000" b="1" i="1" u="none" strike="noStrike" kern="1200" cap="none" spc="0" normalizeH="0" baseline="0" noProof="0" dirty="0">
                <a:ln>
                  <a:noFill/>
                </a:ln>
                <a:solidFill>
                  <a:srgbClr val="1A0E3B"/>
                </a:solidFill>
                <a:effectLst/>
                <a:uLnTx/>
                <a:uFillTx/>
                <a:latin typeface="Tw Cen MT" panose="020B0602020104020603"/>
                <a:ea typeface="+mn-ea"/>
                <a:cs typeface="+mn-cs"/>
              </a:rPr>
              <a:t>transmission</a:t>
            </a: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 of the starlight filtered through the atmosphere.</a:t>
            </a:r>
          </a:p>
        </p:txBody>
      </p:sp>
      <p:sp>
        <p:nvSpPr>
          <p:cNvPr id="25" name="Text Placeholder 2">
            <a:extLst>
              <a:ext uri="{FF2B5EF4-FFF2-40B4-BE49-F238E27FC236}">
                <a16:creationId xmlns:a16="http://schemas.microsoft.com/office/drawing/2014/main" id="{FA9E622B-D679-73EA-E1C0-B98B84F48902}"/>
              </a:ext>
            </a:extLst>
          </p:cNvPr>
          <p:cNvSpPr txBox="1">
            <a:spLocks/>
          </p:cNvSpPr>
          <p:nvPr/>
        </p:nvSpPr>
        <p:spPr>
          <a:xfrm>
            <a:off x="6962892" y="4460805"/>
            <a:ext cx="4807349" cy="3082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The planet appears to be different sizes at different wavelengths as molecules absorb the starlight.</a:t>
            </a:r>
          </a:p>
        </p:txBody>
      </p:sp>
      <p:sp>
        <p:nvSpPr>
          <p:cNvPr id="2" name="Text Placeholder 2">
            <a:extLst>
              <a:ext uri="{FF2B5EF4-FFF2-40B4-BE49-F238E27FC236}">
                <a16:creationId xmlns:a16="http://schemas.microsoft.com/office/drawing/2014/main" id="{9DD3663D-9314-2102-70FD-9D58C23C657B}"/>
              </a:ext>
            </a:extLst>
          </p:cNvPr>
          <p:cNvSpPr txBox="1">
            <a:spLocks/>
          </p:cNvSpPr>
          <p:nvPr/>
        </p:nvSpPr>
        <p:spPr>
          <a:xfrm>
            <a:off x="6962891" y="5508478"/>
            <a:ext cx="4807349" cy="3082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We are most sensitive to the </a:t>
            </a:r>
            <a:r>
              <a:rPr kumimoji="0" lang="en-US" sz="2000" b="1" i="1" u="none" strike="noStrike" kern="1200" cap="none" spc="0" normalizeH="0" baseline="0" noProof="0" dirty="0">
                <a:ln>
                  <a:noFill/>
                </a:ln>
                <a:solidFill>
                  <a:srgbClr val="00B050"/>
                </a:solidFill>
                <a:effectLst/>
                <a:uLnTx/>
                <a:uFillTx/>
                <a:latin typeface="Tw Cen MT" panose="020B0602020104020603"/>
                <a:ea typeface="+mn-ea"/>
                <a:cs typeface="+mn-cs"/>
              </a:rPr>
              <a:t>chemical</a:t>
            </a:r>
            <a:r>
              <a:rPr kumimoji="0" lang="en-US" sz="2000" b="0" i="0" u="none" strike="noStrike" kern="1200" cap="none" spc="0" normalizeH="0" baseline="0" noProof="0" dirty="0">
                <a:ln>
                  <a:noFill/>
                </a:ln>
                <a:solidFill>
                  <a:srgbClr val="00B050"/>
                </a:solidFill>
                <a:effectLst/>
                <a:uLnTx/>
                <a:uFillTx/>
                <a:latin typeface="Tw Cen MT" panose="020B0602020104020603"/>
                <a:ea typeface="+mn-ea"/>
                <a:cs typeface="+mn-cs"/>
              </a:rPr>
              <a:t> </a:t>
            </a:r>
            <a:r>
              <a:rPr kumimoji="0" lang="en-US" sz="2000" b="1" i="1" u="none" strike="noStrike" kern="1200" cap="none" spc="0" normalizeH="0" baseline="0" noProof="0" dirty="0">
                <a:ln>
                  <a:noFill/>
                </a:ln>
                <a:solidFill>
                  <a:srgbClr val="00B050"/>
                </a:solidFill>
                <a:effectLst/>
                <a:uLnTx/>
                <a:uFillTx/>
                <a:latin typeface="Tw Cen MT" panose="020B0602020104020603"/>
                <a:ea typeface="+mn-ea"/>
                <a:cs typeface="+mn-cs"/>
              </a:rPr>
              <a:t>composition</a:t>
            </a:r>
            <a:r>
              <a:rPr kumimoji="0" lang="en-US" sz="2000" b="1" i="1" u="none" strike="noStrike" kern="1200" cap="none" spc="0" normalizeH="0" baseline="0" noProof="0" dirty="0">
                <a:ln>
                  <a:noFill/>
                </a:ln>
                <a:solidFill>
                  <a:srgbClr val="1A0E3B"/>
                </a:solidFill>
                <a:effectLst/>
                <a:uLnTx/>
                <a:uFillTx/>
                <a:latin typeface="Tw Cen MT" panose="020B0602020104020603"/>
                <a:ea typeface="+mn-ea"/>
                <a:cs typeface="+mn-cs"/>
              </a:rPr>
              <a:t> </a:t>
            </a: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of the atmosphere (at ~1 mbar). </a:t>
            </a:r>
          </a:p>
        </p:txBody>
      </p:sp>
    </p:spTree>
    <p:extLst>
      <p:ext uri="{BB962C8B-B14F-4D97-AF65-F5344CB8AC3E}">
        <p14:creationId xmlns:p14="http://schemas.microsoft.com/office/powerpoint/2010/main" val="1099063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4BDB2-E36F-F69A-6855-787CBA498F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3" name="Title 2">
            <a:extLst>
              <a:ext uri="{FF2B5EF4-FFF2-40B4-BE49-F238E27FC236}">
                <a16:creationId xmlns:a16="http://schemas.microsoft.com/office/drawing/2014/main" id="{3BC61B53-56AA-21F3-2910-01D874C6A9A3}"/>
              </a:ext>
            </a:extLst>
          </p:cNvPr>
          <p:cNvSpPr>
            <a:spLocks noGrp="1"/>
          </p:cNvSpPr>
          <p:nvPr>
            <p:ph type="title"/>
          </p:nvPr>
        </p:nvSpPr>
        <p:spPr/>
        <p:txBody>
          <a:bodyPr/>
          <a:lstStyle/>
          <a:p>
            <a:r>
              <a:rPr lang="en-US" dirty="0"/>
              <a:t>The TRAPPIST-1 System with JWST</a:t>
            </a:r>
          </a:p>
        </p:txBody>
      </p:sp>
      <p:pic>
        <p:nvPicPr>
          <p:cNvPr id="11" name="Picture Placeholder 10">
            <a:extLst>
              <a:ext uri="{FF2B5EF4-FFF2-40B4-BE49-F238E27FC236}">
                <a16:creationId xmlns:a16="http://schemas.microsoft.com/office/drawing/2014/main" id="{DBA3F4B5-F45A-EC70-2F1D-5B287B0AB213}"/>
              </a:ext>
            </a:extLst>
          </p:cNvPr>
          <p:cNvPicPr>
            <a:picLocks noGrp="1" noChangeAspect="1"/>
          </p:cNvPicPr>
          <p:nvPr>
            <p:ph type="pic" sz="quarter" idx="16"/>
          </p:nvPr>
        </p:nvPicPr>
        <p:blipFill>
          <a:blip r:embed="rId2" cstate="hqprint">
            <a:extLst>
              <a:ext uri="{28A0092B-C50C-407E-A947-70E740481C1C}">
                <a14:useLocalDpi xmlns:a14="http://schemas.microsoft.com/office/drawing/2010/main"/>
              </a:ext>
            </a:extLst>
          </a:blip>
          <a:srcRect/>
          <a:stretch/>
        </p:blipFill>
        <p:spPr>
          <a:xfrm>
            <a:off x="5935294" y="1248213"/>
            <a:ext cx="5252796" cy="5252796"/>
          </a:xfrm>
        </p:spPr>
      </p:pic>
      <p:sp>
        <p:nvSpPr>
          <p:cNvPr id="5" name="Text Placeholder 4">
            <a:extLst>
              <a:ext uri="{FF2B5EF4-FFF2-40B4-BE49-F238E27FC236}">
                <a16:creationId xmlns:a16="http://schemas.microsoft.com/office/drawing/2014/main" id="{67040B18-F957-216E-7E5D-E1C34B94F1DF}"/>
              </a:ext>
            </a:extLst>
          </p:cNvPr>
          <p:cNvSpPr>
            <a:spLocks noGrp="1"/>
          </p:cNvSpPr>
          <p:nvPr>
            <p:ph type="body" sz="quarter" idx="12"/>
          </p:nvPr>
        </p:nvSpPr>
        <p:spPr/>
        <p:txBody>
          <a:bodyPr/>
          <a:lstStyle/>
          <a:p>
            <a:r>
              <a:rPr lang="en-US" dirty="0"/>
              <a:t>Natalie H. Allen</a:t>
            </a:r>
          </a:p>
        </p:txBody>
      </p:sp>
      <p:pic>
        <p:nvPicPr>
          <p:cNvPr id="14" name="Picture Placeholder 13" descr="A person smiling at the camera&#10;&#10;AI-generated content may be incorrect.">
            <a:extLst>
              <a:ext uri="{FF2B5EF4-FFF2-40B4-BE49-F238E27FC236}">
                <a16:creationId xmlns:a16="http://schemas.microsoft.com/office/drawing/2014/main" id="{11A86A59-7D80-5FD0-15E2-8C254E073C42}"/>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a:xfrm>
            <a:off x="670556" y="1832776"/>
            <a:ext cx="1548067" cy="1596224"/>
          </a:xfrm>
        </p:spPr>
      </p:pic>
      <p:sp>
        <p:nvSpPr>
          <p:cNvPr id="8" name="Text Placeholder 7">
            <a:extLst>
              <a:ext uri="{FF2B5EF4-FFF2-40B4-BE49-F238E27FC236}">
                <a16:creationId xmlns:a16="http://schemas.microsoft.com/office/drawing/2014/main" id="{967FDFA9-7C45-AC01-778A-C54BA398DFB0}"/>
              </a:ext>
            </a:extLst>
          </p:cNvPr>
          <p:cNvSpPr>
            <a:spLocks noGrp="1"/>
          </p:cNvSpPr>
          <p:nvPr>
            <p:ph type="body" sz="quarter" idx="18"/>
          </p:nvPr>
        </p:nvSpPr>
        <p:spPr>
          <a:xfrm>
            <a:off x="2979926" y="6317512"/>
            <a:ext cx="3744290" cy="314739"/>
          </a:xfrm>
        </p:spPr>
        <p:txBody>
          <a:bodyPr/>
          <a:lstStyle/>
          <a:p>
            <a:r>
              <a:rPr lang="en-US" dirty="0"/>
              <a:t>Transit Illustration of TRAPPIST-1</a:t>
            </a:r>
            <a:br>
              <a:rPr lang="en-US" dirty="0"/>
            </a:br>
            <a:r>
              <a:rPr lang="en-US" dirty="0"/>
              <a:t>Credit: NASA/JPL-Caltech/R. Hurt (IPAC)</a:t>
            </a:r>
          </a:p>
        </p:txBody>
      </p:sp>
      <p:sp>
        <p:nvSpPr>
          <p:cNvPr id="10" name="Text Placeholder 9">
            <a:extLst>
              <a:ext uri="{FF2B5EF4-FFF2-40B4-BE49-F238E27FC236}">
                <a16:creationId xmlns:a16="http://schemas.microsoft.com/office/drawing/2014/main" id="{BD12EE85-A299-53A0-9BB0-F38B5B847A2D}"/>
              </a:ext>
            </a:extLst>
          </p:cNvPr>
          <p:cNvSpPr>
            <a:spLocks noGrp="1"/>
          </p:cNvSpPr>
          <p:nvPr>
            <p:ph type="body" sz="quarter" idx="25"/>
          </p:nvPr>
        </p:nvSpPr>
        <p:spPr/>
        <p:txBody>
          <a:bodyPr/>
          <a:lstStyle/>
          <a:p>
            <a:r>
              <a:rPr lang="en-US" dirty="0"/>
              <a:t>Johns Hopkins University</a:t>
            </a:r>
          </a:p>
        </p:txBody>
      </p:sp>
    </p:spTree>
    <p:extLst>
      <p:ext uri="{BB962C8B-B14F-4D97-AF65-F5344CB8AC3E}">
        <p14:creationId xmlns:p14="http://schemas.microsoft.com/office/powerpoint/2010/main" val="2119293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7A612-686F-7DE0-1E52-328A8D00CE9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381E3F-A387-66F3-BAF5-003C0EB991C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5" name="Title 4">
            <a:extLst>
              <a:ext uri="{FF2B5EF4-FFF2-40B4-BE49-F238E27FC236}">
                <a16:creationId xmlns:a16="http://schemas.microsoft.com/office/drawing/2014/main" id="{E454B780-27A9-A452-7F7C-0239F1D487AC}"/>
              </a:ext>
            </a:extLst>
          </p:cNvPr>
          <p:cNvSpPr>
            <a:spLocks noGrp="1"/>
          </p:cNvSpPr>
          <p:nvPr>
            <p:ph type="title"/>
          </p:nvPr>
        </p:nvSpPr>
        <p:spPr/>
        <p:txBody>
          <a:bodyPr>
            <a:noAutofit/>
          </a:bodyPr>
          <a:lstStyle/>
          <a:p>
            <a:r>
              <a:rPr lang="en-US" sz="3600" dirty="0"/>
              <a:t>Observables of transiting exoplanets</a:t>
            </a:r>
          </a:p>
        </p:txBody>
      </p:sp>
      <p:grpSp>
        <p:nvGrpSpPr>
          <p:cNvPr id="23" name="Group 22">
            <a:extLst>
              <a:ext uri="{FF2B5EF4-FFF2-40B4-BE49-F238E27FC236}">
                <a16:creationId xmlns:a16="http://schemas.microsoft.com/office/drawing/2014/main" id="{3829C3F2-5C19-25D1-8528-D1D658D15F41}"/>
              </a:ext>
            </a:extLst>
          </p:cNvPr>
          <p:cNvGrpSpPr/>
          <p:nvPr/>
        </p:nvGrpSpPr>
        <p:grpSpPr>
          <a:xfrm>
            <a:off x="232596" y="3981972"/>
            <a:ext cx="779485" cy="779485"/>
            <a:chOff x="6127894" y="4082041"/>
            <a:chExt cx="834998" cy="834998"/>
          </a:xfrm>
        </p:grpSpPr>
        <p:sp>
          <p:nvSpPr>
            <p:cNvPr id="21" name="Oval 20">
              <a:extLst>
                <a:ext uri="{FF2B5EF4-FFF2-40B4-BE49-F238E27FC236}">
                  <a16:creationId xmlns:a16="http://schemas.microsoft.com/office/drawing/2014/main" id="{1FA4B8EA-F19A-9D81-2823-16A901F09B78}"/>
                </a:ext>
              </a:extLst>
            </p:cNvPr>
            <p:cNvSpPr/>
            <p:nvPr/>
          </p:nvSpPr>
          <p:spPr>
            <a:xfrm>
              <a:off x="6127894" y="4082041"/>
              <a:ext cx="834998" cy="8349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22" name="Oval 21">
              <a:extLst>
                <a:ext uri="{FF2B5EF4-FFF2-40B4-BE49-F238E27FC236}">
                  <a16:creationId xmlns:a16="http://schemas.microsoft.com/office/drawing/2014/main" id="{A51294AE-93F2-9CCD-AFF2-3FA42AD2B68B}"/>
                </a:ext>
              </a:extLst>
            </p:cNvPr>
            <p:cNvSpPr/>
            <p:nvPr/>
          </p:nvSpPr>
          <p:spPr>
            <a:xfrm>
              <a:off x="6247665" y="4201903"/>
              <a:ext cx="602059" cy="602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grpSp>
      <p:sp>
        <p:nvSpPr>
          <p:cNvPr id="24" name="Subtitle 2">
            <a:extLst>
              <a:ext uri="{FF2B5EF4-FFF2-40B4-BE49-F238E27FC236}">
                <a16:creationId xmlns:a16="http://schemas.microsoft.com/office/drawing/2014/main" id="{13BD15D5-EB82-81CB-2F91-60D17C7F66DF}"/>
              </a:ext>
            </a:extLst>
          </p:cNvPr>
          <p:cNvSpPr txBox="1">
            <a:spLocks/>
          </p:cNvSpPr>
          <p:nvPr/>
        </p:nvSpPr>
        <p:spPr>
          <a:xfrm>
            <a:off x="1078120" y="3948917"/>
            <a:ext cx="5083055" cy="12598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0E3B"/>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0E3B"/>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Transmission</a:t>
            </a:r>
          </a:p>
        </p:txBody>
      </p:sp>
      <p:sp>
        <p:nvSpPr>
          <p:cNvPr id="2" name="Text Placeholder 2">
            <a:extLst>
              <a:ext uri="{FF2B5EF4-FFF2-40B4-BE49-F238E27FC236}">
                <a16:creationId xmlns:a16="http://schemas.microsoft.com/office/drawing/2014/main" id="{658E21C1-DCDD-317A-5C64-BEF398C9EEB6}"/>
              </a:ext>
            </a:extLst>
          </p:cNvPr>
          <p:cNvSpPr txBox="1">
            <a:spLocks/>
          </p:cNvSpPr>
          <p:nvPr/>
        </p:nvSpPr>
        <p:spPr>
          <a:xfrm>
            <a:off x="1066747" y="4453212"/>
            <a:ext cx="4807349" cy="3082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B050"/>
                </a:solidFill>
                <a:effectLst/>
                <a:uLnTx/>
                <a:uFillTx/>
                <a:latin typeface="Tw Cen MT" panose="020B0602020104020603"/>
                <a:ea typeface="+mn-ea"/>
                <a:cs typeface="+mn-cs"/>
              </a:rPr>
              <a:t>Chemical</a:t>
            </a:r>
            <a:r>
              <a:rPr kumimoji="0" lang="en-US" sz="2000" b="0" i="0" u="none" strike="noStrike" kern="1200" cap="none" spc="0" normalizeH="0" baseline="0" noProof="0" dirty="0">
                <a:ln>
                  <a:noFill/>
                </a:ln>
                <a:solidFill>
                  <a:srgbClr val="00B050"/>
                </a:solidFill>
                <a:effectLst/>
                <a:uLnTx/>
                <a:uFillTx/>
                <a:latin typeface="Tw Cen MT" panose="020B0602020104020603"/>
                <a:ea typeface="+mn-ea"/>
                <a:cs typeface="+mn-cs"/>
              </a:rPr>
              <a:t> </a:t>
            </a:r>
            <a:r>
              <a:rPr kumimoji="0" lang="en-US" sz="2000" b="1" i="0" u="none" strike="noStrike" kern="1200" cap="none" spc="0" normalizeH="0" baseline="0" noProof="0" dirty="0">
                <a:ln>
                  <a:noFill/>
                </a:ln>
                <a:solidFill>
                  <a:srgbClr val="00B050"/>
                </a:solidFill>
                <a:effectLst/>
                <a:uLnTx/>
                <a:uFillTx/>
                <a:latin typeface="Tw Cen MT" panose="020B0602020104020603"/>
                <a:ea typeface="+mn-ea"/>
                <a:cs typeface="+mn-cs"/>
              </a:rPr>
              <a:t>composition</a:t>
            </a:r>
            <a:r>
              <a:rPr kumimoji="0" lang="en-US" sz="2000" b="1" i="0" u="none" strike="noStrike" kern="1200" cap="none" spc="0" normalizeH="0" baseline="0" noProof="0" dirty="0">
                <a:ln>
                  <a:noFill/>
                </a:ln>
                <a:solidFill>
                  <a:srgbClr val="1A0E3B"/>
                </a:solidFill>
                <a:effectLst/>
                <a:uLnTx/>
                <a:uFillTx/>
                <a:latin typeface="Tw Cen MT" panose="020B0602020104020603"/>
                <a:ea typeface="+mn-ea"/>
                <a:cs typeface="+mn-cs"/>
              </a:rPr>
              <a:t> </a:t>
            </a: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of the atmosphere</a:t>
            </a:r>
          </a:p>
        </p:txBody>
      </p:sp>
      <p:sp>
        <p:nvSpPr>
          <p:cNvPr id="5" name="Subtitle 2">
            <a:extLst>
              <a:ext uri="{FF2B5EF4-FFF2-40B4-BE49-F238E27FC236}">
                <a16:creationId xmlns:a16="http://schemas.microsoft.com/office/drawing/2014/main" id="{F7DAFB3A-D3E4-8114-DF1A-2CD54E8E3108}"/>
              </a:ext>
            </a:extLst>
          </p:cNvPr>
          <p:cNvSpPr txBox="1">
            <a:spLocks/>
          </p:cNvSpPr>
          <p:nvPr/>
        </p:nvSpPr>
        <p:spPr>
          <a:xfrm>
            <a:off x="1110553" y="2377079"/>
            <a:ext cx="5083055" cy="12598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0E3B"/>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0E3B"/>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Emission</a:t>
            </a:r>
          </a:p>
        </p:txBody>
      </p:sp>
      <p:sp>
        <p:nvSpPr>
          <p:cNvPr id="6" name="Oval 5">
            <a:extLst>
              <a:ext uri="{FF2B5EF4-FFF2-40B4-BE49-F238E27FC236}">
                <a16:creationId xmlns:a16="http://schemas.microsoft.com/office/drawing/2014/main" id="{7F11D0BC-3B3D-0219-09F0-972E2CBA1FCB}"/>
              </a:ext>
            </a:extLst>
          </p:cNvPr>
          <p:cNvSpPr/>
          <p:nvPr/>
        </p:nvSpPr>
        <p:spPr>
          <a:xfrm>
            <a:off x="232995" y="2441873"/>
            <a:ext cx="753755" cy="753755"/>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7" name="Text Placeholder 2">
            <a:extLst>
              <a:ext uri="{FF2B5EF4-FFF2-40B4-BE49-F238E27FC236}">
                <a16:creationId xmlns:a16="http://schemas.microsoft.com/office/drawing/2014/main" id="{F731A8EB-BA42-7AD1-CAF9-0C7FEFC0D7C8}"/>
              </a:ext>
            </a:extLst>
          </p:cNvPr>
          <p:cNvSpPr txBox="1">
            <a:spLocks/>
          </p:cNvSpPr>
          <p:nvPr/>
        </p:nvSpPr>
        <p:spPr>
          <a:xfrm>
            <a:off x="1099180" y="2908783"/>
            <a:ext cx="4807349" cy="3082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0000"/>
                </a:solidFill>
                <a:effectLst/>
                <a:uLnTx/>
                <a:uFillTx/>
                <a:latin typeface="Tw Cen MT" panose="020B0602020104020603"/>
                <a:ea typeface="+mn-ea"/>
                <a:cs typeface="+mn-cs"/>
              </a:rPr>
              <a:t>Vertical thermal structure</a:t>
            </a: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 of the atmosphere </a:t>
            </a:r>
          </a:p>
        </p:txBody>
      </p:sp>
      <p:sp>
        <p:nvSpPr>
          <p:cNvPr id="8" name="Right Arrow 7">
            <a:extLst>
              <a:ext uri="{FF2B5EF4-FFF2-40B4-BE49-F238E27FC236}">
                <a16:creationId xmlns:a16="http://schemas.microsoft.com/office/drawing/2014/main" id="{F03DEBD7-15D2-B75A-FB34-A57A2AE556DC}"/>
              </a:ext>
            </a:extLst>
          </p:cNvPr>
          <p:cNvSpPr/>
          <p:nvPr/>
        </p:nvSpPr>
        <p:spPr>
          <a:xfrm>
            <a:off x="5881470" y="2578938"/>
            <a:ext cx="574158" cy="65921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3" name="Subtitle 2">
            <a:extLst>
              <a:ext uri="{FF2B5EF4-FFF2-40B4-BE49-F238E27FC236}">
                <a16:creationId xmlns:a16="http://schemas.microsoft.com/office/drawing/2014/main" id="{0176EF0D-DF4C-CF4A-3F2C-61B1A0DB51BF}"/>
              </a:ext>
            </a:extLst>
          </p:cNvPr>
          <p:cNvSpPr txBox="1">
            <a:spLocks/>
          </p:cNvSpPr>
          <p:nvPr/>
        </p:nvSpPr>
        <p:spPr>
          <a:xfrm>
            <a:off x="6875950" y="2415834"/>
            <a:ext cx="5083055" cy="12598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0E3B"/>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0E3B"/>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1A0E3B"/>
                </a:solidFill>
                <a:effectLst/>
                <a:uLnTx/>
                <a:uFillTx/>
                <a:latin typeface="Tw Cen MT" panose="020B0602020104020603"/>
                <a:ea typeface="+mn-ea"/>
                <a:cs typeface="+mn-cs"/>
              </a:rPr>
              <a:t>Observed dayside temperature is generally </a:t>
            </a:r>
            <a:r>
              <a:rPr kumimoji="0" lang="en-US" sz="3000" b="1" i="1" u="none" strike="noStrike" kern="1200" cap="none" spc="0" normalizeH="0" baseline="0" noProof="0" dirty="0">
                <a:ln>
                  <a:noFill/>
                </a:ln>
                <a:solidFill>
                  <a:srgbClr val="1A0E3B"/>
                </a:solidFill>
                <a:effectLst/>
                <a:uLnTx/>
                <a:uFillTx/>
                <a:latin typeface="Tw Cen MT" panose="020B0602020104020603"/>
                <a:ea typeface="+mn-ea"/>
                <a:cs typeface="+mn-cs"/>
              </a:rPr>
              <a:t>cooler</a:t>
            </a:r>
            <a:r>
              <a:rPr kumimoji="0" lang="en-US" sz="3000" b="0" i="0" u="none" strike="noStrike" kern="1200" cap="none" spc="0" normalizeH="0" baseline="0" noProof="0" dirty="0">
                <a:ln>
                  <a:noFill/>
                </a:ln>
                <a:solidFill>
                  <a:srgbClr val="1A0E3B"/>
                </a:solidFill>
                <a:effectLst/>
                <a:uLnTx/>
                <a:uFillTx/>
                <a:latin typeface="Tw Cen MT" panose="020B0602020104020603"/>
                <a:ea typeface="+mn-ea"/>
                <a:cs typeface="+mn-cs"/>
              </a:rPr>
              <a:t>.</a:t>
            </a:r>
          </a:p>
        </p:txBody>
      </p:sp>
      <p:sp>
        <p:nvSpPr>
          <p:cNvPr id="14" name="Subtitle 2">
            <a:extLst>
              <a:ext uri="{FF2B5EF4-FFF2-40B4-BE49-F238E27FC236}">
                <a16:creationId xmlns:a16="http://schemas.microsoft.com/office/drawing/2014/main" id="{4009E8B6-4D9B-462D-E58F-D7A5DF18C34D}"/>
              </a:ext>
            </a:extLst>
          </p:cNvPr>
          <p:cNvSpPr txBox="1">
            <a:spLocks/>
          </p:cNvSpPr>
          <p:nvPr/>
        </p:nvSpPr>
        <p:spPr>
          <a:xfrm>
            <a:off x="6875949" y="4192791"/>
            <a:ext cx="5083055" cy="12598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0E3B"/>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0E3B"/>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1A0E3B"/>
                </a:solidFill>
                <a:effectLst/>
                <a:uLnTx/>
                <a:uFillTx/>
                <a:latin typeface="Tw Cen MT" panose="020B0602020104020603"/>
                <a:ea typeface="+mn-ea"/>
                <a:cs typeface="+mn-cs"/>
              </a:rPr>
              <a:t>Observed transmission spectrum generally shows </a:t>
            </a:r>
            <a:r>
              <a:rPr kumimoji="0" lang="en-US" sz="3000" b="1" i="1" u="none" strike="noStrike" kern="1200" cap="none" spc="0" normalizeH="0" baseline="0" noProof="0" dirty="0">
                <a:ln>
                  <a:noFill/>
                </a:ln>
                <a:solidFill>
                  <a:srgbClr val="1A0E3B"/>
                </a:solidFill>
                <a:effectLst/>
                <a:uLnTx/>
                <a:uFillTx/>
                <a:latin typeface="Tw Cen MT" panose="020B0602020104020603"/>
                <a:ea typeface="+mn-ea"/>
                <a:cs typeface="+mn-cs"/>
              </a:rPr>
              <a:t>w</a:t>
            </a: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i</a:t>
            </a:r>
            <a:r>
              <a:rPr kumimoji="0" lang="en-US" sz="3000" b="1" i="1" u="none" strike="noStrike" kern="1200" cap="none" spc="0" normalizeH="0" baseline="0" noProof="0" dirty="0">
                <a:ln>
                  <a:noFill/>
                </a:ln>
                <a:solidFill>
                  <a:srgbClr val="1A0E3B"/>
                </a:solidFill>
                <a:effectLst/>
                <a:uLnTx/>
                <a:uFillTx/>
                <a:latin typeface="Tw Cen MT" panose="020B0602020104020603"/>
                <a:ea typeface="+mn-ea"/>
                <a:cs typeface="+mn-cs"/>
              </a:rPr>
              <a:t>g</a:t>
            </a: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g</a:t>
            </a:r>
            <a:r>
              <a:rPr kumimoji="0" lang="en-US" sz="3000" b="1" i="1" u="none" strike="noStrike" kern="1200" cap="none" spc="0" normalizeH="0" baseline="0" noProof="0" dirty="0">
                <a:ln>
                  <a:noFill/>
                </a:ln>
                <a:solidFill>
                  <a:srgbClr val="1A0E3B"/>
                </a:solidFill>
                <a:effectLst/>
                <a:uLnTx/>
                <a:uFillTx/>
                <a:latin typeface="Tw Cen MT" panose="020B0602020104020603"/>
                <a:ea typeface="+mn-ea"/>
                <a:cs typeface="+mn-cs"/>
              </a:rPr>
              <a:t>l</a:t>
            </a: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es</a:t>
            </a:r>
            <a:r>
              <a:rPr kumimoji="0" lang="en-US" sz="3000" b="0" i="0" u="none" strike="noStrike" kern="1200" cap="none" spc="0" normalizeH="0" baseline="0" noProof="0" dirty="0">
                <a:ln>
                  <a:noFill/>
                </a:ln>
                <a:solidFill>
                  <a:srgbClr val="1A0E3B"/>
                </a:solidFill>
                <a:effectLst/>
                <a:uLnTx/>
                <a:uFillTx/>
                <a:latin typeface="Tw Cen MT" panose="020B0602020104020603"/>
                <a:ea typeface="+mn-ea"/>
                <a:cs typeface="+mn-cs"/>
              </a:rPr>
              <a:t>. </a:t>
            </a:r>
          </a:p>
        </p:txBody>
      </p:sp>
      <p:sp>
        <p:nvSpPr>
          <p:cNvPr id="16" name="Right Arrow 15">
            <a:extLst>
              <a:ext uri="{FF2B5EF4-FFF2-40B4-BE49-F238E27FC236}">
                <a16:creationId xmlns:a16="http://schemas.microsoft.com/office/drawing/2014/main" id="{0D663E11-E48B-97D2-EFE7-EAECCE813DE1}"/>
              </a:ext>
            </a:extLst>
          </p:cNvPr>
          <p:cNvSpPr/>
          <p:nvPr/>
        </p:nvSpPr>
        <p:spPr>
          <a:xfrm>
            <a:off x="5859938" y="4163519"/>
            <a:ext cx="574158" cy="65921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7" name="Title 4">
            <a:extLst>
              <a:ext uri="{FF2B5EF4-FFF2-40B4-BE49-F238E27FC236}">
                <a16:creationId xmlns:a16="http://schemas.microsoft.com/office/drawing/2014/main" id="{E10CF4ED-FC06-18DE-0D83-4CE9958EC9D1}"/>
              </a:ext>
            </a:extLst>
          </p:cNvPr>
          <p:cNvSpPr txBox="1">
            <a:spLocks/>
          </p:cNvSpPr>
          <p:nvPr/>
        </p:nvSpPr>
        <p:spPr>
          <a:xfrm>
            <a:off x="182880" y="1371969"/>
            <a:ext cx="8961120"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1A0E3B"/>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A0E3B"/>
                </a:solidFill>
                <a:effectLst/>
                <a:uLnTx/>
                <a:uFillTx/>
                <a:latin typeface="Tw Cen MT" panose="020B0602020104020603"/>
                <a:ea typeface="+mj-ea"/>
                <a:cs typeface="+mj-cs"/>
              </a:rPr>
              <a:t>When we look at…</a:t>
            </a:r>
          </a:p>
        </p:txBody>
      </p:sp>
      <p:sp>
        <p:nvSpPr>
          <p:cNvPr id="19" name="Title 4">
            <a:extLst>
              <a:ext uri="{FF2B5EF4-FFF2-40B4-BE49-F238E27FC236}">
                <a16:creationId xmlns:a16="http://schemas.microsoft.com/office/drawing/2014/main" id="{B6A0D4F9-74F4-4F3B-CAF8-4FD3E4282902}"/>
              </a:ext>
            </a:extLst>
          </p:cNvPr>
          <p:cNvSpPr txBox="1">
            <a:spLocks/>
          </p:cNvSpPr>
          <p:nvPr/>
        </p:nvSpPr>
        <p:spPr>
          <a:xfrm>
            <a:off x="6534062" y="1371969"/>
            <a:ext cx="8961120"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1A0E3B"/>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A0E3B"/>
                </a:solidFill>
                <a:effectLst/>
                <a:uLnTx/>
                <a:uFillTx/>
                <a:latin typeface="Tw Cen MT" panose="020B0602020104020603"/>
                <a:ea typeface="+mj-ea"/>
                <a:cs typeface="+mj-cs"/>
              </a:rPr>
              <a:t>If there is an atmosphere…</a:t>
            </a:r>
          </a:p>
        </p:txBody>
      </p:sp>
    </p:spTree>
    <p:extLst>
      <p:ext uri="{BB962C8B-B14F-4D97-AF65-F5344CB8AC3E}">
        <p14:creationId xmlns:p14="http://schemas.microsoft.com/office/powerpoint/2010/main" val="3787668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7C31A-C1DA-05E5-1D56-0F3BA3840A0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2E1A62E-82A5-4CFA-AF2D-626099FD699F}"/>
              </a:ext>
            </a:extLst>
          </p:cNvPr>
          <p:cNvSpPr>
            <a:spLocks noGrp="1"/>
          </p:cNvSpPr>
          <p:nvPr>
            <p:ph type="title"/>
          </p:nvPr>
        </p:nvSpPr>
        <p:spPr>
          <a:xfrm>
            <a:off x="182880" y="274320"/>
            <a:ext cx="9328982" cy="731520"/>
          </a:xfrm>
        </p:spPr>
        <p:txBody>
          <a:bodyPr>
            <a:noAutofit/>
          </a:bodyPr>
          <a:lstStyle/>
          <a:p>
            <a:r>
              <a:rPr lang="en-US" sz="3400" dirty="0"/>
              <a:t>Modelling Exoplanet Atmospheres in Emission</a:t>
            </a:r>
          </a:p>
        </p:txBody>
      </p:sp>
      <p:sp>
        <p:nvSpPr>
          <p:cNvPr id="3" name="Slide Number Placeholder 2">
            <a:extLst>
              <a:ext uri="{FF2B5EF4-FFF2-40B4-BE49-F238E27FC236}">
                <a16:creationId xmlns:a16="http://schemas.microsoft.com/office/drawing/2014/main" id="{14652D9B-506C-D95F-7398-949AE22C27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CA6CBE70-7454-65D7-C3D6-D29D3C2EA566}"/>
              </a:ext>
            </a:extLst>
          </p:cNvPr>
          <p:cNvSpPr txBox="1"/>
          <p:nvPr/>
        </p:nvSpPr>
        <p:spPr>
          <a:xfrm>
            <a:off x="10010530" y="5627334"/>
            <a:ext cx="228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Credit: L. </a:t>
            </a:r>
            <a:r>
              <a:rPr kumimoji="0" lang="en-US" sz="1800" b="0" i="0" u="none" strike="noStrike" kern="1200" cap="none" spc="0" normalizeH="0" baseline="0" noProof="0" dirty="0" err="1">
                <a:ln>
                  <a:noFill/>
                </a:ln>
                <a:solidFill>
                  <a:prstClr val="white"/>
                </a:solidFill>
                <a:effectLst/>
                <a:uLnTx/>
                <a:uFillTx/>
                <a:latin typeface="Tw Cen MT" panose="020B0602020104020603"/>
                <a:ea typeface="+mn-ea"/>
                <a:cs typeface="+mn-cs"/>
              </a:rPr>
              <a:t>Kreidberg</a:t>
            </a: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8E77C00D-F254-2365-57AF-C06B434B53A1}"/>
              </a:ext>
            </a:extLst>
          </p:cNvPr>
          <p:cNvPicPr>
            <a:picLocks noChangeAspect="1"/>
          </p:cNvPicPr>
          <p:nvPr/>
        </p:nvPicPr>
        <p:blipFill>
          <a:blip r:embed="rId2"/>
          <a:stretch>
            <a:fillRect/>
          </a:stretch>
        </p:blipFill>
        <p:spPr>
          <a:xfrm>
            <a:off x="1841220" y="1191316"/>
            <a:ext cx="8169310" cy="4797176"/>
          </a:xfrm>
          <a:prstGeom prst="rect">
            <a:avLst/>
          </a:prstGeom>
        </p:spPr>
      </p:pic>
      <p:sp>
        <p:nvSpPr>
          <p:cNvPr id="7" name="Text Placeholder 2">
            <a:extLst>
              <a:ext uri="{FF2B5EF4-FFF2-40B4-BE49-F238E27FC236}">
                <a16:creationId xmlns:a16="http://schemas.microsoft.com/office/drawing/2014/main" id="{F4AD5BF2-D0BC-8ECE-AFCA-D0C3C1FFF575}"/>
              </a:ext>
            </a:extLst>
          </p:cNvPr>
          <p:cNvSpPr txBox="1">
            <a:spLocks/>
          </p:cNvSpPr>
          <p:nvPr/>
        </p:nvSpPr>
        <p:spPr>
          <a:xfrm>
            <a:off x="1654963" y="6093295"/>
            <a:ext cx="8882072"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Tw Cen MT" panose="020B0602020104020603"/>
                <a:ea typeface="+mn-ea"/>
                <a:cs typeface="+mn-cs"/>
              </a:rPr>
              <a:t>Atmospheres transport incident heat away to the nightside</a:t>
            </a:r>
          </a:p>
        </p:txBody>
      </p:sp>
    </p:spTree>
    <p:extLst>
      <p:ext uri="{BB962C8B-B14F-4D97-AF65-F5344CB8AC3E}">
        <p14:creationId xmlns:p14="http://schemas.microsoft.com/office/powerpoint/2010/main" val="1936897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7F231-51BF-52C7-D00D-F83A6C43C97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ABBF93D-1AAF-7F80-6002-3595F5CC8D59}"/>
              </a:ext>
            </a:extLst>
          </p:cNvPr>
          <p:cNvSpPr>
            <a:spLocks noGrp="1"/>
          </p:cNvSpPr>
          <p:nvPr>
            <p:ph type="title"/>
          </p:nvPr>
        </p:nvSpPr>
        <p:spPr>
          <a:xfrm>
            <a:off x="182880" y="274320"/>
            <a:ext cx="9328982" cy="731520"/>
          </a:xfrm>
        </p:spPr>
        <p:txBody>
          <a:bodyPr>
            <a:noAutofit/>
          </a:bodyPr>
          <a:lstStyle/>
          <a:p>
            <a:r>
              <a:rPr lang="en-US" sz="3400" dirty="0"/>
              <a:t>Modelling Exoplanet Atmospheres in Emission</a:t>
            </a:r>
          </a:p>
        </p:txBody>
      </p:sp>
      <p:sp>
        <p:nvSpPr>
          <p:cNvPr id="3" name="Slide Number Placeholder 2">
            <a:extLst>
              <a:ext uri="{FF2B5EF4-FFF2-40B4-BE49-F238E27FC236}">
                <a16:creationId xmlns:a16="http://schemas.microsoft.com/office/drawing/2014/main" id="{39F424EF-8492-ED6F-9434-8D2E1105207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093C57CA-CC66-1B2A-C003-1C5895A94BAA}"/>
              </a:ext>
            </a:extLst>
          </p:cNvPr>
          <p:cNvSpPr txBox="1"/>
          <p:nvPr/>
        </p:nvSpPr>
        <p:spPr>
          <a:xfrm>
            <a:off x="408211" y="5218659"/>
            <a:ext cx="228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Credit: L. </a:t>
            </a:r>
            <a:r>
              <a:rPr kumimoji="0" lang="en-US" sz="1800" b="0" i="0" u="none" strike="noStrike" kern="1200" cap="none" spc="0" normalizeH="0" baseline="0" noProof="0" dirty="0" err="1">
                <a:ln>
                  <a:noFill/>
                </a:ln>
                <a:solidFill>
                  <a:prstClr val="white"/>
                </a:solidFill>
                <a:effectLst/>
                <a:uLnTx/>
                <a:uFillTx/>
                <a:latin typeface="Tw Cen MT" panose="020B0602020104020603"/>
                <a:ea typeface="+mn-ea"/>
                <a:cs typeface="+mn-cs"/>
              </a:rPr>
              <a:t>Kreidberg</a:t>
            </a: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D0748E6F-9D5F-918D-AE8E-CA5DE735144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3695" y="1905389"/>
            <a:ext cx="5642305" cy="3313270"/>
          </a:xfrm>
          <a:prstGeom prst="rect">
            <a:avLst/>
          </a:prstGeom>
        </p:spPr>
      </p:pic>
      <p:sp>
        <p:nvSpPr>
          <p:cNvPr id="6" name="Text Placeholder 2">
            <a:extLst>
              <a:ext uri="{FF2B5EF4-FFF2-40B4-BE49-F238E27FC236}">
                <a16:creationId xmlns:a16="http://schemas.microsoft.com/office/drawing/2014/main" id="{689AAF27-7CDD-28BF-5911-70ED74F74F65}"/>
              </a:ext>
            </a:extLst>
          </p:cNvPr>
          <p:cNvSpPr txBox="1">
            <a:spLocks/>
          </p:cNvSpPr>
          <p:nvPr/>
        </p:nvSpPr>
        <p:spPr>
          <a:xfrm>
            <a:off x="6434535" y="1247813"/>
            <a:ext cx="5426389"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Tw Cen MT" panose="020B0602020104020603"/>
                <a:ea typeface="+mn-ea"/>
                <a:cs typeface="+mn-cs"/>
              </a:rPr>
              <a:t>Atmospheres transport incident heat away to the nightside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Tw Cen MT" panose="020B0602020104020603"/>
                <a:ea typeface="+mn-ea"/>
                <a:cs typeface="+mn-cs"/>
              </a:rPr>
              <a:t>But also…</a:t>
            </a:r>
          </a:p>
        </p:txBody>
      </p:sp>
      <p:sp>
        <p:nvSpPr>
          <p:cNvPr id="7" name="Text Placeholder 2">
            <a:extLst>
              <a:ext uri="{FF2B5EF4-FFF2-40B4-BE49-F238E27FC236}">
                <a16:creationId xmlns:a16="http://schemas.microsoft.com/office/drawing/2014/main" id="{4C11C0B9-E9BC-B8F0-DC13-1F35FADD8CB6}"/>
              </a:ext>
            </a:extLst>
          </p:cNvPr>
          <p:cNvSpPr txBox="1">
            <a:spLocks/>
          </p:cNvSpPr>
          <p:nvPr/>
        </p:nvSpPr>
        <p:spPr>
          <a:xfrm>
            <a:off x="7127176" y="4434000"/>
            <a:ext cx="5081888"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Tw Cen MT" panose="020B0602020104020603"/>
                <a:ea typeface="+mn-ea"/>
                <a:cs typeface="+mn-cs"/>
              </a:rPr>
              <a:t>Change the thermal structure (</a:t>
            </a:r>
            <a:r>
              <a:rPr kumimoji="0" lang="en-US" sz="2800" b="1" i="1" u="none" strike="noStrike" kern="1200" cap="none" spc="0" normalizeH="0" baseline="0" noProof="0" dirty="0">
                <a:ln>
                  <a:noFill/>
                </a:ln>
                <a:solidFill>
                  <a:prstClr val="white"/>
                </a:solidFill>
                <a:effectLst/>
                <a:uLnTx/>
                <a:uFillTx/>
                <a:latin typeface="Tw Cen MT" panose="020B0602020104020603"/>
                <a:ea typeface="+mn-ea"/>
                <a:cs typeface="+mn-cs"/>
              </a:rPr>
              <a:t>e.g.</a:t>
            </a:r>
            <a:r>
              <a:rPr kumimoji="0" lang="en-US" sz="2800" b="1" i="0" u="none" strike="noStrike" kern="1200" cap="none" spc="0" normalizeH="0" baseline="0" noProof="0" dirty="0">
                <a:ln>
                  <a:noFill/>
                </a:ln>
                <a:solidFill>
                  <a:prstClr val="white"/>
                </a:solidFill>
                <a:effectLst/>
                <a:uLnTx/>
                <a:uFillTx/>
                <a:latin typeface="Tw Cen MT" panose="020B0602020104020603"/>
                <a:ea typeface="+mn-ea"/>
                <a:cs typeface="+mn-cs"/>
              </a:rPr>
              <a:t> greenhouse warming)</a:t>
            </a:r>
          </a:p>
        </p:txBody>
      </p:sp>
      <p:pic>
        <p:nvPicPr>
          <p:cNvPr id="8" name="Picture 7">
            <a:extLst>
              <a:ext uri="{FF2B5EF4-FFF2-40B4-BE49-F238E27FC236}">
                <a16:creationId xmlns:a16="http://schemas.microsoft.com/office/drawing/2014/main" id="{B03AF843-DDBD-A86C-A022-50FD34B757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36151" y="3091419"/>
            <a:ext cx="682752" cy="682752"/>
          </a:xfrm>
          <a:prstGeom prst="rect">
            <a:avLst/>
          </a:prstGeom>
        </p:spPr>
      </p:pic>
      <p:sp>
        <p:nvSpPr>
          <p:cNvPr id="9" name="Text Placeholder 28">
            <a:extLst>
              <a:ext uri="{FF2B5EF4-FFF2-40B4-BE49-F238E27FC236}">
                <a16:creationId xmlns:a16="http://schemas.microsoft.com/office/drawing/2014/main" id="{0E0943D0-64A8-7CE7-B794-18F39BE48414}"/>
              </a:ext>
            </a:extLst>
          </p:cNvPr>
          <p:cNvSpPr txBox="1">
            <a:spLocks/>
          </p:cNvSpPr>
          <p:nvPr/>
        </p:nvSpPr>
        <p:spPr>
          <a:xfrm>
            <a:off x="6460948" y="3189614"/>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1</a:t>
            </a:r>
          </a:p>
        </p:txBody>
      </p:sp>
      <p:pic>
        <p:nvPicPr>
          <p:cNvPr id="11" name="Picture 10">
            <a:extLst>
              <a:ext uri="{FF2B5EF4-FFF2-40B4-BE49-F238E27FC236}">
                <a16:creationId xmlns:a16="http://schemas.microsoft.com/office/drawing/2014/main" id="{C9968F3D-6BF3-98AD-C251-9300DB676DF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34535" y="4460537"/>
            <a:ext cx="682752" cy="682752"/>
          </a:xfrm>
          <a:prstGeom prst="rect">
            <a:avLst/>
          </a:prstGeom>
        </p:spPr>
      </p:pic>
      <p:sp>
        <p:nvSpPr>
          <p:cNvPr id="12" name="Text Placeholder 28">
            <a:extLst>
              <a:ext uri="{FF2B5EF4-FFF2-40B4-BE49-F238E27FC236}">
                <a16:creationId xmlns:a16="http://schemas.microsoft.com/office/drawing/2014/main" id="{17ACAA9A-2DEB-EB3A-1B88-EFD9AB4BA5E2}"/>
              </a:ext>
            </a:extLst>
          </p:cNvPr>
          <p:cNvSpPr txBox="1">
            <a:spLocks/>
          </p:cNvSpPr>
          <p:nvPr/>
        </p:nvSpPr>
        <p:spPr>
          <a:xfrm>
            <a:off x="6459332" y="4558732"/>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2</a:t>
            </a:r>
          </a:p>
        </p:txBody>
      </p:sp>
      <p:sp>
        <p:nvSpPr>
          <p:cNvPr id="13" name="Text Placeholder 2">
            <a:extLst>
              <a:ext uri="{FF2B5EF4-FFF2-40B4-BE49-F238E27FC236}">
                <a16:creationId xmlns:a16="http://schemas.microsoft.com/office/drawing/2014/main" id="{3A1AF33C-0A0D-D5F8-FC1C-0FD900C7C58B}"/>
              </a:ext>
            </a:extLst>
          </p:cNvPr>
          <p:cNvSpPr txBox="1">
            <a:spLocks/>
          </p:cNvSpPr>
          <p:nvPr/>
        </p:nvSpPr>
        <p:spPr>
          <a:xfrm>
            <a:off x="7143700" y="3091419"/>
            <a:ext cx="5081888"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Tw Cen MT" panose="020B0602020104020603"/>
                <a:ea typeface="+mn-ea"/>
                <a:cs typeface="+mn-cs"/>
              </a:rPr>
              <a:t>Create molecular absorption or emission features </a:t>
            </a:r>
          </a:p>
        </p:txBody>
      </p:sp>
    </p:spTree>
    <p:extLst>
      <p:ext uri="{BB962C8B-B14F-4D97-AF65-F5344CB8AC3E}">
        <p14:creationId xmlns:p14="http://schemas.microsoft.com/office/powerpoint/2010/main" val="2562534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AE51-3200-7422-7229-5EECD1A4EA1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05D4E6F-F6E9-37BC-4CDC-6B9E2748C977}"/>
              </a:ext>
            </a:extLst>
          </p:cNvPr>
          <p:cNvSpPr>
            <a:spLocks noGrp="1"/>
          </p:cNvSpPr>
          <p:nvPr>
            <p:ph type="title"/>
          </p:nvPr>
        </p:nvSpPr>
        <p:spPr>
          <a:xfrm>
            <a:off x="182880" y="274320"/>
            <a:ext cx="9328982" cy="731520"/>
          </a:xfrm>
        </p:spPr>
        <p:txBody>
          <a:bodyPr>
            <a:noAutofit/>
          </a:bodyPr>
          <a:lstStyle/>
          <a:p>
            <a:r>
              <a:rPr lang="en-US" sz="3400" dirty="0"/>
              <a:t>TRAPPIST-1 b: Observations vs Models</a:t>
            </a:r>
          </a:p>
        </p:txBody>
      </p:sp>
      <p:sp>
        <p:nvSpPr>
          <p:cNvPr id="3" name="Slide Number Placeholder 2">
            <a:extLst>
              <a:ext uri="{FF2B5EF4-FFF2-40B4-BE49-F238E27FC236}">
                <a16:creationId xmlns:a16="http://schemas.microsoft.com/office/drawing/2014/main" id="{BDC81BDF-5DEE-8461-A991-C388ADB8B58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5A475EDA-1B59-4E9C-0199-9BB8702D773F}"/>
              </a:ext>
            </a:extLst>
          </p:cNvPr>
          <p:cNvSpPr txBox="1"/>
          <p:nvPr/>
        </p:nvSpPr>
        <p:spPr>
          <a:xfrm>
            <a:off x="1793866" y="5461494"/>
            <a:ext cx="228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Credit: Ih+23</a:t>
            </a:r>
          </a:p>
        </p:txBody>
      </p:sp>
      <p:pic>
        <p:nvPicPr>
          <p:cNvPr id="13314" name="Picture 2" descr="Figure 1. Refer to the following caption and surrounding text.">
            <a:extLst>
              <a:ext uri="{FF2B5EF4-FFF2-40B4-BE49-F238E27FC236}">
                <a16:creationId xmlns:a16="http://schemas.microsoft.com/office/drawing/2014/main" id="{A71D8E7F-D857-F40B-4E1D-02F62A7B7543}"/>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a:fillRect/>
          </a:stretch>
        </p:blipFill>
        <p:spPr bwMode="auto">
          <a:xfrm>
            <a:off x="3180278" y="1501103"/>
            <a:ext cx="5519495" cy="4315533"/>
          </a:xfrm>
          <a:prstGeom prst="rect">
            <a:avLst/>
          </a:prstGeom>
          <a:noFill/>
          <a:extLst>
            <a:ext uri="{909E8E84-426E-40DD-AFC4-6F175D3DCCD1}">
              <a14:hiddenFill xmlns:a14="http://schemas.microsoft.com/office/drawing/2010/main">
                <a:solidFill>
                  <a:srgbClr val="FFFFFF"/>
                </a:solidFill>
              </a14:hiddenFill>
            </a:ext>
          </a:extLst>
        </p:spPr>
      </p:pic>
      <p:sp>
        <p:nvSpPr>
          <p:cNvPr id="2" name="Down Arrow 1">
            <a:extLst>
              <a:ext uri="{FF2B5EF4-FFF2-40B4-BE49-F238E27FC236}">
                <a16:creationId xmlns:a16="http://schemas.microsoft.com/office/drawing/2014/main" id="{68F52F37-4F45-5E01-07AE-1A04793810BF}"/>
              </a:ext>
            </a:extLst>
          </p:cNvPr>
          <p:cNvSpPr/>
          <p:nvPr/>
        </p:nvSpPr>
        <p:spPr>
          <a:xfrm>
            <a:off x="8699773" y="1676400"/>
            <a:ext cx="847725" cy="3781425"/>
          </a:xfrm>
          <a:prstGeom prst="downArrow">
            <a:avLst/>
          </a:prstGeom>
          <a:gradFill flip="none" rotWithShape="1">
            <a:gsLst>
              <a:gs pos="0">
                <a:srgbClr val="FF0000"/>
              </a:gs>
              <a:gs pos="50000">
                <a:srgbClr val="FF0000">
                  <a:tint val="44500"/>
                  <a:satMod val="160000"/>
                </a:srgbClr>
              </a:gs>
              <a:gs pos="100000">
                <a:srgbClr val="FF0000">
                  <a:tint val="23500"/>
                  <a:satMod val="160000"/>
                </a:srgb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47742954-2F89-53EE-101D-F4FF45616F39}"/>
              </a:ext>
            </a:extLst>
          </p:cNvPr>
          <p:cNvSpPr txBox="1"/>
          <p:nvPr/>
        </p:nvSpPr>
        <p:spPr>
          <a:xfrm>
            <a:off x="9321800" y="4351893"/>
            <a:ext cx="228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a:ea typeface="+mn-ea"/>
                <a:cs typeface="+mn-cs"/>
              </a:rPr>
              <a:t>Thicker</a:t>
            </a: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 atmosphere</a:t>
            </a:r>
          </a:p>
        </p:txBody>
      </p:sp>
      <p:sp>
        <p:nvSpPr>
          <p:cNvPr id="16" name="TextBox 15">
            <a:extLst>
              <a:ext uri="{FF2B5EF4-FFF2-40B4-BE49-F238E27FC236}">
                <a16:creationId xmlns:a16="http://schemas.microsoft.com/office/drawing/2014/main" id="{9F38D862-EBAF-8B89-3ECD-7DE4BD248CF0}"/>
              </a:ext>
            </a:extLst>
          </p:cNvPr>
          <p:cNvSpPr txBox="1"/>
          <p:nvPr/>
        </p:nvSpPr>
        <p:spPr>
          <a:xfrm>
            <a:off x="2146808" y="6096455"/>
            <a:ext cx="85465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Tw Cen MT" panose="020B0602020104020603"/>
                <a:ea typeface="+mn-ea"/>
                <a:cs typeface="+mn-cs"/>
              </a:rPr>
              <a:t>From this we can rule out atmospheres as thick as Mars (0.01 bar)</a:t>
            </a:r>
            <a:endParaRPr kumimoji="0" lang="en-US" sz="22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721641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73142-136C-1A0E-0F3E-2CBA9A5D931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07D8D56-CD42-B42E-97E5-B52D3082438C}"/>
              </a:ext>
            </a:extLst>
          </p:cNvPr>
          <p:cNvSpPr>
            <a:spLocks noGrp="1"/>
          </p:cNvSpPr>
          <p:nvPr>
            <p:ph type="title"/>
          </p:nvPr>
        </p:nvSpPr>
        <p:spPr>
          <a:xfrm>
            <a:off x="182880" y="274320"/>
            <a:ext cx="9328982" cy="731520"/>
          </a:xfrm>
        </p:spPr>
        <p:txBody>
          <a:bodyPr>
            <a:noAutofit/>
          </a:bodyPr>
          <a:lstStyle/>
          <a:p>
            <a:r>
              <a:rPr lang="en-US" sz="3400" dirty="0" err="1"/>
              <a:t>Gl</a:t>
            </a:r>
            <a:r>
              <a:rPr lang="en-US" sz="3400" dirty="0"/>
              <a:t> 486 b: Observations vs Models</a:t>
            </a:r>
          </a:p>
        </p:txBody>
      </p:sp>
      <p:sp>
        <p:nvSpPr>
          <p:cNvPr id="3" name="Slide Number Placeholder 2">
            <a:extLst>
              <a:ext uri="{FF2B5EF4-FFF2-40B4-BE49-F238E27FC236}">
                <a16:creationId xmlns:a16="http://schemas.microsoft.com/office/drawing/2014/main" id="{41497132-DAC4-D5DE-AC3F-2032E108A9E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F6F8FC"/>
              </a:solidFill>
              <a:effectLst/>
              <a:uLnTx/>
              <a:uFillTx/>
              <a:latin typeface="Tw Cen MT" panose="020B0602020104020603"/>
              <a:ea typeface="+mn-ea"/>
              <a:cs typeface="+mn-cs"/>
            </a:endParaRPr>
          </a:p>
        </p:txBody>
      </p:sp>
      <p:pic>
        <p:nvPicPr>
          <p:cNvPr id="4" name="Picture 3" descr="A graph of different types of data&#10;&#10;AI-generated content may be incorrect.">
            <a:extLst>
              <a:ext uri="{FF2B5EF4-FFF2-40B4-BE49-F238E27FC236}">
                <a16:creationId xmlns:a16="http://schemas.microsoft.com/office/drawing/2014/main" id="{344EC383-C1B8-DFD6-0697-0958EB85DAD1}"/>
              </a:ext>
            </a:extLst>
          </p:cNvPr>
          <p:cNvPicPr>
            <a:picLocks noChangeAspect="1"/>
          </p:cNvPicPr>
          <p:nvPr/>
        </p:nvPicPr>
        <p:blipFill>
          <a:blip r:embed="rId2"/>
          <a:stretch>
            <a:fillRect/>
          </a:stretch>
        </p:blipFill>
        <p:spPr>
          <a:xfrm>
            <a:off x="1654295" y="1118704"/>
            <a:ext cx="6126562" cy="5464976"/>
          </a:xfrm>
          <a:prstGeom prst="rect">
            <a:avLst/>
          </a:prstGeom>
        </p:spPr>
      </p:pic>
      <p:sp>
        <p:nvSpPr>
          <p:cNvPr id="6" name="TextBox 5">
            <a:extLst>
              <a:ext uri="{FF2B5EF4-FFF2-40B4-BE49-F238E27FC236}">
                <a16:creationId xmlns:a16="http://schemas.microsoft.com/office/drawing/2014/main" id="{6A660A06-E72D-B540-E5AF-E13CB6B8B5A8}"/>
              </a:ext>
            </a:extLst>
          </p:cNvPr>
          <p:cNvSpPr txBox="1"/>
          <p:nvPr/>
        </p:nvSpPr>
        <p:spPr>
          <a:xfrm>
            <a:off x="8111609" y="1750438"/>
            <a:ext cx="31887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lumMod val="40000"/>
                    <a:lumOff val="60000"/>
                  </a:srgbClr>
                </a:solidFill>
                <a:effectLst/>
                <a:uLnTx/>
                <a:uFillTx/>
                <a:latin typeface="Tw Cen MT" panose="020B0602020104020603"/>
                <a:ea typeface="+mn-ea"/>
                <a:cs typeface="+mn-cs"/>
              </a:rPr>
              <a:t>Dark, bare rocks </a:t>
            </a:r>
            <a:r>
              <a:rPr kumimoji="0" lang="en-US" sz="2200" b="0" i="0" u="none" strike="noStrike" kern="1200" cap="none" spc="0" normalizeH="0" baseline="0" noProof="0" dirty="0">
                <a:ln>
                  <a:noFill/>
                </a:ln>
                <a:solidFill>
                  <a:prstClr val="white"/>
                </a:solidFill>
                <a:effectLst/>
                <a:uLnTx/>
                <a:uFillTx/>
                <a:latin typeface="Tw Cen MT" panose="020B0602020104020603"/>
                <a:ea typeface="+mn-ea"/>
                <a:cs typeface="+mn-cs"/>
              </a:rPr>
              <a:t>match the observations…</a:t>
            </a:r>
          </a:p>
        </p:txBody>
      </p:sp>
      <p:sp>
        <p:nvSpPr>
          <p:cNvPr id="7" name="TextBox 6">
            <a:extLst>
              <a:ext uri="{FF2B5EF4-FFF2-40B4-BE49-F238E27FC236}">
                <a16:creationId xmlns:a16="http://schemas.microsoft.com/office/drawing/2014/main" id="{2DD5683B-B127-0A46-9F28-525A45CBCA77}"/>
              </a:ext>
            </a:extLst>
          </p:cNvPr>
          <p:cNvSpPr txBox="1"/>
          <p:nvPr/>
        </p:nvSpPr>
        <p:spPr>
          <a:xfrm>
            <a:off x="8111609" y="3429000"/>
            <a:ext cx="36527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w Cen MT" panose="020B0602020104020603"/>
                <a:ea typeface="+mn-ea"/>
                <a:cs typeface="+mn-cs"/>
              </a:rPr>
              <a:t>…as do </a:t>
            </a:r>
            <a:r>
              <a:rPr kumimoji="0" lang="en-US" sz="2200" b="1" i="0" u="none" strike="noStrike" kern="1200" cap="none" spc="0" normalizeH="0" baseline="0" noProof="0" dirty="0">
                <a:ln>
                  <a:noFill/>
                </a:ln>
                <a:solidFill>
                  <a:srgbClr val="FCBBA3"/>
                </a:solidFill>
                <a:effectLst/>
                <a:uLnTx/>
                <a:uFillTx/>
                <a:latin typeface="Tw Cen MT" panose="020B0602020104020603"/>
                <a:ea typeface="+mn-ea"/>
                <a:cs typeface="+mn-cs"/>
              </a:rPr>
              <a:t>thin atmospheres</a:t>
            </a:r>
            <a:r>
              <a:rPr kumimoji="0" lang="en-US" sz="2200" b="0" i="0" u="none" strike="noStrike" kern="1200" cap="none" spc="0" normalizeH="0" baseline="0" noProof="0" dirty="0">
                <a:ln>
                  <a:noFill/>
                </a:ln>
                <a:solidFill>
                  <a:prstClr val="white"/>
                </a:solidFill>
                <a:effectLst/>
                <a:uLnTx/>
                <a:uFillTx/>
                <a:latin typeface="Tw Cen MT" panose="020B0602020104020603"/>
                <a:ea typeface="+mn-ea"/>
                <a:cs typeface="+mn-cs"/>
              </a:rPr>
              <a:t>…</a:t>
            </a:r>
          </a:p>
        </p:txBody>
      </p:sp>
      <p:sp>
        <p:nvSpPr>
          <p:cNvPr id="8" name="TextBox 7">
            <a:extLst>
              <a:ext uri="{FF2B5EF4-FFF2-40B4-BE49-F238E27FC236}">
                <a16:creationId xmlns:a16="http://schemas.microsoft.com/office/drawing/2014/main" id="{E3CF73E8-F47C-065C-BCC0-63386FA927FA}"/>
              </a:ext>
            </a:extLst>
          </p:cNvPr>
          <p:cNvSpPr txBox="1"/>
          <p:nvPr/>
        </p:nvSpPr>
        <p:spPr>
          <a:xfrm>
            <a:off x="8111609" y="5151428"/>
            <a:ext cx="36527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w Cen MT" panose="020B0602020104020603"/>
                <a:ea typeface="+mn-ea"/>
                <a:cs typeface="+mn-cs"/>
              </a:rPr>
              <a:t>…but </a:t>
            </a:r>
            <a:r>
              <a:rPr kumimoji="0" lang="en-US" sz="2200" b="1" i="0" u="sng" strike="noStrike" kern="1200" cap="none" spc="0" normalizeH="0" baseline="0" noProof="0" dirty="0">
                <a:ln>
                  <a:noFill/>
                </a:ln>
                <a:solidFill>
                  <a:prstClr val="white"/>
                </a:solidFill>
                <a:effectLst/>
                <a:uLnTx/>
                <a:uFillTx/>
                <a:latin typeface="Tw Cen MT" panose="020B0602020104020603"/>
                <a:ea typeface="+mn-ea"/>
                <a:cs typeface="+mn-cs"/>
              </a:rPr>
              <a:t>not</a:t>
            </a:r>
            <a:r>
              <a:rPr kumimoji="0" lang="en-US" sz="2200" b="0" i="0" u="none" strike="noStrike" kern="1200" cap="none" spc="0" normalizeH="0" baseline="0" noProof="0" dirty="0">
                <a:ln>
                  <a:noFill/>
                </a:ln>
                <a:solidFill>
                  <a:prstClr val="white"/>
                </a:solidFill>
                <a:effectLst/>
                <a:uLnTx/>
                <a:uFillTx/>
                <a:latin typeface="Tw Cen MT" panose="020B0602020104020603"/>
                <a:ea typeface="+mn-ea"/>
                <a:cs typeface="+mn-cs"/>
              </a:rPr>
              <a:t> </a:t>
            </a:r>
            <a:r>
              <a:rPr kumimoji="0" lang="en-US" sz="2200" b="1" i="0" u="none" strike="noStrike" kern="1200" cap="none" spc="0" normalizeH="0" baseline="0" noProof="0" dirty="0">
                <a:ln>
                  <a:noFill/>
                </a:ln>
                <a:solidFill>
                  <a:srgbClr val="5B9BD5">
                    <a:lumMod val="60000"/>
                    <a:lumOff val="40000"/>
                  </a:srgbClr>
                </a:solidFill>
                <a:effectLst/>
                <a:uLnTx/>
                <a:uFillTx/>
                <a:latin typeface="Tw Cen MT" panose="020B0602020104020603"/>
                <a:ea typeface="+mn-ea"/>
                <a:cs typeface="+mn-cs"/>
              </a:rPr>
              <a:t>thick atmospheres </a:t>
            </a:r>
            <a:r>
              <a:rPr kumimoji="0" lang="en-US" sz="2200" b="0" i="0" u="none" strike="noStrike" kern="1200" cap="none" spc="0" normalizeH="0" baseline="0" noProof="0" dirty="0">
                <a:ln>
                  <a:noFill/>
                </a:ln>
                <a:solidFill>
                  <a:prstClr val="white"/>
                </a:solidFill>
                <a:effectLst/>
                <a:uLnTx/>
                <a:uFillTx/>
                <a:latin typeface="Tw Cen MT" panose="020B0602020104020603"/>
                <a:ea typeface="+mn-ea"/>
                <a:cs typeface="+mn-cs"/>
              </a:rPr>
              <a:t>or</a:t>
            </a:r>
            <a:r>
              <a:rPr kumimoji="0" lang="en-US" sz="2200" b="0" i="0" u="none" strike="noStrike" kern="1200" cap="none" spc="0" normalizeH="0" baseline="0" noProof="0" dirty="0">
                <a:ln>
                  <a:noFill/>
                </a:ln>
                <a:solidFill>
                  <a:srgbClr val="5B9BD5">
                    <a:lumMod val="60000"/>
                    <a:lumOff val="40000"/>
                  </a:srgbClr>
                </a:solidFill>
                <a:effectLst/>
                <a:uLnTx/>
                <a:uFillTx/>
                <a:latin typeface="Tw Cen MT" panose="020B0602020104020603"/>
                <a:ea typeface="+mn-ea"/>
                <a:cs typeface="+mn-cs"/>
              </a:rPr>
              <a:t> </a:t>
            </a:r>
            <a:r>
              <a:rPr kumimoji="0" lang="en-US" sz="2200" b="1" i="0" u="none" strike="noStrike" kern="1200" cap="none" spc="0" normalizeH="0" baseline="0" noProof="0" dirty="0">
                <a:ln>
                  <a:noFill/>
                </a:ln>
                <a:solidFill>
                  <a:srgbClr val="5B9BD5">
                    <a:lumMod val="60000"/>
                    <a:lumOff val="40000"/>
                  </a:srgbClr>
                </a:solidFill>
                <a:effectLst/>
                <a:uLnTx/>
                <a:uFillTx/>
                <a:latin typeface="Tw Cen MT" panose="020B0602020104020603"/>
                <a:ea typeface="+mn-ea"/>
                <a:cs typeface="+mn-cs"/>
              </a:rPr>
              <a:t>bright surfaces</a:t>
            </a:r>
            <a:r>
              <a:rPr kumimoji="0" lang="en-US" sz="2200" b="0" i="0" u="none" strike="noStrike" kern="1200" cap="none" spc="0" normalizeH="0" baseline="0" noProof="0" dirty="0">
                <a:ln>
                  <a:noFill/>
                </a:ln>
                <a:solidFill>
                  <a:prstClr val="white"/>
                </a:solidFill>
                <a:effectLst/>
                <a:uLnTx/>
                <a:uFillTx/>
                <a:latin typeface="Tw Cen MT" panose="020B0602020104020603"/>
                <a:ea typeface="+mn-ea"/>
                <a:cs typeface="+mn-cs"/>
              </a:rPr>
              <a:t>.</a:t>
            </a:r>
          </a:p>
        </p:txBody>
      </p:sp>
      <p:sp>
        <p:nvSpPr>
          <p:cNvPr id="9" name="TextBox 8">
            <a:extLst>
              <a:ext uri="{FF2B5EF4-FFF2-40B4-BE49-F238E27FC236}">
                <a16:creationId xmlns:a16="http://schemas.microsoft.com/office/drawing/2014/main" id="{543925C8-557F-4820-B9D5-B5592DA4B40D}"/>
              </a:ext>
            </a:extLst>
          </p:cNvPr>
          <p:cNvSpPr txBox="1"/>
          <p:nvPr/>
        </p:nvSpPr>
        <p:spPr>
          <a:xfrm>
            <a:off x="7780857" y="6307693"/>
            <a:ext cx="2932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Weiner Mansfield+ (2024)</a:t>
            </a:r>
          </a:p>
        </p:txBody>
      </p:sp>
    </p:spTree>
    <p:extLst>
      <p:ext uri="{BB962C8B-B14F-4D97-AF65-F5344CB8AC3E}">
        <p14:creationId xmlns:p14="http://schemas.microsoft.com/office/powerpoint/2010/main" val="3848073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2AD2F-C01A-5FBE-1ADF-BD2F47B07A8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7127E0D-BB99-A1A9-414C-73E0F2836892}"/>
              </a:ext>
            </a:extLst>
          </p:cNvPr>
          <p:cNvSpPr>
            <a:spLocks noGrp="1"/>
          </p:cNvSpPr>
          <p:nvPr>
            <p:ph type="title"/>
          </p:nvPr>
        </p:nvSpPr>
        <p:spPr>
          <a:xfrm>
            <a:off x="182880" y="274320"/>
            <a:ext cx="9328982" cy="731520"/>
          </a:xfrm>
        </p:spPr>
        <p:txBody>
          <a:bodyPr>
            <a:noAutofit/>
          </a:bodyPr>
          <a:lstStyle/>
          <a:p>
            <a:r>
              <a:rPr lang="en-US" sz="3400" dirty="0"/>
              <a:t>Challenges—False negatives for atmospheres</a:t>
            </a:r>
          </a:p>
        </p:txBody>
      </p:sp>
      <p:sp>
        <p:nvSpPr>
          <p:cNvPr id="3" name="Slide Number Placeholder 2">
            <a:extLst>
              <a:ext uri="{FF2B5EF4-FFF2-40B4-BE49-F238E27FC236}">
                <a16:creationId xmlns:a16="http://schemas.microsoft.com/office/drawing/2014/main" id="{68771769-AF89-2FAA-A253-8640A593AA3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6" name="Picture 5" descr="A diagram of a weather diagram&#10;&#10;AI-generated content may be incorrect.">
            <a:extLst>
              <a:ext uri="{FF2B5EF4-FFF2-40B4-BE49-F238E27FC236}">
                <a16:creationId xmlns:a16="http://schemas.microsoft.com/office/drawing/2014/main" id="{BAC404C2-ED2A-C00B-FE46-4D6DB87A50F0}"/>
              </a:ext>
            </a:extLst>
          </p:cNvPr>
          <p:cNvPicPr>
            <a:picLocks noChangeAspect="1"/>
          </p:cNvPicPr>
          <p:nvPr/>
        </p:nvPicPr>
        <p:blipFill>
          <a:blip r:embed="rId2"/>
          <a:stretch>
            <a:fillRect/>
          </a:stretch>
        </p:blipFill>
        <p:spPr>
          <a:xfrm>
            <a:off x="2819361" y="1027244"/>
            <a:ext cx="6573233" cy="5649781"/>
          </a:xfrm>
          <a:prstGeom prst="rect">
            <a:avLst/>
          </a:prstGeom>
        </p:spPr>
      </p:pic>
      <p:sp>
        <p:nvSpPr>
          <p:cNvPr id="7" name="TextBox 6">
            <a:extLst>
              <a:ext uri="{FF2B5EF4-FFF2-40B4-BE49-F238E27FC236}">
                <a16:creationId xmlns:a16="http://schemas.microsoft.com/office/drawing/2014/main" id="{63E5C731-F54D-7D8B-5EAD-93528443B3F0}"/>
              </a:ext>
            </a:extLst>
          </p:cNvPr>
          <p:cNvSpPr txBox="1"/>
          <p:nvPr/>
        </p:nvSpPr>
        <p:spPr>
          <a:xfrm>
            <a:off x="9511862" y="6329097"/>
            <a:ext cx="2932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Maurel+ (2025)</a:t>
            </a:r>
          </a:p>
        </p:txBody>
      </p:sp>
      <p:sp>
        <p:nvSpPr>
          <p:cNvPr id="9" name="TextBox 8">
            <a:extLst>
              <a:ext uri="{FF2B5EF4-FFF2-40B4-BE49-F238E27FC236}">
                <a16:creationId xmlns:a16="http://schemas.microsoft.com/office/drawing/2014/main" id="{330529A0-C77A-CBC1-F1EA-4D951F9A9910}"/>
              </a:ext>
            </a:extLst>
          </p:cNvPr>
          <p:cNvSpPr txBox="1"/>
          <p:nvPr/>
        </p:nvSpPr>
        <p:spPr>
          <a:xfrm>
            <a:off x="182880" y="3298136"/>
            <a:ext cx="2611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4876"/>
                </a:solidFill>
                <a:effectLst/>
                <a:uLnTx/>
                <a:uFillTx/>
                <a:latin typeface="Tw Cen MT" panose="020B0602020104020603"/>
                <a:ea typeface="+mn-ea"/>
                <a:cs typeface="+mn-cs"/>
              </a:rPr>
              <a:t>Can an atmosphere </a:t>
            </a:r>
            <a:r>
              <a:rPr kumimoji="0" lang="en-US" sz="2200" b="1" i="0" u="sng" strike="noStrike" kern="1200" cap="none" spc="0" normalizeH="0" baseline="0" noProof="0" dirty="0">
                <a:ln>
                  <a:noFill/>
                </a:ln>
                <a:solidFill>
                  <a:srgbClr val="FF4876"/>
                </a:solidFill>
                <a:effectLst/>
                <a:uLnTx/>
                <a:uFillTx/>
                <a:latin typeface="Tw Cen MT" panose="020B0602020104020603"/>
                <a:ea typeface="+mn-ea"/>
                <a:cs typeface="+mn-cs"/>
              </a:rPr>
              <a:t>NOT</a:t>
            </a:r>
            <a:r>
              <a:rPr kumimoji="0" lang="en-US" sz="2200" b="0" i="0" u="none" strike="noStrike" kern="1200" cap="none" spc="0" normalizeH="0" baseline="0" noProof="0" dirty="0">
                <a:ln>
                  <a:noFill/>
                </a:ln>
                <a:solidFill>
                  <a:srgbClr val="FF4876"/>
                </a:solidFill>
                <a:effectLst/>
                <a:uLnTx/>
                <a:uFillTx/>
                <a:latin typeface="Tw Cen MT" panose="020B0602020104020603"/>
                <a:ea typeface="+mn-ea"/>
                <a:cs typeface="+mn-cs"/>
              </a:rPr>
              <a:t> lead to a cooler observed dayside? </a:t>
            </a:r>
          </a:p>
        </p:txBody>
      </p:sp>
      <p:sp>
        <p:nvSpPr>
          <p:cNvPr id="11" name="TextBox 10">
            <a:extLst>
              <a:ext uri="{FF2B5EF4-FFF2-40B4-BE49-F238E27FC236}">
                <a16:creationId xmlns:a16="http://schemas.microsoft.com/office/drawing/2014/main" id="{A9845912-6363-9060-7D97-81EFF0A0C534}"/>
              </a:ext>
            </a:extLst>
          </p:cNvPr>
          <p:cNvSpPr txBox="1"/>
          <p:nvPr/>
        </p:nvSpPr>
        <p:spPr>
          <a:xfrm>
            <a:off x="9511862" y="3243472"/>
            <a:ext cx="261170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w Cen MT" panose="020B0602020104020603"/>
                <a:ea typeface="+mn-ea"/>
                <a:cs typeface="+mn-cs"/>
              </a:rPr>
              <a:t>Maybe. Depends on how exotic you believe these scenarios are.</a:t>
            </a:r>
          </a:p>
        </p:txBody>
      </p:sp>
    </p:spTree>
    <p:extLst>
      <p:ext uri="{BB962C8B-B14F-4D97-AF65-F5344CB8AC3E}">
        <p14:creationId xmlns:p14="http://schemas.microsoft.com/office/powerpoint/2010/main" val="2985981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39D56-CA3C-F22E-8F38-8DCA0A9B3C8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410FF6A-475D-F60B-2EB8-574BC45E5809}"/>
              </a:ext>
            </a:extLst>
          </p:cNvPr>
          <p:cNvSpPr>
            <a:spLocks noGrp="1"/>
          </p:cNvSpPr>
          <p:nvPr>
            <p:ph type="title"/>
          </p:nvPr>
        </p:nvSpPr>
        <p:spPr>
          <a:xfrm>
            <a:off x="182880" y="274320"/>
            <a:ext cx="9328982" cy="731520"/>
          </a:xfrm>
        </p:spPr>
        <p:txBody>
          <a:bodyPr>
            <a:noAutofit/>
          </a:bodyPr>
          <a:lstStyle/>
          <a:p>
            <a:r>
              <a:rPr lang="en-US" sz="3400" dirty="0"/>
              <a:t>Challenges—False positives for atmospheres</a:t>
            </a:r>
          </a:p>
        </p:txBody>
      </p:sp>
      <p:sp>
        <p:nvSpPr>
          <p:cNvPr id="3" name="Slide Number Placeholder 2">
            <a:extLst>
              <a:ext uri="{FF2B5EF4-FFF2-40B4-BE49-F238E27FC236}">
                <a16:creationId xmlns:a16="http://schemas.microsoft.com/office/drawing/2014/main" id="{03D98D9A-1758-AA44-362A-33AAEEA7CB4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AF2B77AF-E8C8-6067-357F-A19FE63AD337}"/>
              </a:ext>
            </a:extLst>
          </p:cNvPr>
          <p:cNvSpPr txBox="1"/>
          <p:nvPr/>
        </p:nvSpPr>
        <p:spPr>
          <a:xfrm>
            <a:off x="9321800" y="5986447"/>
            <a:ext cx="2932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Lyu+ (2025)</a:t>
            </a:r>
          </a:p>
        </p:txBody>
      </p:sp>
      <p:sp>
        <p:nvSpPr>
          <p:cNvPr id="9" name="TextBox 8">
            <a:extLst>
              <a:ext uri="{FF2B5EF4-FFF2-40B4-BE49-F238E27FC236}">
                <a16:creationId xmlns:a16="http://schemas.microsoft.com/office/drawing/2014/main" id="{3373C443-222D-91B1-B2F7-CCD936B03815}"/>
              </a:ext>
            </a:extLst>
          </p:cNvPr>
          <p:cNvSpPr txBox="1"/>
          <p:nvPr/>
        </p:nvSpPr>
        <p:spPr>
          <a:xfrm>
            <a:off x="182880" y="3057548"/>
            <a:ext cx="2611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4876"/>
                </a:solidFill>
                <a:effectLst/>
                <a:uLnTx/>
                <a:uFillTx/>
                <a:latin typeface="Tw Cen MT" panose="020B0602020104020603"/>
                <a:ea typeface="+mn-ea"/>
                <a:cs typeface="+mn-cs"/>
              </a:rPr>
              <a:t>Can a </a:t>
            </a:r>
            <a:r>
              <a:rPr kumimoji="0" lang="en-US" sz="2200" b="1" i="0" u="sng" strike="noStrike" kern="1200" cap="none" spc="0" normalizeH="0" baseline="0" noProof="0" dirty="0">
                <a:ln>
                  <a:noFill/>
                </a:ln>
                <a:solidFill>
                  <a:srgbClr val="FF4876"/>
                </a:solidFill>
                <a:effectLst/>
                <a:uLnTx/>
                <a:uFillTx/>
                <a:latin typeface="Tw Cen MT" panose="020B0602020104020603"/>
                <a:ea typeface="+mn-ea"/>
                <a:cs typeface="+mn-cs"/>
              </a:rPr>
              <a:t>bare surface</a:t>
            </a:r>
            <a:r>
              <a:rPr kumimoji="0" lang="en-US" sz="2200" b="0" i="0" u="none" strike="noStrike" kern="1200" cap="none" spc="0" normalizeH="0" baseline="0" noProof="0" dirty="0">
                <a:ln>
                  <a:noFill/>
                </a:ln>
                <a:solidFill>
                  <a:srgbClr val="FF4876"/>
                </a:solidFill>
                <a:effectLst/>
                <a:uLnTx/>
                <a:uFillTx/>
                <a:latin typeface="Tw Cen MT" panose="020B0602020104020603"/>
                <a:ea typeface="+mn-ea"/>
                <a:cs typeface="+mn-cs"/>
              </a:rPr>
              <a:t> lead to a cooler observed dayside? </a:t>
            </a:r>
          </a:p>
        </p:txBody>
      </p:sp>
      <p:grpSp>
        <p:nvGrpSpPr>
          <p:cNvPr id="8" name="Group 7">
            <a:extLst>
              <a:ext uri="{FF2B5EF4-FFF2-40B4-BE49-F238E27FC236}">
                <a16:creationId xmlns:a16="http://schemas.microsoft.com/office/drawing/2014/main" id="{24FACDA6-6C40-7C6A-A72F-B5E2EF3061BC}"/>
              </a:ext>
            </a:extLst>
          </p:cNvPr>
          <p:cNvGrpSpPr/>
          <p:nvPr/>
        </p:nvGrpSpPr>
        <p:grpSpPr>
          <a:xfrm>
            <a:off x="2759909" y="1378025"/>
            <a:ext cx="6598723" cy="4933875"/>
            <a:chOff x="3409407" y="0"/>
            <a:chExt cx="5373184" cy="3871141"/>
          </a:xfrm>
        </p:grpSpPr>
        <p:pic>
          <p:nvPicPr>
            <p:cNvPr id="4" name="Picture 3" descr="A graph of different colors and sizes&#10;&#10;AI-generated content may be incorrect.">
              <a:extLst>
                <a:ext uri="{FF2B5EF4-FFF2-40B4-BE49-F238E27FC236}">
                  <a16:creationId xmlns:a16="http://schemas.microsoft.com/office/drawing/2014/main" id="{0ED76153-DA87-7F83-1A65-A42FB6367A0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3409408" y="0"/>
              <a:ext cx="5373183" cy="3323771"/>
            </a:xfrm>
            <a:prstGeom prst="rect">
              <a:avLst/>
            </a:prstGeom>
          </p:spPr>
        </p:pic>
        <p:pic>
          <p:nvPicPr>
            <p:cNvPr id="5" name="Picture 4" descr="A graph of different colors and sizes&#10;&#10;AI-generated content may be incorrect.">
              <a:extLst>
                <a:ext uri="{FF2B5EF4-FFF2-40B4-BE49-F238E27FC236}">
                  <a16:creationId xmlns:a16="http://schemas.microsoft.com/office/drawing/2014/main" id="{AED93472-E2B6-D3E2-6B15-B0B97A92567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409407" y="3325041"/>
              <a:ext cx="5373183" cy="546100"/>
            </a:xfrm>
            <a:prstGeom prst="rect">
              <a:avLst/>
            </a:prstGeom>
          </p:spPr>
        </p:pic>
      </p:grpSp>
      <p:sp>
        <p:nvSpPr>
          <p:cNvPr id="11" name="TextBox 10">
            <a:extLst>
              <a:ext uri="{FF2B5EF4-FFF2-40B4-BE49-F238E27FC236}">
                <a16:creationId xmlns:a16="http://schemas.microsoft.com/office/drawing/2014/main" id="{47ACF1CB-174C-75AD-F4AB-40C86955165C}"/>
              </a:ext>
            </a:extLst>
          </p:cNvPr>
          <p:cNvSpPr txBox="1"/>
          <p:nvPr/>
        </p:nvSpPr>
        <p:spPr>
          <a:xfrm>
            <a:off x="9453291" y="3243472"/>
            <a:ext cx="2611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w Cen MT" panose="020B0602020104020603"/>
                <a:ea typeface="+mn-ea"/>
                <a:cs typeface="+mn-cs"/>
              </a:rPr>
              <a:t>Probably. Surface processes are rather complicated.</a:t>
            </a:r>
          </a:p>
        </p:txBody>
      </p:sp>
    </p:spTree>
    <p:extLst>
      <p:ext uri="{BB962C8B-B14F-4D97-AF65-F5344CB8AC3E}">
        <p14:creationId xmlns:p14="http://schemas.microsoft.com/office/powerpoint/2010/main" val="2439561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A36B4-81F8-5086-0C83-30AB8F8FBD5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23D98A8-9950-C058-9640-2D9CAEE8026C}"/>
              </a:ext>
            </a:extLst>
          </p:cNvPr>
          <p:cNvSpPr>
            <a:spLocks noGrp="1"/>
          </p:cNvSpPr>
          <p:nvPr>
            <p:ph type="title"/>
          </p:nvPr>
        </p:nvSpPr>
        <p:spPr/>
        <p:txBody>
          <a:bodyPr>
            <a:noAutofit/>
          </a:bodyPr>
          <a:lstStyle/>
          <a:p>
            <a:r>
              <a:rPr lang="en-US" sz="3200" dirty="0"/>
              <a:t>Modelling Exoplanet Atmospheres in Transmission</a:t>
            </a:r>
          </a:p>
        </p:txBody>
      </p:sp>
      <p:sp>
        <p:nvSpPr>
          <p:cNvPr id="3" name="Slide Number Placeholder 2">
            <a:extLst>
              <a:ext uri="{FF2B5EF4-FFF2-40B4-BE49-F238E27FC236}">
                <a16:creationId xmlns:a16="http://schemas.microsoft.com/office/drawing/2014/main" id="{155B3357-3C2C-BA79-3D74-4C8C17446C9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1030" name="Picture 6">
            <a:extLst>
              <a:ext uri="{FF2B5EF4-FFF2-40B4-BE49-F238E27FC236}">
                <a16:creationId xmlns:a16="http://schemas.microsoft.com/office/drawing/2014/main" id="{0460C2E7-0CC3-9D25-EAC1-4C96B6D5DF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5115" y="1271448"/>
            <a:ext cx="8346857" cy="513652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8A77157-01DA-E13C-28FF-7B4BFCACBD01}"/>
              </a:ext>
            </a:extLst>
          </p:cNvPr>
          <p:cNvSpPr txBox="1"/>
          <p:nvPr/>
        </p:nvSpPr>
        <p:spPr>
          <a:xfrm>
            <a:off x="10131972" y="5663981"/>
            <a:ext cx="19139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Tw Cen MT" panose="020B0602020104020603"/>
                <a:ea typeface="+mn-ea"/>
                <a:cs typeface="+mn-cs"/>
              </a:rPr>
              <a:t>Lustig-Yaeger+ (2023)</a:t>
            </a:r>
          </a:p>
        </p:txBody>
      </p:sp>
    </p:spTree>
    <p:extLst>
      <p:ext uri="{BB962C8B-B14F-4D97-AF65-F5344CB8AC3E}">
        <p14:creationId xmlns:p14="http://schemas.microsoft.com/office/powerpoint/2010/main" val="4096297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21329-7328-E4BF-5F67-44AE8B6A50F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8323FAD-5A31-6C1A-09CB-E8EFB6498506}"/>
              </a:ext>
            </a:extLst>
          </p:cNvPr>
          <p:cNvSpPr>
            <a:spLocks noGrp="1"/>
          </p:cNvSpPr>
          <p:nvPr>
            <p:ph type="title"/>
          </p:nvPr>
        </p:nvSpPr>
        <p:spPr/>
        <p:txBody>
          <a:bodyPr>
            <a:noAutofit/>
          </a:bodyPr>
          <a:lstStyle/>
          <a:p>
            <a:r>
              <a:rPr lang="en-US" sz="3200" dirty="0" err="1"/>
              <a:t>Gl</a:t>
            </a:r>
            <a:r>
              <a:rPr lang="en-US" sz="3200" dirty="0"/>
              <a:t> 486 b: Observations vs Models</a:t>
            </a:r>
          </a:p>
        </p:txBody>
      </p:sp>
      <p:sp>
        <p:nvSpPr>
          <p:cNvPr id="3" name="Slide Number Placeholder 2">
            <a:extLst>
              <a:ext uri="{FF2B5EF4-FFF2-40B4-BE49-F238E27FC236}">
                <a16:creationId xmlns:a16="http://schemas.microsoft.com/office/drawing/2014/main" id="{D877EB01-A052-A0B7-6D08-E98495C4E39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CB47AEB5-B03C-A050-8FD9-BE5CDF2DBE5B}"/>
              </a:ext>
            </a:extLst>
          </p:cNvPr>
          <p:cNvSpPr txBox="1"/>
          <p:nvPr/>
        </p:nvSpPr>
        <p:spPr>
          <a:xfrm>
            <a:off x="1148591" y="5904542"/>
            <a:ext cx="10513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0E3B"/>
                </a:solidFill>
                <a:effectLst/>
                <a:uLnTx/>
                <a:uFillTx/>
                <a:latin typeface="Tw Cen MT" panose="020B0602020104020603"/>
                <a:ea typeface="+mn-ea"/>
                <a:cs typeface="+mn-cs"/>
              </a:rPr>
              <a:t>Transmission spectrum is consistent with </a:t>
            </a:r>
            <a:r>
              <a:rPr kumimoji="0" lang="en-US" sz="2400" b="1" i="0" u="none" strike="noStrike" kern="1200" cap="none" spc="0" normalizeH="0" baseline="0" noProof="0" dirty="0">
                <a:ln>
                  <a:noFill/>
                </a:ln>
                <a:solidFill>
                  <a:srgbClr val="7D7E7C"/>
                </a:solidFill>
                <a:effectLst/>
                <a:uLnTx/>
                <a:uFillTx/>
                <a:latin typeface="Tw Cen MT" panose="020B0602020104020603"/>
                <a:ea typeface="+mn-ea"/>
                <a:cs typeface="+mn-cs"/>
              </a:rPr>
              <a:t>no atmosphere</a:t>
            </a:r>
            <a:r>
              <a:rPr kumimoji="0" lang="en-US" sz="2400" b="0" i="0" u="none" strike="noStrike" kern="1200" cap="none" spc="0" normalizeH="0" baseline="0" noProof="0" dirty="0">
                <a:ln>
                  <a:noFill/>
                </a:ln>
                <a:solidFill>
                  <a:srgbClr val="1A0E3B"/>
                </a:solidFill>
                <a:effectLst/>
                <a:uLnTx/>
                <a:uFillTx/>
                <a:latin typeface="Tw Cen MT" panose="020B0602020104020603"/>
                <a:ea typeface="+mn-ea"/>
                <a:cs typeface="+mn-cs"/>
              </a:rPr>
              <a:t> or with an </a:t>
            </a:r>
            <a:r>
              <a:rPr kumimoji="0" lang="en-US" sz="2400" b="1" i="0" u="none" strike="noStrike" kern="1200" cap="none" spc="0" normalizeH="0" baseline="0" noProof="0" dirty="0">
                <a:ln>
                  <a:noFill/>
                </a:ln>
                <a:solidFill>
                  <a:srgbClr val="0064FC"/>
                </a:solidFill>
                <a:effectLst/>
                <a:uLnTx/>
                <a:uFillTx/>
                <a:latin typeface="Tw Cen MT" panose="020B0602020104020603"/>
                <a:ea typeface="+mn-ea"/>
                <a:cs typeface="+mn-cs"/>
              </a:rPr>
              <a:t>H</a:t>
            </a:r>
            <a:r>
              <a:rPr kumimoji="0" lang="en-US" sz="2400" b="1" i="0" u="none" strike="noStrike" kern="1200" cap="none" spc="0" normalizeH="0" baseline="-25000" noProof="0" dirty="0">
                <a:ln>
                  <a:noFill/>
                </a:ln>
                <a:solidFill>
                  <a:srgbClr val="0064FC"/>
                </a:solidFill>
                <a:effectLst/>
                <a:uLnTx/>
                <a:uFillTx/>
                <a:latin typeface="Tw Cen MT" panose="020B0602020104020603"/>
                <a:ea typeface="+mn-ea"/>
                <a:cs typeface="+mn-cs"/>
              </a:rPr>
              <a:t>2</a:t>
            </a:r>
            <a:r>
              <a:rPr kumimoji="0" lang="en-US" sz="2400" b="1" i="0" u="none" strike="noStrike" kern="1200" cap="none" spc="0" normalizeH="0" baseline="0" noProof="0" dirty="0">
                <a:ln>
                  <a:noFill/>
                </a:ln>
                <a:solidFill>
                  <a:srgbClr val="0064FC"/>
                </a:solidFill>
                <a:effectLst/>
                <a:uLnTx/>
                <a:uFillTx/>
                <a:latin typeface="Tw Cen MT" panose="020B0602020104020603"/>
                <a:ea typeface="+mn-ea"/>
                <a:cs typeface="+mn-cs"/>
              </a:rPr>
              <a:t>O atmosphere</a:t>
            </a:r>
          </a:p>
        </p:txBody>
      </p:sp>
      <p:pic>
        <p:nvPicPr>
          <p:cNvPr id="7" name="Picture 6" descr="A graph of different colors and numbers&#10;&#10;AI-generated content may be incorrect.">
            <a:extLst>
              <a:ext uri="{FF2B5EF4-FFF2-40B4-BE49-F238E27FC236}">
                <a16:creationId xmlns:a16="http://schemas.microsoft.com/office/drawing/2014/main" id="{D2C503C1-5354-4E24-5EA1-5A6982DF072F}"/>
              </a:ext>
            </a:extLst>
          </p:cNvPr>
          <p:cNvPicPr>
            <a:picLocks noChangeAspect="1"/>
          </p:cNvPicPr>
          <p:nvPr/>
        </p:nvPicPr>
        <p:blipFill>
          <a:blip r:embed="rId2"/>
          <a:stretch>
            <a:fillRect/>
          </a:stretch>
        </p:blipFill>
        <p:spPr>
          <a:xfrm>
            <a:off x="1148591" y="1252219"/>
            <a:ext cx="10378589" cy="4708218"/>
          </a:xfrm>
          <a:prstGeom prst="rect">
            <a:avLst/>
          </a:prstGeom>
        </p:spPr>
      </p:pic>
      <p:sp>
        <p:nvSpPr>
          <p:cNvPr id="28" name="TextBox 27">
            <a:extLst>
              <a:ext uri="{FF2B5EF4-FFF2-40B4-BE49-F238E27FC236}">
                <a16:creationId xmlns:a16="http://schemas.microsoft.com/office/drawing/2014/main" id="{ACAAA94E-4FD3-80D1-B1F6-BA75467031C7}"/>
              </a:ext>
            </a:extLst>
          </p:cNvPr>
          <p:cNvSpPr txBox="1"/>
          <p:nvPr/>
        </p:nvSpPr>
        <p:spPr>
          <a:xfrm>
            <a:off x="9302750" y="4675487"/>
            <a:ext cx="22244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Tw Cen MT" panose="020B0602020104020603"/>
                <a:ea typeface="+mn-ea"/>
                <a:cs typeface="+mn-cs"/>
              </a:rPr>
              <a:t>Moran &amp; Stevenson+ (2023)</a:t>
            </a:r>
          </a:p>
        </p:txBody>
      </p:sp>
    </p:spTree>
    <p:extLst>
      <p:ext uri="{BB962C8B-B14F-4D97-AF65-F5344CB8AC3E}">
        <p14:creationId xmlns:p14="http://schemas.microsoft.com/office/powerpoint/2010/main" val="3725749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AE03F-15BE-ED70-32D4-CE4F8B7D60B1}"/>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9896195E-AC24-B578-8FD2-E1F4786F757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3309" y="911248"/>
            <a:ext cx="3732047" cy="581617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B7AB9C9A-0575-F9D6-4BD2-11B058CACD97}"/>
              </a:ext>
            </a:extLst>
          </p:cNvPr>
          <p:cNvSpPr>
            <a:spLocks noGrp="1"/>
          </p:cNvSpPr>
          <p:nvPr>
            <p:ph type="title"/>
          </p:nvPr>
        </p:nvSpPr>
        <p:spPr/>
        <p:txBody>
          <a:bodyPr>
            <a:normAutofit/>
          </a:bodyPr>
          <a:lstStyle/>
          <a:p>
            <a:r>
              <a:rPr lang="en-US" sz="3600" dirty="0"/>
              <a:t>Challenges—</a:t>
            </a:r>
            <a:r>
              <a:rPr lang="en-US" sz="3000" dirty="0"/>
              <a:t>Small Signal Size</a:t>
            </a:r>
          </a:p>
        </p:txBody>
      </p:sp>
      <p:sp>
        <p:nvSpPr>
          <p:cNvPr id="12" name="Content Placeholder 11">
            <a:extLst>
              <a:ext uri="{FF2B5EF4-FFF2-40B4-BE49-F238E27FC236}">
                <a16:creationId xmlns:a16="http://schemas.microsoft.com/office/drawing/2014/main" id="{2C579AEC-FA6D-4400-0D92-4094F49475E0}"/>
              </a:ext>
            </a:extLst>
          </p:cNvPr>
          <p:cNvSpPr>
            <a:spLocks noGrp="1"/>
          </p:cNvSpPr>
          <p:nvPr>
            <p:ph idx="1"/>
          </p:nvPr>
        </p:nvSpPr>
        <p:spPr>
          <a:xfrm>
            <a:off x="568961" y="1825625"/>
            <a:ext cx="5705715" cy="4351338"/>
          </a:xfrm>
        </p:spPr>
        <p:txBody>
          <a:bodyPr/>
          <a:lstStyle/>
          <a:p>
            <a:pPr marL="0" indent="0">
              <a:buNone/>
            </a:pPr>
            <a:r>
              <a:rPr lang="en-US" dirty="0"/>
              <a:t>Interpreting transmission spectra of rocky planets is intrinsically harder!</a:t>
            </a:r>
          </a:p>
        </p:txBody>
      </p:sp>
      <p:sp>
        <p:nvSpPr>
          <p:cNvPr id="3" name="Slide Number Placeholder 2">
            <a:extLst>
              <a:ext uri="{FF2B5EF4-FFF2-40B4-BE49-F238E27FC236}">
                <a16:creationId xmlns:a16="http://schemas.microsoft.com/office/drawing/2014/main" id="{A04B726B-956A-6D27-864A-49224F3563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2" name="TextBox 1">
            <a:extLst>
              <a:ext uri="{FF2B5EF4-FFF2-40B4-BE49-F238E27FC236}">
                <a16:creationId xmlns:a16="http://schemas.microsoft.com/office/drawing/2014/main" id="{E6FB713A-48DB-185D-47B3-316228F4B781}"/>
              </a:ext>
            </a:extLst>
          </p:cNvPr>
          <p:cNvSpPr txBox="1"/>
          <p:nvPr/>
        </p:nvSpPr>
        <p:spPr>
          <a:xfrm>
            <a:off x="10446090" y="5809967"/>
            <a:ext cx="22807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72C4"/>
                </a:solidFill>
                <a:effectLst/>
                <a:uLnTx/>
                <a:uFillTx/>
                <a:latin typeface="Tw Cen MT" panose="020B0602020104020603"/>
                <a:ea typeface="+mn-ea"/>
                <a:cs typeface="+mn-cs"/>
              </a:rPr>
              <a:t>Kreidberg</a:t>
            </a:r>
            <a:r>
              <a:rPr kumimoji="0" lang="en-US" sz="1800" b="0" i="0" u="none" strike="noStrike" kern="1200" cap="none" spc="0" normalizeH="0" baseline="0" noProof="0" dirty="0">
                <a:ln>
                  <a:noFill/>
                </a:ln>
                <a:solidFill>
                  <a:srgbClr val="4472C4"/>
                </a:solidFill>
                <a:effectLst/>
                <a:uLnTx/>
                <a:uFillTx/>
                <a:latin typeface="Tw Cen MT" panose="020B0602020104020603"/>
                <a:ea typeface="+mn-ea"/>
                <a:cs typeface="+mn-cs"/>
              </a:rPr>
              <a:t> &amp; Stevenson (2025)</a:t>
            </a:r>
          </a:p>
        </p:txBody>
      </p:sp>
      <p:grpSp>
        <p:nvGrpSpPr>
          <p:cNvPr id="22" name="Group 21">
            <a:extLst>
              <a:ext uri="{FF2B5EF4-FFF2-40B4-BE49-F238E27FC236}">
                <a16:creationId xmlns:a16="http://schemas.microsoft.com/office/drawing/2014/main" id="{D9177694-ADBB-1029-2DBC-4B49FF677CF4}"/>
              </a:ext>
            </a:extLst>
          </p:cNvPr>
          <p:cNvGrpSpPr/>
          <p:nvPr/>
        </p:nvGrpSpPr>
        <p:grpSpPr>
          <a:xfrm>
            <a:off x="500147" y="3261539"/>
            <a:ext cx="5774529" cy="1723254"/>
            <a:chOff x="58712" y="4355414"/>
            <a:chExt cx="5774529" cy="1723254"/>
          </a:xfrm>
        </p:grpSpPr>
        <p:sp>
          <p:nvSpPr>
            <p:cNvPr id="14" name="Text Placeholder 2">
              <a:extLst>
                <a:ext uri="{FF2B5EF4-FFF2-40B4-BE49-F238E27FC236}">
                  <a16:creationId xmlns:a16="http://schemas.microsoft.com/office/drawing/2014/main" id="{C18208C8-5215-423E-2D39-AA6C56EFE5EF}"/>
                </a:ext>
              </a:extLst>
            </p:cNvPr>
            <p:cNvSpPr txBox="1">
              <a:spLocks/>
            </p:cNvSpPr>
            <p:nvPr/>
          </p:nvSpPr>
          <p:spPr>
            <a:xfrm>
              <a:off x="751353" y="4573447"/>
              <a:ext cx="4001279"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A0E3B"/>
                  </a:solidFill>
                  <a:effectLst/>
                  <a:uLnTx/>
                  <a:uFillTx/>
                  <a:latin typeface="Tw Cen MT" panose="020B0602020104020603"/>
                  <a:ea typeface="+mn-ea"/>
                  <a:cs typeface="+mn-cs"/>
                </a:rPr>
                <a:t>Planets are smaller</a:t>
              </a:r>
            </a:p>
          </p:txBody>
        </p:sp>
        <p:sp>
          <p:nvSpPr>
            <p:cNvPr id="15" name="Text Placeholder 2">
              <a:extLst>
                <a:ext uri="{FF2B5EF4-FFF2-40B4-BE49-F238E27FC236}">
                  <a16:creationId xmlns:a16="http://schemas.microsoft.com/office/drawing/2014/main" id="{AC9B93A8-3AA8-50FF-10FA-324172992B28}"/>
                </a:ext>
              </a:extLst>
            </p:cNvPr>
            <p:cNvSpPr txBox="1">
              <a:spLocks/>
            </p:cNvSpPr>
            <p:nvPr/>
          </p:nvSpPr>
          <p:spPr>
            <a:xfrm>
              <a:off x="751353" y="5412245"/>
              <a:ext cx="5081888"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A0E3B"/>
                  </a:solidFill>
                  <a:effectLst/>
                  <a:uLnTx/>
                  <a:uFillTx/>
                  <a:latin typeface="Tw Cen MT" panose="020B0602020104020603"/>
                  <a:ea typeface="+mn-ea"/>
                  <a:cs typeface="+mn-cs"/>
                </a:rPr>
                <a:t>Atmospheres are more compact (made of heavier molecules)</a:t>
              </a:r>
            </a:p>
          </p:txBody>
        </p:sp>
        <p:pic>
          <p:nvPicPr>
            <p:cNvPr id="18" name="Picture 17">
              <a:extLst>
                <a:ext uri="{FF2B5EF4-FFF2-40B4-BE49-F238E27FC236}">
                  <a16:creationId xmlns:a16="http://schemas.microsoft.com/office/drawing/2014/main" id="{7AAE1C33-2355-CEC8-89AE-F9829CFC56A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328" y="4355414"/>
              <a:ext cx="682752" cy="682752"/>
            </a:xfrm>
            <a:prstGeom prst="rect">
              <a:avLst/>
            </a:prstGeom>
          </p:spPr>
        </p:pic>
        <p:sp>
          <p:nvSpPr>
            <p:cNvPr id="19" name="Text Placeholder 28">
              <a:extLst>
                <a:ext uri="{FF2B5EF4-FFF2-40B4-BE49-F238E27FC236}">
                  <a16:creationId xmlns:a16="http://schemas.microsoft.com/office/drawing/2014/main" id="{8D427C88-24AB-ECAC-F547-487E738ABC51}"/>
                </a:ext>
              </a:extLst>
            </p:cNvPr>
            <p:cNvSpPr txBox="1">
              <a:spLocks/>
            </p:cNvSpPr>
            <p:nvPr/>
          </p:nvSpPr>
          <p:spPr>
            <a:xfrm>
              <a:off x="85125" y="4453609"/>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1</a:t>
              </a:r>
            </a:p>
          </p:txBody>
        </p:sp>
        <p:pic>
          <p:nvPicPr>
            <p:cNvPr id="20" name="Picture 19">
              <a:extLst>
                <a:ext uri="{FF2B5EF4-FFF2-40B4-BE49-F238E27FC236}">
                  <a16:creationId xmlns:a16="http://schemas.microsoft.com/office/drawing/2014/main" id="{5F73B0D1-14D1-6430-1A69-75E817663F6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712" y="5395916"/>
              <a:ext cx="682752" cy="682752"/>
            </a:xfrm>
            <a:prstGeom prst="rect">
              <a:avLst/>
            </a:prstGeom>
          </p:spPr>
        </p:pic>
        <p:sp>
          <p:nvSpPr>
            <p:cNvPr id="21" name="Text Placeholder 28">
              <a:extLst>
                <a:ext uri="{FF2B5EF4-FFF2-40B4-BE49-F238E27FC236}">
                  <a16:creationId xmlns:a16="http://schemas.microsoft.com/office/drawing/2014/main" id="{3DA8891B-FACB-0826-3C94-60E4133883A9}"/>
                </a:ext>
              </a:extLst>
            </p:cNvPr>
            <p:cNvSpPr txBox="1">
              <a:spLocks/>
            </p:cNvSpPr>
            <p:nvPr/>
          </p:nvSpPr>
          <p:spPr>
            <a:xfrm>
              <a:off x="83509" y="5494111"/>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2</a:t>
              </a:r>
            </a:p>
          </p:txBody>
        </p:sp>
      </p:grpSp>
    </p:spTree>
    <p:extLst>
      <p:ext uri="{BB962C8B-B14F-4D97-AF65-F5344CB8AC3E}">
        <p14:creationId xmlns:p14="http://schemas.microsoft.com/office/powerpoint/2010/main" val="2478570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3E6833C-7AE8-D54A-A30F-1316D1CB5C2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1D7416A-63ED-72A5-3CB6-1020C6B1973F}"/>
              </a:ext>
            </a:extLst>
          </p:cNvPr>
          <p:cNvSpPr>
            <a:spLocks noGrp="1"/>
          </p:cNvSpPr>
          <p:nvPr>
            <p:ph type="title"/>
          </p:nvPr>
        </p:nvSpPr>
        <p:spPr>
          <a:ln>
            <a:noFill/>
          </a:ln>
        </p:spPr>
        <p:txBody>
          <a:bodyPr/>
          <a:lstStyle/>
          <a:p>
            <a:r>
              <a:rPr lang="en-US" dirty="0"/>
              <a:t>Geometry of Transiting Exoplanets</a:t>
            </a:r>
          </a:p>
        </p:txBody>
      </p:sp>
      <p:sp>
        <p:nvSpPr>
          <p:cNvPr id="3" name="Slide Number Placeholder 2">
            <a:extLst>
              <a:ext uri="{FF2B5EF4-FFF2-40B4-BE49-F238E27FC236}">
                <a16:creationId xmlns:a16="http://schemas.microsoft.com/office/drawing/2014/main" id="{9BEB946C-0E2C-5007-C2FC-6DBBFC3A284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2" name="Picture 2" descr="Graphic showing that the total infrared brightness of a star-planet system changes as the planet orbits the star. The graphic has three parts: (1) a diagram showing positions of the planet as it orbits the star; (2) a color-coded graph showing the change in infrared brightness as the planet orbits the star; and (3) a key explaining the color coding. The graphic shows that the system is brightest just before and after the planet passes behind the star. It is dimmest when the planet passes in front of the star. See the Extended Description for more details.">
            <a:extLst>
              <a:ext uri="{FF2B5EF4-FFF2-40B4-BE49-F238E27FC236}">
                <a16:creationId xmlns:a16="http://schemas.microsoft.com/office/drawing/2014/main" id="{207F4DE7-3FF9-1AEB-0D7D-EFEE67779452}"/>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a:fillRect/>
          </a:stretch>
        </p:blipFill>
        <p:spPr bwMode="auto">
          <a:xfrm>
            <a:off x="3052119" y="1005840"/>
            <a:ext cx="5931244" cy="508604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0BC94847-B623-0283-BB5A-6E142E3E68C6}"/>
              </a:ext>
            </a:extLst>
          </p:cNvPr>
          <p:cNvSpPr txBox="1">
            <a:spLocks/>
          </p:cNvSpPr>
          <p:nvPr/>
        </p:nvSpPr>
        <p:spPr>
          <a:xfrm>
            <a:off x="3472249" y="5381943"/>
            <a:ext cx="780876" cy="3615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NASA</a:t>
            </a:r>
          </a:p>
        </p:txBody>
      </p:sp>
    </p:spTree>
    <p:extLst>
      <p:ext uri="{BB962C8B-B14F-4D97-AF65-F5344CB8AC3E}">
        <p14:creationId xmlns:p14="http://schemas.microsoft.com/office/powerpoint/2010/main" val="1731912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91E-248F-D19C-9610-A6764AE8C1D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E54FA7C-7DF8-E778-85C9-1DDC14692B4A}"/>
              </a:ext>
            </a:extLst>
          </p:cNvPr>
          <p:cNvSpPr>
            <a:spLocks noGrp="1"/>
          </p:cNvSpPr>
          <p:nvPr>
            <p:ph type="title"/>
          </p:nvPr>
        </p:nvSpPr>
        <p:spPr/>
        <p:txBody>
          <a:bodyPr>
            <a:normAutofit/>
          </a:bodyPr>
          <a:lstStyle/>
          <a:p>
            <a:r>
              <a:rPr lang="en-US" sz="3600" dirty="0"/>
              <a:t>Challenges—Stellar Contamination</a:t>
            </a:r>
          </a:p>
        </p:txBody>
      </p:sp>
      <p:sp>
        <p:nvSpPr>
          <p:cNvPr id="3" name="Slide Number Placeholder 2">
            <a:extLst>
              <a:ext uri="{FF2B5EF4-FFF2-40B4-BE49-F238E27FC236}">
                <a16:creationId xmlns:a16="http://schemas.microsoft.com/office/drawing/2014/main" id="{2C0EC08C-30EF-6080-DDF2-E6F198A242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F6F8FC"/>
              </a:solidFill>
              <a:effectLst/>
              <a:uLnTx/>
              <a:uFillTx/>
              <a:latin typeface="Tw Cen MT" panose="020B0602020104020603"/>
              <a:ea typeface="+mn-ea"/>
              <a:cs typeface="+mn-cs"/>
            </a:endParaRPr>
          </a:p>
        </p:txBody>
      </p:sp>
      <p:pic>
        <p:nvPicPr>
          <p:cNvPr id="1026" name="Picture 2">
            <a:extLst>
              <a:ext uri="{FF2B5EF4-FFF2-40B4-BE49-F238E27FC236}">
                <a16:creationId xmlns:a16="http://schemas.microsoft.com/office/drawing/2014/main" id="{97B4436A-4BD2-E22E-A8AF-750D44851A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7546" y="1443639"/>
            <a:ext cx="10056908" cy="42319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957C91-2ED5-1673-A790-3331A8286F6B}"/>
              </a:ext>
            </a:extLst>
          </p:cNvPr>
          <p:cNvSpPr txBox="1"/>
          <p:nvPr/>
        </p:nvSpPr>
        <p:spPr>
          <a:xfrm>
            <a:off x="9321800" y="5675586"/>
            <a:ext cx="228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Rackham (2018)</a:t>
            </a:r>
          </a:p>
        </p:txBody>
      </p:sp>
    </p:spTree>
    <p:extLst>
      <p:ext uri="{BB962C8B-B14F-4D97-AF65-F5344CB8AC3E}">
        <p14:creationId xmlns:p14="http://schemas.microsoft.com/office/powerpoint/2010/main" val="602295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1898-A1A9-EC31-7D1F-A428B411D8D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B2C4A5A-7904-0B1E-3409-AC2857BC4DA7}"/>
              </a:ext>
            </a:extLst>
          </p:cNvPr>
          <p:cNvSpPr>
            <a:spLocks noGrp="1"/>
          </p:cNvSpPr>
          <p:nvPr>
            <p:ph type="title"/>
          </p:nvPr>
        </p:nvSpPr>
        <p:spPr/>
        <p:txBody>
          <a:bodyPr>
            <a:normAutofit/>
          </a:bodyPr>
          <a:lstStyle/>
          <a:p>
            <a:r>
              <a:rPr lang="en-US" sz="3600" dirty="0"/>
              <a:t>Challenges—Stellar Contamination</a:t>
            </a:r>
          </a:p>
        </p:txBody>
      </p:sp>
      <p:sp>
        <p:nvSpPr>
          <p:cNvPr id="3" name="Slide Number Placeholder 2">
            <a:extLst>
              <a:ext uri="{FF2B5EF4-FFF2-40B4-BE49-F238E27FC236}">
                <a16:creationId xmlns:a16="http://schemas.microsoft.com/office/drawing/2014/main" id="{E0B8F0E8-AE66-36B6-3CA3-A4B2A0FF759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5" name="Picture 4" descr="A graph of a wave&#10;&#10;AI-generated content may be incorrect.">
            <a:extLst>
              <a:ext uri="{FF2B5EF4-FFF2-40B4-BE49-F238E27FC236}">
                <a16:creationId xmlns:a16="http://schemas.microsoft.com/office/drawing/2014/main" id="{08DE22B5-A181-52FF-AC91-2295F851DEA5}"/>
              </a:ext>
            </a:extLst>
          </p:cNvPr>
          <p:cNvPicPr>
            <a:picLocks noChangeAspect="1"/>
          </p:cNvPicPr>
          <p:nvPr/>
        </p:nvPicPr>
        <p:blipFill>
          <a:blip r:embed="rId2"/>
          <a:stretch>
            <a:fillRect/>
          </a:stretch>
        </p:blipFill>
        <p:spPr>
          <a:xfrm>
            <a:off x="6096000" y="1272350"/>
            <a:ext cx="5397800" cy="4789788"/>
          </a:xfrm>
          <a:prstGeom prst="rect">
            <a:avLst/>
          </a:prstGeom>
        </p:spPr>
      </p:pic>
      <p:sp>
        <p:nvSpPr>
          <p:cNvPr id="6" name="TextBox 5">
            <a:extLst>
              <a:ext uri="{FF2B5EF4-FFF2-40B4-BE49-F238E27FC236}">
                <a16:creationId xmlns:a16="http://schemas.microsoft.com/office/drawing/2014/main" id="{DCFAF02D-D7E5-78D6-F675-59F352008A7D}"/>
              </a:ext>
            </a:extLst>
          </p:cNvPr>
          <p:cNvSpPr txBox="1"/>
          <p:nvPr/>
        </p:nvSpPr>
        <p:spPr>
          <a:xfrm>
            <a:off x="7097370" y="4832650"/>
            <a:ext cx="22244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Tw Cen MT" panose="020B0602020104020603"/>
                <a:ea typeface="+mn-ea"/>
                <a:cs typeface="+mn-cs"/>
              </a:rPr>
              <a:t>Moran &amp; Stevenson+ (2023)</a:t>
            </a:r>
          </a:p>
        </p:txBody>
      </p:sp>
      <p:sp>
        <p:nvSpPr>
          <p:cNvPr id="8" name="TextBox 7">
            <a:extLst>
              <a:ext uri="{FF2B5EF4-FFF2-40B4-BE49-F238E27FC236}">
                <a16:creationId xmlns:a16="http://schemas.microsoft.com/office/drawing/2014/main" id="{52A8C6CB-AD48-A502-6EE8-982ACE4C2825}"/>
              </a:ext>
            </a:extLst>
          </p:cNvPr>
          <p:cNvSpPr txBox="1"/>
          <p:nvPr/>
        </p:nvSpPr>
        <p:spPr>
          <a:xfrm>
            <a:off x="698200" y="1616385"/>
            <a:ext cx="4880734"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w Cen MT" panose="020B0602020104020603"/>
                <a:ea typeface="+mn-ea"/>
                <a:cs typeface="+mn-cs"/>
              </a:rPr>
              <a:t>The </a:t>
            </a:r>
            <a:r>
              <a:rPr kumimoji="0" lang="en-US" sz="3200" b="1" i="1" u="none" strike="noStrike" kern="1200" cap="none" spc="0" normalizeH="0" baseline="0" noProof="0" dirty="0">
                <a:ln>
                  <a:noFill/>
                </a:ln>
                <a:solidFill>
                  <a:prstClr val="white"/>
                </a:solidFill>
                <a:effectLst/>
                <a:uLnTx/>
                <a:uFillTx/>
                <a:latin typeface="Tw Cen MT" panose="020B0602020104020603"/>
                <a:ea typeface="+mn-ea"/>
                <a:cs typeface="+mn-cs"/>
              </a:rPr>
              <a:t>spectral</a:t>
            </a:r>
            <a:r>
              <a:rPr kumimoji="0" lang="en-US" sz="3200" b="1" i="0" u="none" strike="noStrike" kern="1200" cap="none" spc="0" normalizeH="0" baseline="0" noProof="0" dirty="0">
                <a:ln>
                  <a:noFill/>
                </a:ln>
                <a:solidFill>
                  <a:prstClr val="white"/>
                </a:solidFill>
                <a:effectLst/>
                <a:uLnTx/>
                <a:uFillTx/>
                <a:latin typeface="Tw Cen MT" panose="020B0602020104020603"/>
                <a:ea typeface="+mn-ea"/>
                <a:cs typeface="+mn-cs"/>
              </a:rPr>
              <a:t> </a:t>
            </a:r>
            <a:r>
              <a:rPr kumimoji="0" lang="en-US" sz="3200" b="1" i="1" u="none" strike="noStrike" kern="1200" cap="none" spc="0" normalizeH="0" baseline="0" noProof="0" dirty="0">
                <a:ln>
                  <a:noFill/>
                </a:ln>
                <a:solidFill>
                  <a:prstClr val="white"/>
                </a:solidFill>
                <a:effectLst/>
                <a:uLnTx/>
                <a:uFillTx/>
                <a:latin typeface="Tw Cen MT" panose="020B0602020104020603"/>
                <a:ea typeface="+mn-ea"/>
                <a:cs typeface="+mn-cs"/>
              </a:rPr>
              <a:t>slope</a:t>
            </a:r>
            <a:r>
              <a:rPr kumimoji="0" lang="en-US" sz="3200" b="1" i="0" u="none" strike="noStrike" kern="1200" cap="none" spc="0" normalizeH="0" baseline="0" noProof="0" dirty="0">
                <a:ln>
                  <a:noFill/>
                </a:ln>
                <a:solidFill>
                  <a:prstClr val="white"/>
                </a:solidFill>
                <a:effectLst/>
                <a:uLnTx/>
                <a:uFillTx/>
                <a:latin typeface="Tw Cen MT" panose="020B0602020104020603"/>
                <a:ea typeface="+mn-ea"/>
                <a:cs typeface="+mn-cs"/>
              </a:rPr>
              <a:t> around 3 micron can be both explained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D17E"/>
                </a:solidFill>
                <a:effectLst/>
                <a:uLnTx/>
                <a:uFillTx/>
                <a:latin typeface="Tw Cen MT" panose="020B0602020104020603"/>
                <a:ea typeface="+mn-ea"/>
                <a:cs typeface="+mn-cs"/>
              </a:rPr>
              <a:t>Stellar contamination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3AAFE"/>
                </a:solidFill>
                <a:effectLst/>
                <a:uLnTx/>
                <a:uFillTx/>
                <a:latin typeface="Tw Cen MT" panose="020B0602020104020603"/>
                <a:ea typeface="+mn-ea"/>
                <a:cs typeface="+mn-cs"/>
              </a:rPr>
              <a:t>H</a:t>
            </a:r>
            <a:r>
              <a:rPr kumimoji="0" lang="en-US" sz="3200" b="1" i="0" u="none" strike="noStrike" kern="1200" cap="none" spc="0" normalizeH="0" baseline="-25000" noProof="0" dirty="0">
                <a:ln>
                  <a:noFill/>
                </a:ln>
                <a:solidFill>
                  <a:srgbClr val="73AAFE"/>
                </a:solidFill>
                <a:effectLst/>
                <a:uLnTx/>
                <a:uFillTx/>
                <a:latin typeface="Tw Cen MT" panose="020B0602020104020603"/>
                <a:ea typeface="+mn-ea"/>
                <a:cs typeface="+mn-cs"/>
              </a:rPr>
              <a:t>2</a:t>
            </a:r>
            <a:r>
              <a:rPr kumimoji="0" lang="en-US" sz="3200" b="1" i="0" u="none" strike="noStrike" kern="1200" cap="none" spc="0" normalizeH="0" baseline="0" noProof="0" dirty="0">
                <a:ln>
                  <a:noFill/>
                </a:ln>
                <a:solidFill>
                  <a:srgbClr val="73AAFE"/>
                </a:solidFill>
                <a:effectLst/>
                <a:uLnTx/>
                <a:uFillTx/>
                <a:latin typeface="Tw Cen MT" panose="020B0602020104020603"/>
                <a:ea typeface="+mn-ea"/>
                <a:cs typeface="+mn-cs"/>
              </a:rPr>
              <a:t>O-rich atmosphere</a:t>
            </a:r>
          </a:p>
        </p:txBody>
      </p:sp>
    </p:spTree>
    <p:extLst>
      <p:ext uri="{BB962C8B-B14F-4D97-AF65-F5344CB8AC3E}">
        <p14:creationId xmlns:p14="http://schemas.microsoft.com/office/powerpoint/2010/main" val="205506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35511-8A6B-050E-1172-3F8C522F8B7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765E70-D620-D2ED-E80D-7F9A3C932A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5" name="Title 4">
            <a:extLst>
              <a:ext uri="{FF2B5EF4-FFF2-40B4-BE49-F238E27FC236}">
                <a16:creationId xmlns:a16="http://schemas.microsoft.com/office/drawing/2014/main" id="{2D2A5683-0990-8EEA-E891-72516CDE7B1F}"/>
              </a:ext>
            </a:extLst>
          </p:cNvPr>
          <p:cNvSpPr>
            <a:spLocks noGrp="1"/>
          </p:cNvSpPr>
          <p:nvPr>
            <p:ph type="title"/>
          </p:nvPr>
        </p:nvSpPr>
        <p:spPr/>
        <p:txBody>
          <a:bodyPr>
            <a:noAutofit/>
          </a:bodyPr>
          <a:lstStyle/>
          <a:p>
            <a:r>
              <a:rPr lang="en-US" sz="3600" dirty="0"/>
              <a:t>Summary: how do we interpret observations?</a:t>
            </a:r>
          </a:p>
        </p:txBody>
      </p:sp>
      <p:sp>
        <p:nvSpPr>
          <p:cNvPr id="18" name="Text Placeholder 2">
            <a:extLst>
              <a:ext uri="{FF2B5EF4-FFF2-40B4-BE49-F238E27FC236}">
                <a16:creationId xmlns:a16="http://schemas.microsoft.com/office/drawing/2014/main" id="{0144494A-4E8D-0E4F-8183-7C9F9C77423A}"/>
              </a:ext>
            </a:extLst>
          </p:cNvPr>
          <p:cNvSpPr txBox="1">
            <a:spLocks/>
          </p:cNvSpPr>
          <p:nvPr/>
        </p:nvSpPr>
        <p:spPr>
          <a:xfrm>
            <a:off x="2341834" y="1424029"/>
            <a:ext cx="8573816" cy="11542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1A0E3B"/>
                </a:solidFill>
                <a:effectLst/>
                <a:uLnTx/>
                <a:uFillTx/>
                <a:latin typeface="Tw Cen MT" panose="020B0602020104020603"/>
                <a:ea typeface="+mn-ea"/>
                <a:cs typeface="+mn-cs"/>
              </a:rPr>
              <a:t>Atmospheric and surface observations are interpreted by </a:t>
            </a: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comparison to models</a:t>
            </a:r>
            <a:r>
              <a:rPr kumimoji="0" lang="en-US" sz="3000" b="0" i="0" u="none" strike="noStrike" kern="1200" cap="none" spc="0" normalizeH="0" baseline="0" noProof="0" dirty="0">
                <a:ln>
                  <a:noFill/>
                </a:ln>
                <a:solidFill>
                  <a:srgbClr val="1A0E3B"/>
                </a:solidFill>
                <a:effectLst/>
                <a:uLnTx/>
                <a:uFillTx/>
                <a:latin typeface="Tw Cen MT" panose="020B0602020104020603"/>
                <a:ea typeface="+mn-ea"/>
                <a:cs typeface="+mn-cs"/>
              </a:rPr>
              <a:t>. </a:t>
            </a:r>
          </a:p>
        </p:txBody>
      </p:sp>
      <p:grpSp>
        <p:nvGrpSpPr>
          <p:cNvPr id="30" name="Group 29">
            <a:extLst>
              <a:ext uri="{FF2B5EF4-FFF2-40B4-BE49-F238E27FC236}">
                <a16:creationId xmlns:a16="http://schemas.microsoft.com/office/drawing/2014/main" id="{FEAA332B-EE1E-5310-AEDE-83FEB784A463}"/>
              </a:ext>
            </a:extLst>
          </p:cNvPr>
          <p:cNvGrpSpPr/>
          <p:nvPr/>
        </p:nvGrpSpPr>
        <p:grpSpPr>
          <a:xfrm>
            <a:off x="1005933" y="1247739"/>
            <a:ext cx="1007003" cy="1046092"/>
            <a:chOff x="1304321" y="1871347"/>
            <a:chExt cx="1007003" cy="1046092"/>
          </a:xfrm>
        </p:grpSpPr>
        <p:pic>
          <p:nvPicPr>
            <p:cNvPr id="10" name="Picture 9">
              <a:extLst>
                <a:ext uri="{FF2B5EF4-FFF2-40B4-BE49-F238E27FC236}">
                  <a16:creationId xmlns:a16="http://schemas.microsoft.com/office/drawing/2014/main" id="{59D953BF-BC6A-AD60-221A-B176B98F98A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04321" y="1871347"/>
              <a:ext cx="1007003" cy="1007003"/>
            </a:xfrm>
            <a:prstGeom prst="rect">
              <a:avLst/>
            </a:prstGeom>
          </p:spPr>
        </p:pic>
        <p:sp>
          <p:nvSpPr>
            <p:cNvPr id="26" name="Text Placeholder 28">
              <a:extLst>
                <a:ext uri="{FF2B5EF4-FFF2-40B4-BE49-F238E27FC236}">
                  <a16:creationId xmlns:a16="http://schemas.microsoft.com/office/drawing/2014/main" id="{0A9C605F-8CA9-BC81-6D43-BFF9904F0ABE}"/>
                </a:ext>
              </a:extLst>
            </p:cNvPr>
            <p:cNvSpPr txBox="1">
              <a:spLocks/>
            </p:cNvSpPr>
            <p:nvPr/>
          </p:nvSpPr>
          <p:spPr>
            <a:xfrm>
              <a:off x="1340895" y="2144766"/>
              <a:ext cx="945454" cy="77267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1</a:t>
              </a:r>
            </a:p>
          </p:txBody>
        </p:sp>
      </p:grpSp>
      <p:grpSp>
        <p:nvGrpSpPr>
          <p:cNvPr id="31" name="Group 30">
            <a:extLst>
              <a:ext uri="{FF2B5EF4-FFF2-40B4-BE49-F238E27FC236}">
                <a16:creationId xmlns:a16="http://schemas.microsoft.com/office/drawing/2014/main" id="{AF16DCF7-D7B7-7867-6822-7A4BCC54A195}"/>
              </a:ext>
            </a:extLst>
          </p:cNvPr>
          <p:cNvGrpSpPr/>
          <p:nvPr/>
        </p:nvGrpSpPr>
        <p:grpSpPr>
          <a:xfrm>
            <a:off x="1050511" y="3066003"/>
            <a:ext cx="962425" cy="1009288"/>
            <a:chOff x="1279345" y="3135810"/>
            <a:chExt cx="962425" cy="1009288"/>
          </a:xfrm>
        </p:grpSpPr>
        <p:pic>
          <p:nvPicPr>
            <p:cNvPr id="11" name="Picture 10">
              <a:extLst>
                <a:ext uri="{FF2B5EF4-FFF2-40B4-BE49-F238E27FC236}">
                  <a16:creationId xmlns:a16="http://schemas.microsoft.com/office/drawing/2014/main" id="{57F1009B-DF9F-794B-7088-A5DA7D6075F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9345" y="3135810"/>
              <a:ext cx="962425" cy="1007003"/>
            </a:xfrm>
            <a:prstGeom prst="rect">
              <a:avLst/>
            </a:prstGeom>
          </p:spPr>
        </p:pic>
        <p:sp>
          <p:nvSpPr>
            <p:cNvPr id="27" name="Text Placeholder 28">
              <a:extLst>
                <a:ext uri="{FF2B5EF4-FFF2-40B4-BE49-F238E27FC236}">
                  <a16:creationId xmlns:a16="http://schemas.microsoft.com/office/drawing/2014/main" id="{223128C2-E1F8-B986-6B7C-86135FD52D29}"/>
                </a:ext>
              </a:extLst>
            </p:cNvPr>
            <p:cNvSpPr txBox="1">
              <a:spLocks/>
            </p:cNvSpPr>
            <p:nvPr/>
          </p:nvSpPr>
          <p:spPr>
            <a:xfrm>
              <a:off x="1323924" y="3372425"/>
              <a:ext cx="917846" cy="77267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2</a:t>
              </a:r>
            </a:p>
          </p:txBody>
        </p:sp>
      </p:grpSp>
      <p:grpSp>
        <p:nvGrpSpPr>
          <p:cNvPr id="32" name="Group 31">
            <a:extLst>
              <a:ext uri="{FF2B5EF4-FFF2-40B4-BE49-F238E27FC236}">
                <a16:creationId xmlns:a16="http://schemas.microsoft.com/office/drawing/2014/main" id="{99554A41-EA58-6373-0B48-1C52E74C4C39}"/>
              </a:ext>
            </a:extLst>
          </p:cNvPr>
          <p:cNvGrpSpPr/>
          <p:nvPr/>
        </p:nvGrpSpPr>
        <p:grpSpPr>
          <a:xfrm>
            <a:off x="1050511" y="5001847"/>
            <a:ext cx="1007003" cy="1007003"/>
            <a:chOff x="1294330" y="4379385"/>
            <a:chExt cx="1007003" cy="1007003"/>
          </a:xfrm>
        </p:grpSpPr>
        <p:pic>
          <p:nvPicPr>
            <p:cNvPr id="12" name="Picture 11">
              <a:extLst>
                <a:ext uri="{FF2B5EF4-FFF2-40B4-BE49-F238E27FC236}">
                  <a16:creationId xmlns:a16="http://schemas.microsoft.com/office/drawing/2014/main" id="{55A97120-BBF2-8EE0-6C78-3D337A0605E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94330" y="4379385"/>
              <a:ext cx="1007003" cy="1007003"/>
            </a:xfrm>
            <a:prstGeom prst="rect">
              <a:avLst/>
            </a:prstGeom>
          </p:spPr>
        </p:pic>
        <p:sp>
          <p:nvSpPr>
            <p:cNvPr id="28" name="Text Placeholder 28">
              <a:extLst>
                <a:ext uri="{FF2B5EF4-FFF2-40B4-BE49-F238E27FC236}">
                  <a16:creationId xmlns:a16="http://schemas.microsoft.com/office/drawing/2014/main" id="{01A072EC-C4EC-5BAF-DF67-7BB9BFE3F211}"/>
                </a:ext>
              </a:extLst>
            </p:cNvPr>
            <p:cNvSpPr txBox="1">
              <a:spLocks/>
            </p:cNvSpPr>
            <p:nvPr/>
          </p:nvSpPr>
          <p:spPr>
            <a:xfrm>
              <a:off x="1331562" y="4605704"/>
              <a:ext cx="962425" cy="77267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3</a:t>
              </a:r>
            </a:p>
          </p:txBody>
        </p:sp>
      </p:grpSp>
      <p:sp>
        <p:nvSpPr>
          <p:cNvPr id="33" name="Text Placeholder 2">
            <a:extLst>
              <a:ext uri="{FF2B5EF4-FFF2-40B4-BE49-F238E27FC236}">
                <a16:creationId xmlns:a16="http://schemas.microsoft.com/office/drawing/2014/main" id="{01DAE0C0-70D4-06D7-7044-342ECEB69AB3}"/>
              </a:ext>
            </a:extLst>
          </p:cNvPr>
          <p:cNvSpPr txBox="1">
            <a:spLocks/>
          </p:cNvSpPr>
          <p:nvPr/>
        </p:nvSpPr>
        <p:spPr>
          <a:xfrm>
            <a:off x="2341834" y="2996499"/>
            <a:ext cx="9088166" cy="11542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Emission</a:t>
            </a:r>
            <a:r>
              <a:rPr kumimoji="0" lang="en-US" sz="3000" b="0" i="0" u="none" strike="noStrike" kern="1200" cap="none" spc="0" normalizeH="0" baseline="0" noProof="0" dirty="0">
                <a:ln>
                  <a:noFill/>
                </a:ln>
                <a:solidFill>
                  <a:srgbClr val="1A0E3B"/>
                </a:solidFill>
                <a:effectLst/>
                <a:uLnTx/>
                <a:uFillTx/>
                <a:latin typeface="Tw Cen MT" panose="020B0602020104020603"/>
                <a:ea typeface="+mn-ea"/>
                <a:cs typeface="+mn-cs"/>
              </a:rPr>
              <a:t> observations are sensitive to thermal structure. We look for atmospheres via looking for </a:t>
            </a: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cooler dayside temperatures.</a:t>
            </a:r>
          </a:p>
        </p:txBody>
      </p:sp>
      <p:sp>
        <p:nvSpPr>
          <p:cNvPr id="44" name="Text Placeholder 2">
            <a:extLst>
              <a:ext uri="{FF2B5EF4-FFF2-40B4-BE49-F238E27FC236}">
                <a16:creationId xmlns:a16="http://schemas.microsoft.com/office/drawing/2014/main" id="{25BC2730-32F3-526A-D3F7-00193373D73B}"/>
              </a:ext>
            </a:extLst>
          </p:cNvPr>
          <p:cNvSpPr txBox="1">
            <a:spLocks/>
          </p:cNvSpPr>
          <p:nvPr/>
        </p:nvSpPr>
        <p:spPr>
          <a:xfrm>
            <a:off x="2341834" y="4899319"/>
            <a:ext cx="8573816" cy="15935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Transmission</a:t>
            </a:r>
            <a:r>
              <a:rPr kumimoji="0" lang="en-US" sz="3000" b="0" i="0" u="none" strike="noStrike" kern="1200" cap="none" spc="0" normalizeH="0" baseline="0" noProof="0" dirty="0">
                <a:ln>
                  <a:noFill/>
                </a:ln>
                <a:solidFill>
                  <a:srgbClr val="1A0E3B"/>
                </a:solidFill>
                <a:effectLst/>
                <a:uLnTx/>
                <a:uFillTx/>
                <a:latin typeface="Tw Cen MT" panose="020B0602020104020603"/>
                <a:ea typeface="+mn-ea"/>
                <a:cs typeface="+mn-cs"/>
              </a:rPr>
              <a:t> observations are sensitive to atmospheric </a:t>
            </a: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chemical compositions</a:t>
            </a:r>
            <a:r>
              <a:rPr kumimoji="0" lang="en-US" sz="3000" b="0" i="0" u="none" strike="noStrike" kern="1200" cap="none" spc="0" normalizeH="0" baseline="0" noProof="0" dirty="0">
                <a:ln>
                  <a:noFill/>
                </a:ln>
                <a:solidFill>
                  <a:srgbClr val="1A0E3B"/>
                </a:solidFill>
                <a:effectLst/>
                <a:uLnTx/>
                <a:uFillTx/>
                <a:latin typeface="Tw Cen MT" panose="020B0602020104020603"/>
                <a:ea typeface="+mn-ea"/>
                <a:cs typeface="+mn-cs"/>
              </a:rPr>
              <a:t>. We look for atmospheres via looking for </a:t>
            </a:r>
            <a:r>
              <a:rPr kumimoji="0" lang="en-US" sz="3000" b="1" i="0" u="none" strike="noStrike" kern="1200" cap="none" spc="0" normalizeH="0" baseline="0" noProof="0" dirty="0">
                <a:ln>
                  <a:noFill/>
                </a:ln>
                <a:solidFill>
                  <a:srgbClr val="1A0E3B"/>
                </a:solidFill>
                <a:effectLst/>
                <a:uLnTx/>
                <a:uFillTx/>
                <a:latin typeface="Tw Cen MT" panose="020B0602020104020603"/>
                <a:ea typeface="+mn-ea"/>
                <a:cs typeface="+mn-cs"/>
              </a:rPr>
              <a:t>spectral features </a:t>
            </a:r>
            <a:r>
              <a:rPr kumimoji="0" lang="en-US" sz="3000" b="0" i="0" u="none" strike="noStrike" kern="1200" cap="none" spc="0" normalizeH="0" baseline="0" noProof="0" dirty="0">
                <a:ln>
                  <a:noFill/>
                </a:ln>
                <a:solidFill>
                  <a:srgbClr val="1A0E3B"/>
                </a:solidFill>
                <a:effectLst/>
                <a:uLnTx/>
                <a:uFillTx/>
                <a:latin typeface="Tw Cen MT" panose="020B0602020104020603"/>
                <a:ea typeface="+mn-ea"/>
                <a:cs typeface="+mn-cs"/>
              </a:rPr>
              <a:t>in the atmosphere.  </a:t>
            </a:r>
          </a:p>
        </p:txBody>
      </p:sp>
    </p:spTree>
    <p:extLst>
      <p:ext uri="{BB962C8B-B14F-4D97-AF65-F5344CB8AC3E}">
        <p14:creationId xmlns:p14="http://schemas.microsoft.com/office/powerpoint/2010/main" val="572902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0597F-D1FF-5B06-1981-CBB4F4A9BF6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C76127B-DF31-82B7-5729-CDEA33959494}"/>
              </a:ext>
            </a:extLst>
          </p:cNvPr>
          <p:cNvSpPr>
            <a:spLocks noGrp="1"/>
          </p:cNvSpPr>
          <p:nvPr>
            <p:ph type="title"/>
          </p:nvPr>
        </p:nvSpPr>
        <p:spPr>
          <a:xfrm>
            <a:off x="182880" y="274320"/>
            <a:ext cx="9328982" cy="731520"/>
          </a:xfrm>
        </p:spPr>
        <p:txBody>
          <a:bodyPr>
            <a:noAutofit/>
          </a:bodyPr>
          <a:lstStyle/>
          <a:p>
            <a:r>
              <a:rPr lang="en-US" sz="3400" dirty="0"/>
              <a:t>TRAPPIST-1 b: more atmospheres</a:t>
            </a:r>
          </a:p>
        </p:txBody>
      </p:sp>
      <p:sp>
        <p:nvSpPr>
          <p:cNvPr id="3" name="Slide Number Placeholder 2">
            <a:extLst>
              <a:ext uri="{FF2B5EF4-FFF2-40B4-BE49-F238E27FC236}">
                <a16:creationId xmlns:a16="http://schemas.microsoft.com/office/drawing/2014/main" id="{D3675073-4CB1-1311-62D6-90567D3CFC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FED95574-93B7-BE08-4622-8521EAFC5788}"/>
              </a:ext>
            </a:extLst>
          </p:cNvPr>
          <p:cNvSpPr txBox="1"/>
          <p:nvPr/>
        </p:nvSpPr>
        <p:spPr>
          <a:xfrm>
            <a:off x="9784255" y="5871255"/>
            <a:ext cx="228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Credit: Ih+23</a:t>
            </a:r>
          </a:p>
        </p:txBody>
      </p:sp>
      <p:pic>
        <p:nvPicPr>
          <p:cNvPr id="8" name="Picture 7">
            <a:extLst>
              <a:ext uri="{FF2B5EF4-FFF2-40B4-BE49-F238E27FC236}">
                <a16:creationId xmlns:a16="http://schemas.microsoft.com/office/drawing/2014/main" id="{D9F94F90-97BE-2006-8754-A1830104CAE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36151" y="3091419"/>
            <a:ext cx="682752" cy="682752"/>
          </a:xfrm>
          <a:prstGeom prst="rect">
            <a:avLst/>
          </a:prstGeom>
        </p:spPr>
      </p:pic>
      <p:sp>
        <p:nvSpPr>
          <p:cNvPr id="9" name="Text Placeholder 28">
            <a:extLst>
              <a:ext uri="{FF2B5EF4-FFF2-40B4-BE49-F238E27FC236}">
                <a16:creationId xmlns:a16="http://schemas.microsoft.com/office/drawing/2014/main" id="{FC95ADE8-9BCF-F691-47AA-98D2C363F6D1}"/>
              </a:ext>
            </a:extLst>
          </p:cNvPr>
          <p:cNvSpPr txBox="1">
            <a:spLocks/>
          </p:cNvSpPr>
          <p:nvPr/>
        </p:nvSpPr>
        <p:spPr>
          <a:xfrm>
            <a:off x="6460948" y="3189614"/>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1</a:t>
            </a:r>
          </a:p>
        </p:txBody>
      </p:sp>
      <p:pic>
        <p:nvPicPr>
          <p:cNvPr id="11" name="Picture 10">
            <a:extLst>
              <a:ext uri="{FF2B5EF4-FFF2-40B4-BE49-F238E27FC236}">
                <a16:creationId xmlns:a16="http://schemas.microsoft.com/office/drawing/2014/main" id="{54610F6D-3C0E-4E48-FF5E-CE91E0F4949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34535" y="4131921"/>
            <a:ext cx="682752" cy="682752"/>
          </a:xfrm>
          <a:prstGeom prst="rect">
            <a:avLst/>
          </a:prstGeom>
        </p:spPr>
      </p:pic>
      <p:sp>
        <p:nvSpPr>
          <p:cNvPr id="12" name="Text Placeholder 28">
            <a:extLst>
              <a:ext uri="{FF2B5EF4-FFF2-40B4-BE49-F238E27FC236}">
                <a16:creationId xmlns:a16="http://schemas.microsoft.com/office/drawing/2014/main" id="{C1076160-DBF9-309B-3B73-59ACEE1EB3F3}"/>
              </a:ext>
            </a:extLst>
          </p:cNvPr>
          <p:cNvSpPr txBox="1">
            <a:spLocks/>
          </p:cNvSpPr>
          <p:nvPr/>
        </p:nvSpPr>
        <p:spPr>
          <a:xfrm>
            <a:off x="6459332" y="4230116"/>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2</a:t>
            </a:r>
          </a:p>
        </p:txBody>
      </p:sp>
      <p:pic>
        <p:nvPicPr>
          <p:cNvPr id="13314" name="Picture 2" descr="Figure 1. Refer to the following caption and surrounding text.">
            <a:extLst>
              <a:ext uri="{FF2B5EF4-FFF2-40B4-BE49-F238E27FC236}">
                <a16:creationId xmlns:a16="http://schemas.microsoft.com/office/drawing/2014/main" id="{28F15498-61EB-9556-6887-7663A9AC0A2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695325" y="1555722"/>
            <a:ext cx="10389632" cy="4315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76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018B4-81C5-CC83-2B70-ED086D116BA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D0ED591-900B-F851-5D55-63BDA61B71C8}"/>
              </a:ext>
            </a:extLst>
          </p:cNvPr>
          <p:cNvSpPr>
            <a:spLocks noGrp="1"/>
          </p:cNvSpPr>
          <p:nvPr>
            <p:ph type="title"/>
          </p:nvPr>
        </p:nvSpPr>
        <p:spPr>
          <a:xfrm>
            <a:off x="182880" y="274320"/>
            <a:ext cx="9328982" cy="731520"/>
          </a:xfrm>
        </p:spPr>
        <p:txBody>
          <a:bodyPr>
            <a:noAutofit/>
          </a:bodyPr>
          <a:lstStyle/>
          <a:p>
            <a:r>
              <a:rPr lang="en-US" sz="3400" dirty="0"/>
              <a:t>RCE: radiative equilibrium</a:t>
            </a:r>
          </a:p>
        </p:txBody>
      </p:sp>
      <p:sp>
        <p:nvSpPr>
          <p:cNvPr id="3" name="Slide Number Placeholder 2">
            <a:extLst>
              <a:ext uri="{FF2B5EF4-FFF2-40B4-BE49-F238E27FC236}">
                <a16:creationId xmlns:a16="http://schemas.microsoft.com/office/drawing/2014/main" id="{B37E7975-AD5E-FB6F-BE68-F20AF71A6DE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177B854B-0B73-5747-CFA0-784FFE970DDC}"/>
              </a:ext>
            </a:extLst>
          </p:cNvPr>
          <p:cNvSpPr txBox="1"/>
          <p:nvPr/>
        </p:nvSpPr>
        <p:spPr>
          <a:xfrm>
            <a:off x="8189845" y="5942568"/>
            <a:ext cx="228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Malik+19</a:t>
            </a:r>
          </a:p>
        </p:txBody>
      </p:sp>
      <p:pic>
        <p:nvPicPr>
          <p:cNvPr id="30722" name="Picture 2" descr="HELIOS: AN OPEN-SOURCE, GPU-ACCELERATED RADIATIVE TRANSFER CODE FOR  SELF-CONSISTENT EXOPLANETARY ATMOSPHERES - IOPscience">
            <a:extLst>
              <a:ext uri="{FF2B5EF4-FFF2-40B4-BE49-F238E27FC236}">
                <a16:creationId xmlns:a16="http://schemas.microsoft.com/office/drawing/2014/main" id="{DFFC911F-B747-10C0-579E-87A30AC1B42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9013" y="1240407"/>
            <a:ext cx="4830832" cy="5071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510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A4558-C028-E4E7-0ECE-F5D07A8A008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2132049-4555-9495-A142-6A6BC2A527E3}"/>
              </a:ext>
            </a:extLst>
          </p:cNvPr>
          <p:cNvSpPr>
            <a:spLocks noGrp="1"/>
          </p:cNvSpPr>
          <p:nvPr>
            <p:ph type="title"/>
          </p:nvPr>
        </p:nvSpPr>
        <p:spPr>
          <a:xfrm>
            <a:off x="182880" y="274320"/>
            <a:ext cx="9328982" cy="731520"/>
          </a:xfrm>
        </p:spPr>
        <p:txBody>
          <a:bodyPr>
            <a:noAutofit/>
          </a:bodyPr>
          <a:lstStyle/>
          <a:p>
            <a:r>
              <a:rPr lang="en-US" sz="3400" dirty="0"/>
              <a:t>TRAPPIST-1 b: NIRISS Transmission</a:t>
            </a:r>
          </a:p>
        </p:txBody>
      </p:sp>
      <p:sp>
        <p:nvSpPr>
          <p:cNvPr id="3" name="Slide Number Placeholder 2">
            <a:extLst>
              <a:ext uri="{FF2B5EF4-FFF2-40B4-BE49-F238E27FC236}">
                <a16:creationId xmlns:a16="http://schemas.microsoft.com/office/drawing/2014/main" id="{92574B24-4B9D-4102-22EA-4AA6D93CB5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78721CB8-1892-8C31-C5FC-CE49FE6C8E2D}"/>
              </a:ext>
            </a:extLst>
          </p:cNvPr>
          <p:cNvSpPr txBox="1"/>
          <p:nvPr/>
        </p:nvSpPr>
        <p:spPr>
          <a:xfrm>
            <a:off x="8945217" y="6307693"/>
            <a:ext cx="228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Credit: Lim+23</a:t>
            </a:r>
          </a:p>
        </p:txBody>
      </p:sp>
      <p:pic>
        <p:nvPicPr>
          <p:cNvPr id="2" name="Picture 1">
            <a:extLst>
              <a:ext uri="{FF2B5EF4-FFF2-40B4-BE49-F238E27FC236}">
                <a16:creationId xmlns:a16="http://schemas.microsoft.com/office/drawing/2014/main" id="{8EA40ECB-EB1E-EE25-9B3D-46B637CF838D}"/>
              </a:ext>
            </a:extLst>
          </p:cNvPr>
          <p:cNvPicPr>
            <a:picLocks noChangeAspect="1"/>
          </p:cNvPicPr>
          <p:nvPr/>
        </p:nvPicPr>
        <p:blipFill>
          <a:blip r:embed="rId2"/>
          <a:stretch>
            <a:fillRect/>
          </a:stretch>
        </p:blipFill>
        <p:spPr>
          <a:xfrm>
            <a:off x="2935676" y="1152684"/>
            <a:ext cx="6009541" cy="5524341"/>
          </a:xfrm>
          <a:prstGeom prst="rect">
            <a:avLst/>
          </a:prstGeom>
        </p:spPr>
      </p:pic>
    </p:spTree>
    <p:extLst>
      <p:ext uri="{BB962C8B-B14F-4D97-AF65-F5344CB8AC3E}">
        <p14:creationId xmlns:p14="http://schemas.microsoft.com/office/powerpoint/2010/main" val="2901562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959B6-8CE8-33E7-2F5C-053C455B0EE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64013C6-03D2-1646-AFDB-4AEF1FEF3E6C}"/>
              </a:ext>
            </a:extLst>
          </p:cNvPr>
          <p:cNvSpPr>
            <a:spLocks noGrp="1"/>
          </p:cNvSpPr>
          <p:nvPr>
            <p:ph type="title"/>
          </p:nvPr>
        </p:nvSpPr>
        <p:spPr>
          <a:xfrm>
            <a:off x="182880" y="274320"/>
            <a:ext cx="9328982" cy="731520"/>
          </a:xfrm>
        </p:spPr>
        <p:txBody>
          <a:bodyPr>
            <a:noAutofit/>
          </a:bodyPr>
          <a:lstStyle/>
          <a:p>
            <a:r>
              <a:rPr lang="en-US" sz="3400" dirty="0"/>
              <a:t>Retrieval schematics</a:t>
            </a:r>
          </a:p>
        </p:txBody>
      </p:sp>
      <p:sp>
        <p:nvSpPr>
          <p:cNvPr id="3" name="Slide Number Placeholder 2">
            <a:extLst>
              <a:ext uri="{FF2B5EF4-FFF2-40B4-BE49-F238E27FC236}">
                <a16:creationId xmlns:a16="http://schemas.microsoft.com/office/drawing/2014/main" id="{A2FA40A3-8D72-28B5-1D71-AA72426BF92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24578" name="Picture 2" descr="Outstanding Challenges of Exoplanet Atmospheric Retrievals | Space Science  Reviews">
            <a:extLst>
              <a:ext uri="{FF2B5EF4-FFF2-40B4-BE49-F238E27FC236}">
                <a16:creationId xmlns:a16="http://schemas.microsoft.com/office/drawing/2014/main" id="{AA86FCA1-4C1A-F66D-0346-B94D47E932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50485" y="1279438"/>
            <a:ext cx="6271315" cy="45501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65B97E-13A9-D13E-C28E-45F466AB833E}"/>
              </a:ext>
            </a:extLst>
          </p:cNvPr>
          <p:cNvSpPr txBox="1"/>
          <p:nvPr/>
        </p:nvSpPr>
        <p:spPr>
          <a:xfrm>
            <a:off x="8189845" y="5942568"/>
            <a:ext cx="228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Barstow+21</a:t>
            </a:r>
          </a:p>
        </p:txBody>
      </p:sp>
    </p:spTree>
    <p:extLst>
      <p:ext uri="{BB962C8B-B14F-4D97-AF65-F5344CB8AC3E}">
        <p14:creationId xmlns:p14="http://schemas.microsoft.com/office/powerpoint/2010/main" val="1513216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DEC0B-3188-9021-393D-F7B157F9C7D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E60E05D-ABBB-7877-8D4D-78A995433790}"/>
              </a:ext>
            </a:extLst>
          </p:cNvPr>
          <p:cNvSpPr>
            <a:spLocks noGrp="1"/>
          </p:cNvSpPr>
          <p:nvPr>
            <p:ph type="title"/>
          </p:nvPr>
        </p:nvSpPr>
        <p:spPr>
          <a:xfrm>
            <a:off x="182880" y="274320"/>
            <a:ext cx="9328982" cy="731520"/>
          </a:xfrm>
        </p:spPr>
        <p:txBody>
          <a:bodyPr>
            <a:noAutofit/>
          </a:bodyPr>
          <a:lstStyle/>
          <a:p>
            <a:r>
              <a:rPr lang="en-US" sz="3400" dirty="0" err="1"/>
              <a:t>Gl</a:t>
            </a:r>
            <a:r>
              <a:rPr lang="en-US" sz="3400" dirty="0"/>
              <a:t> 486 b: Retrieved posteriors</a:t>
            </a:r>
          </a:p>
        </p:txBody>
      </p:sp>
      <p:sp>
        <p:nvSpPr>
          <p:cNvPr id="3" name="Slide Number Placeholder 2">
            <a:extLst>
              <a:ext uri="{FF2B5EF4-FFF2-40B4-BE49-F238E27FC236}">
                <a16:creationId xmlns:a16="http://schemas.microsoft.com/office/drawing/2014/main" id="{8D15BD1B-D645-DC1B-4788-5F8ED27F051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2" name="Picture 1" descr="A screenshot of a graph&#10;&#10;AI-generated content may be incorrect.">
            <a:extLst>
              <a:ext uri="{FF2B5EF4-FFF2-40B4-BE49-F238E27FC236}">
                <a16:creationId xmlns:a16="http://schemas.microsoft.com/office/drawing/2014/main" id="{C3D406CC-BD9F-58B9-8C9D-C0CADFF5F99D}"/>
              </a:ext>
            </a:extLst>
          </p:cNvPr>
          <p:cNvPicPr>
            <a:picLocks noChangeAspect="1"/>
          </p:cNvPicPr>
          <p:nvPr/>
        </p:nvPicPr>
        <p:blipFill>
          <a:blip r:embed="rId2"/>
          <a:stretch>
            <a:fillRect/>
          </a:stretch>
        </p:blipFill>
        <p:spPr>
          <a:xfrm>
            <a:off x="2435265" y="1030832"/>
            <a:ext cx="7772400" cy="5281068"/>
          </a:xfrm>
          <a:prstGeom prst="rect">
            <a:avLst/>
          </a:prstGeom>
        </p:spPr>
      </p:pic>
    </p:spTree>
    <p:extLst>
      <p:ext uri="{BB962C8B-B14F-4D97-AF65-F5344CB8AC3E}">
        <p14:creationId xmlns:p14="http://schemas.microsoft.com/office/powerpoint/2010/main" val="2278082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7"/>
          <p:cNvSpPr/>
          <p:nvPr/>
        </p:nvSpPr>
        <p:spPr>
          <a:xfrm>
            <a:off x="5868750" y="1164358"/>
            <a:ext cx="5355600" cy="5355600"/>
          </a:xfrm>
          <a:prstGeom prst="ellipse">
            <a:avLst/>
          </a:prstGeom>
          <a:solidFill>
            <a:srgbClr val="FFFFFF"/>
          </a:solidFill>
          <a:ln>
            <a:noFill/>
          </a:ln>
        </p:spPr>
        <p:txBody>
          <a:bodyPr spcFirstLastPara="1" wrap="square" lIns="95600" tIns="47775" rIns="95600" bIns="477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51"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pic>
        <p:nvPicPr>
          <p:cNvPr id="183" name="Google Shape;183;p17"/>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flipH="1">
            <a:off x="6602244" y="2094079"/>
            <a:ext cx="5047506" cy="4497936"/>
          </a:xfrm>
          <a:prstGeom prst="rect">
            <a:avLst/>
          </a:prstGeom>
          <a:noFill/>
          <a:ln>
            <a:noFill/>
          </a:ln>
        </p:spPr>
      </p:pic>
      <p:sp>
        <p:nvSpPr>
          <p:cNvPr id="184" name="Google Shape;184;p17"/>
          <p:cNvSpPr/>
          <p:nvPr/>
        </p:nvSpPr>
        <p:spPr>
          <a:xfrm>
            <a:off x="5861525" y="1157125"/>
            <a:ext cx="5369700" cy="5369700"/>
          </a:xfrm>
          <a:prstGeom prst="donut">
            <a:avLst>
              <a:gd name="adj" fmla="val 3256"/>
            </a:avLst>
          </a:prstGeom>
          <a:solidFill>
            <a:srgbClr val="4472C4"/>
          </a:solidFill>
          <a:ln>
            <a:noFill/>
          </a:ln>
        </p:spPr>
        <p:txBody>
          <a:bodyPr spcFirstLastPara="1" wrap="square" lIns="95600" tIns="95600" rIns="95600" bIns="95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33"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185" name="Google Shape;185;p17"/>
          <p:cNvSpPr txBox="1">
            <a:spLocks noGrp="1"/>
          </p:cNvSpPr>
          <p:nvPr>
            <p:ph type="sldNum" idx="12"/>
          </p:nvPr>
        </p:nvSpPr>
        <p:spPr>
          <a:xfrm>
            <a:off x="9321800" y="6307107"/>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6F8FC"/>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200" b="0" i="0" u="none" strike="noStrike" kern="0" cap="none" spc="0" normalizeH="0" baseline="0" noProof="0" dirty="0">
              <a:ln>
                <a:noFill/>
              </a:ln>
              <a:solidFill>
                <a:srgbClr val="F6F8FC"/>
              </a:solidFill>
              <a:effectLst/>
              <a:uLnTx/>
              <a:uFillTx/>
              <a:latin typeface="Twentieth Century"/>
              <a:sym typeface="Twentieth Century"/>
            </a:endParaRPr>
          </a:p>
        </p:txBody>
      </p:sp>
      <p:sp>
        <p:nvSpPr>
          <p:cNvPr id="186" name="Google Shape;186;p17"/>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dirty="0">
                <a:latin typeface="Tw Cen MT" panose="020B0602020104020603" pitchFamily="34" charset="77"/>
              </a:rPr>
              <a:t>The Rocky Worlds DDT Program</a:t>
            </a:r>
            <a:endParaRPr dirty="0">
              <a:latin typeface="Tw Cen MT" panose="020B0602020104020603" pitchFamily="34" charset="77"/>
            </a:endParaRPr>
          </a:p>
        </p:txBody>
      </p:sp>
      <p:sp>
        <p:nvSpPr>
          <p:cNvPr id="187" name="Google Shape;187;p17"/>
          <p:cNvSpPr txBox="1">
            <a:spLocks noGrp="1"/>
          </p:cNvSpPr>
          <p:nvPr>
            <p:ph type="body" idx="1"/>
          </p:nvPr>
        </p:nvSpPr>
        <p:spPr>
          <a:xfrm>
            <a:off x="519439" y="3758500"/>
            <a:ext cx="4432768" cy="42386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dirty="0">
                <a:latin typeface="Tw Cen MT" panose="020B0602020104020603" pitchFamily="34" charset="77"/>
              </a:rPr>
              <a:t>Hannah Diamond-Lowe</a:t>
            </a:r>
            <a:endParaRPr dirty="0">
              <a:latin typeface="Tw Cen MT" panose="020B0602020104020603" pitchFamily="34" charset="77"/>
            </a:endParaRPr>
          </a:p>
        </p:txBody>
      </p:sp>
      <p:pic>
        <p:nvPicPr>
          <p:cNvPr id="189" name="Google Shape;189;p17"/>
          <p:cNvPicPr preferRelativeResize="0">
            <a:picLocks noGrp="1"/>
          </p:cNvPicPr>
          <p:nvPr>
            <p:ph type="pic" idx="4"/>
          </p:nvPr>
        </p:nvPicPr>
        <p:blipFill/>
        <p:spPr>
          <a:xfrm>
            <a:off x="670556" y="1832776"/>
            <a:ext cx="1601296" cy="1601296"/>
          </a:xfrm>
          <a:prstGeom prst="ellipse">
            <a:avLst/>
          </a:prstGeom>
          <a:blipFill rotWithShape="1">
            <a:blip r:embed="rId4" cstate="hqprint">
              <a:alphaModFix/>
              <a:extLst>
                <a:ext uri="{28A0092B-C50C-407E-A947-70E740481C1C}">
                  <a14:useLocalDpi xmlns:a14="http://schemas.microsoft.com/office/drawing/2010/main"/>
                </a:ext>
              </a:extLst>
            </a:blip>
            <a:stretch>
              <a:fillRect l="100"/>
            </a:stretch>
          </a:blipFill>
          <a:ln>
            <a:noFill/>
          </a:ln>
        </p:spPr>
      </p:pic>
      <p:sp>
        <p:nvSpPr>
          <p:cNvPr id="191" name="Google Shape;191;p17"/>
          <p:cNvSpPr txBox="1">
            <a:spLocks noGrp="1"/>
          </p:cNvSpPr>
          <p:nvPr>
            <p:ph type="body" idx="6"/>
          </p:nvPr>
        </p:nvSpPr>
        <p:spPr>
          <a:xfrm>
            <a:off x="182880" y="1005840"/>
            <a:ext cx="8961120" cy="47592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400"/>
              <a:buNone/>
            </a:pPr>
            <a:r>
              <a:rPr lang="en-US" dirty="0">
                <a:latin typeface="Tw Cen MT" panose="020B0602020104020603" pitchFamily="34" charset="77"/>
              </a:rPr>
              <a:t>Exploring the atmospheres of M dwarf rocky planets</a:t>
            </a:r>
            <a:endParaRPr dirty="0">
              <a:latin typeface="Tw Cen MT" panose="020B0602020104020603" pitchFamily="34" charset="77"/>
            </a:endParaRPr>
          </a:p>
        </p:txBody>
      </p:sp>
      <p:pic>
        <p:nvPicPr>
          <p:cNvPr id="9" name="Picture Placeholder 12">
            <a:extLst>
              <a:ext uri="{FF2B5EF4-FFF2-40B4-BE49-F238E27FC236}">
                <a16:creationId xmlns:a16="http://schemas.microsoft.com/office/drawing/2014/main" id="{C952B4CB-572A-26F4-CD58-4AE07FE2D629}"/>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70556" y="1832776"/>
            <a:ext cx="1601296" cy="1601296"/>
          </a:xfrm>
          <a:prstGeom prst="ellipse">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8"/>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What is a “DDT” program?</a:t>
            </a:r>
            <a:endParaRPr dirty="0">
              <a:latin typeface="Tw Cen MT" panose="020B0602020104020603" pitchFamily="34" charset="77"/>
            </a:endParaRPr>
          </a:p>
        </p:txBody>
      </p:sp>
      <p:sp>
        <p:nvSpPr>
          <p:cNvPr id="199" name="Google Shape;199;p18"/>
          <p:cNvSpPr txBox="1">
            <a:spLocks noGrp="1"/>
          </p:cNvSpPr>
          <p:nvPr>
            <p:ph type="body" idx="1"/>
          </p:nvPr>
        </p:nvSpPr>
        <p:spPr>
          <a:xfrm>
            <a:off x="568960" y="1825625"/>
            <a:ext cx="110541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latin typeface="Tw Cen MT" panose="020B0602020104020603" pitchFamily="34" charset="77"/>
              </a:rPr>
              <a:t>A Director’s Discretionary Time (DDT) program is a big, bold initiative</a:t>
            </a:r>
            <a:endParaRPr dirty="0">
              <a:latin typeface="Tw Cen MT" panose="020B0602020104020603" pitchFamily="34" charset="77"/>
            </a:endParaRPr>
          </a:p>
          <a:p>
            <a:pPr marL="0" lvl="0" indent="0" algn="l" rtl="0">
              <a:spcBef>
                <a:spcPts val="1000"/>
              </a:spcBef>
              <a:spcAft>
                <a:spcPts val="0"/>
              </a:spcAft>
              <a:buNone/>
            </a:pPr>
            <a:r>
              <a:rPr lang="en-US" sz="1800" b="1" dirty="0">
                <a:solidFill>
                  <a:srgbClr val="1484FC"/>
                </a:solidFill>
                <a:latin typeface="Tw Cen MT" panose="020B0602020104020603" pitchFamily="34" charset="77"/>
              </a:rPr>
              <a:t>The Rocky Worlds DDT was a direct recommendation from the…</a:t>
            </a:r>
            <a:endParaRPr dirty="0">
              <a:latin typeface="Tw Cen MT" panose="020B0602020104020603" pitchFamily="34" charset="77"/>
            </a:endParaRPr>
          </a:p>
        </p:txBody>
      </p:sp>
      <p:sp>
        <p:nvSpPr>
          <p:cNvPr id="200" name="Google Shape;200;p18"/>
          <p:cNvSpPr txBox="1">
            <a:spLocks noGrp="1"/>
          </p:cNvSpPr>
          <p:nvPr>
            <p:ph type="sldNum" idx="12"/>
          </p:nvPr>
        </p:nvSpPr>
        <p:spPr>
          <a:xfrm>
            <a:off x="9302750" y="6310312"/>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1A0E3B"/>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200" b="0" i="0" u="none" strike="noStrike" kern="0" cap="none" spc="0" normalizeH="0" baseline="0" noProof="0">
              <a:ln>
                <a:noFill/>
              </a:ln>
              <a:solidFill>
                <a:srgbClr val="1A0E3B"/>
              </a:solidFill>
              <a:effectLst/>
              <a:uLnTx/>
              <a:uFillTx/>
              <a:latin typeface="Twentieth Century"/>
              <a:sym typeface="Twentieth Century"/>
            </a:endParaRPr>
          </a:p>
        </p:txBody>
      </p:sp>
      <p:pic>
        <p:nvPicPr>
          <p:cNvPr id="201" name="Google Shape;201;p18" title="Screenshot 2025-11-19 at 13.08.22.png"/>
          <p:cNvPicPr preferRelativeResize="0"/>
          <p:nvPr/>
        </p:nvPicPr>
        <p:blipFill>
          <a:blip r:embed="rId3">
            <a:alphaModFix/>
          </a:blip>
          <a:stretch>
            <a:fillRect/>
          </a:stretch>
        </p:blipFill>
        <p:spPr>
          <a:xfrm>
            <a:off x="1218350" y="2736566"/>
            <a:ext cx="4781571" cy="3563899"/>
          </a:xfrm>
          <a:prstGeom prst="rect">
            <a:avLst/>
          </a:prstGeom>
          <a:noFill/>
          <a:ln>
            <a:noFill/>
          </a:ln>
        </p:spPr>
      </p:pic>
      <p:sp>
        <p:nvSpPr>
          <p:cNvPr id="202" name="Google Shape;202;p18"/>
          <p:cNvSpPr txBox="1"/>
          <p:nvPr/>
        </p:nvSpPr>
        <p:spPr>
          <a:xfrm>
            <a:off x="4137240" y="6077466"/>
            <a:ext cx="1518300" cy="451375"/>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1000" b="1" i="0" u="sng" strike="noStrike" kern="0" cap="none" spc="0" normalizeH="0" baseline="0" noProof="0" dirty="0">
                <a:ln>
                  <a:noFill/>
                </a:ln>
                <a:solidFill>
                  <a:srgbClr val="1483FC"/>
                </a:solidFill>
                <a:effectLst/>
                <a:uLnTx/>
                <a:uFillTx/>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Redfield, et al., 2024</a:t>
            </a:r>
            <a:endParaRPr kumimoji="0" sz="1000" b="0" i="0" u="none" strike="noStrike" kern="0" cap="none" spc="0" normalizeH="0" baseline="0" noProof="0" dirty="0">
              <a:ln>
                <a:noFill/>
              </a:ln>
              <a:solidFill>
                <a:srgbClr val="000000"/>
              </a:solidFill>
              <a:effectLst/>
              <a:uLnTx/>
              <a:uFillTx/>
              <a:latin typeface="Tw Cen MT" panose="020B0602020104020603" pitchFamily="34" charset="77"/>
              <a:cs typeface="Arial"/>
              <a:sym typeface="Arial"/>
            </a:endParaRPr>
          </a:p>
        </p:txBody>
      </p:sp>
      <p:sp>
        <p:nvSpPr>
          <p:cNvPr id="203" name="Google Shape;203;p18"/>
          <p:cNvSpPr/>
          <p:nvPr/>
        </p:nvSpPr>
        <p:spPr>
          <a:xfrm>
            <a:off x="6195850" y="3936850"/>
            <a:ext cx="1518300" cy="934800"/>
          </a:xfrm>
          <a:prstGeom prst="rightArrow">
            <a:avLst>
              <a:gd name="adj1" fmla="val 45410"/>
              <a:gd name="adj2" fmla="val 50000"/>
            </a:avLst>
          </a:prstGeom>
          <a:solidFill>
            <a:srgbClr val="4472C4"/>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204" name="Google Shape;204;p18"/>
          <p:cNvSpPr txBox="1"/>
          <p:nvPr/>
        </p:nvSpPr>
        <p:spPr>
          <a:xfrm>
            <a:off x="8461825" y="3771516"/>
            <a:ext cx="3630600" cy="1477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1A0E3B"/>
                </a:solidFill>
                <a:effectLst/>
                <a:uLnTx/>
                <a:uFillTx/>
                <a:latin typeface="Tw Cen MT" panose="020B0602020104020603" pitchFamily="34" charset="77"/>
                <a:ea typeface="Twentieth Century"/>
                <a:cs typeface="Twentieth Century"/>
                <a:sym typeface="Twentieth Century"/>
              </a:rPr>
              <a:t>75 survey responses</a:t>
            </a:r>
            <a:endParaRPr kumimoji="0" sz="2800" b="0" i="0" u="none" strike="noStrike" kern="0" cap="none" spc="0" normalizeH="0" baseline="0" noProof="0" dirty="0">
              <a:ln>
                <a:noFill/>
              </a:ln>
              <a:solidFill>
                <a:srgbClr val="1A0E3B"/>
              </a:solidFill>
              <a:effectLst/>
              <a:uLnTx/>
              <a:uFillTx/>
              <a:latin typeface="Tw Cen MT" panose="020B0602020104020603" pitchFamily="34" charset="77"/>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1A0E3B"/>
                </a:solidFill>
                <a:effectLst/>
                <a:uLnTx/>
                <a:uFillTx/>
                <a:latin typeface="Tw Cen MT" panose="020B0602020104020603" pitchFamily="34" charset="77"/>
                <a:ea typeface="Twentieth Century"/>
                <a:cs typeface="Twentieth Century"/>
                <a:sym typeface="Twentieth Century"/>
              </a:rPr>
              <a:t>42 white papers</a:t>
            </a:r>
            <a:endParaRPr kumimoji="0" sz="2800" b="0" i="0" u="none" strike="noStrike" kern="0" cap="none" spc="0" normalizeH="0" baseline="0" noProof="0" dirty="0">
              <a:ln>
                <a:noFill/>
              </a:ln>
              <a:solidFill>
                <a:srgbClr val="1A0E3B"/>
              </a:solidFill>
              <a:effectLst/>
              <a:uLnTx/>
              <a:uFillTx/>
              <a:latin typeface="Tw Cen MT" panose="020B0602020104020603" pitchFamily="34" charset="77"/>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1A0E3B"/>
                </a:solidFill>
                <a:effectLst/>
                <a:uLnTx/>
                <a:uFillTx/>
                <a:latin typeface="Tw Cen MT" panose="020B0602020104020603" pitchFamily="34" charset="77"/>
                <a:ea typeface="Twentieth Century"/>
                <a:cs typeface="Twentieth Century"/>
                <a:sym typeface="Twentieth Century"/>
              </a:rPr>
              <a:t>3 town halls</a:t>
            </a:r>
            <a:endParaRPr kumimoji="0" sz="2800" b="0" i="0" u="none" strike="noStrike" kern="0" cap="none" spc="0" normalizeH="0" baseline="0" noProof="0" dirty="0">
              <a:ln>
                <a:noFill/>
              </a:ln>
              <a:solidFill>
                <a:srgbClr val="1A0E3B"/>
              </a:solidFill>
              <a:effectLst/>
              <a:uLnTx/>
              <a:uFillTx/>
              <a:latin typeface="Tw Cen MT" panose="020B0602020104020603" pitchFamily="34" charset="77"/>
              <a:ea typeface="Twentieth Century"/>
              <a:cs typeface="Twentieth Century"/>
              <a:sym typeface="Twentieth Century"/>
            </a:endParaRPr>
          </a:p>
        </p:txBody>
      </p:sp>
      <p:sp>
        <p:nvSpPr>
          <p:cNvPr id="205" name="Google Shape;205;p18"/>
          <p:cNvSpPr txBox="1"/>
          <p:nvPr/>
        </p:nvSpPr>
        <p:spPr>
          <a:xfrm>
            <a:off x="8014018" y="3258697"/>
            <a:ext cx="3537300" cy="58987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Based on the results of </a:t>
            </a:r>
            <a:endParaRPr kumimoji="0" sz="2000" b="0" i="0" u="none" strike="noStrike" kern="0" cap="none" spc="0" normalizeH="0" baseline="0" noProof="0" dirty="0">
              <a:ln>
                <a:noFill/>
              </a:ln>
              <a:solidFill>
                <a:srgbClr val="000000"/>
              </a:solidFill>
              <a:effectLst/>
              <a:uLnTx/>
              <a:uFillTx/>
              <a:latin typeface="Tw Cen MT" panose="020B0602020104020603" pitchFamily="34" charset="77"/>
              <a:cs typeface="Arial"/>
              <a:sym typeface="Arial"/>
            </a:endParaRPr>
          </a:p>
        </p:txBody>
      </p:sp>
      <p:sp>
        <p:nvSpPr>
          <p:cNvPr id="206" name="Google Shape;206;p18"/>
          <p:cNvSpPr txBox="1"/>
          <p:nvPr/>
        </p:nvSpPr>
        <p:spPr>
          <a:xfrm>
            <a:off x="7592225" y="4838000"/>
            <a:ext cx="4380900" cy="866874"/>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from the </a:t>
            </a:r>
            <a:br>
              <a:rPr kumimoji="0" lang="en-US"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br>
            <a:r>
              <a:rPr kumimoji="0" lang="en-US"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exoplanet research community</a:t>
            </a:r>
            <a:endParaRPr kumimoji="0" sz="2000" b="0" i="0" u="none" strike="noStrike" kern="0" cap="none" spc="0" normalizeH="0" baseline="0" noProof="0" dirty="0">
              <a:ln>
                <a:noFill/>
              </a:ln>
              <a:solidFill>
                <a:srgbClr val="000000"/>
              </a:solidFill>
              <a:effectLst/>
              <a:uLnTx/>
              <a:uFillTx/>
              <a:latin typeface="Tw Cen MT" panose="020B0602020104020603" pitchFamily="34" charset="77"/>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61FB10C-6C5B-2ADA-337B-D0588035A5D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187B46A-D0A8-1949-24D3-8047FF54BBB8}"/>
              </a:ext>
            </a:extLst>
          </p:cNvPr>
          <p:cNvSpPr>
            <a:spLocks noGrp="1"/>
          </p:cNvSpPr>
          <p:nvPr>
            <p:ph type="title"/>
          </p:nvPr>
        </p:nvSpPr>
        <p:spPr>
          <a:ln>
            <a:noFill/>
          </a:ln>
        </p:spPr>
        <p:txBody>
          <a:bodyPr/>
          <a:lstStyle/>
          <a:p>
            <a:r>
              <a:rPr lang="en-US" dirty="0"/>
              <a:t>Geometry of Transiting Exoplanets</a:t>
            </a:r>
          </a:p>
        </p:txBody>
      </p:sp>
      <p:sp>
        <p:nvSpPr>
          <p:cNvPr id="3" name="Slide Number Placeholder 2">
            <a:extLst>
              <a:ext uri="{FF2B5EF4-FFF2-40B4-BE49-F238E27FC236}">
                <a16:creationId xmlns:a16="http://schemas.microsoft.com/office/drawing/2014/main" id="{508800D7-D47F-26D1-6ACF-C210C718F1D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2" name="Picture 2" descr="Graphic showing that the total infrared brightness of a star-planet system changes as the planet orbits the star. The graphic has three parts: (1) a diagram showing positions of the planet as it orbits the star; (2) a color-coded graph showing the change in infrared brightness as the planet orbits the star; and (3) a key explaining the color coding. The graphic shows that the system is brightest just before and after the planet passes behind the star. It is dimmest when the planet passes in front of the star. See the Extended Description for more details.">
            <a:extLst>
              <a:ext uri="{FF2B5EF4-FFF2-40B4-BE49-F238E27FC236}">
                <a16:creationId xmlns:a16="http://schemas.microsoft.com/office/drawing/2014/main" id="{7528532D-EE1C-2B4E-1BFA-616DED5BA1EC}"/>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a:fillRect/>
          </a:stretch>
        </p:blipFill>
        <p:spPr bwMode="auto">
          <a:xfrm>
            <a:off x="3052119" y="1005840"/>
            <a:ext cx="5931244" cy="508604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04FF734D-E41D-FCAB-86CE-E8968AC9CCFD}"/>
              </a:ext>
            </a:extLst>
          </p:cNvPr>
          <p:cNvCxnSpPr>
            <a:cxnSpLocks/>
          </p:cNvCxnSpPr>
          <p:nvPr/>
        </p:nvCxnSpPr>
        <p:spPr>
          <a:xfrm flipH="1">
            <a:off x="6575100" y="5138667"/>
            <a:ext cx="2000640" cy="383823"/>
          </a:xfrm>
          <a:prstGeom prst="straightConnector1">
            <a:avLst/>
          </a:prstGeom>
          <a:ln w="47625">
            <a:solidFill>
              <a:srgbClr val="F6F8FC"/>
            </a:solidFill>
            <a:tailEnd type="triangle"/>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9CB1D770-6468-E350-AA9F-C5CDDAAC3E73}"/>
              </a:ext>
            </a:extLst>
          </p:cNvPr>
          <p:cNvSpPr txBox="1">
            <a:spLocks/>
          </p:cNvSpPr>
          <p:nvPr/>
        </p:nvSpPr>
        <p:spPr>
          <a:xfrm>
            <a:off x="8575740" y="4882302"/>
            <a:ext cx="2393246"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depends on the relative </a:t>
            </a:r>
            <a:r>
              <a:rPr kumimoji="0" lang="en-US" sz="1600" b="1" i="1" u="none" strike="noStrike" kern="1200" cap="none" spc="0" normalizeH="0" baseline="0" noProof="0" dirty="0">
                <a:ln>
                  <a:noFill/>
                </a:ln>
                <a:solidFill>
                  <a:prstClr val="white"/>
                </a:solidFill>
                <a:effectLst/>
                <a:uLnTx/>
                <a:uFillTx/>
                <a:latin typeface="Tw Cen MT" panose="020B0602020104020603"/>
                <a:ea typeface="+mn-ea"/>
                <a:cs typeface="+mn-cs"/>
              </a:rPr>
              <a:t>size </a:t>
            </a: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of the planet and star</a:t>
            </a:r>
          </a:p>
        </p:txBody>
      </p:sp>
      <p:sp>
        <p:nvSpPr>
          <p:cNvPr id="6" name="Text Placeholder 2">
            <a:extLst>
              <a:ext uri="{FF2B5EF4-FFF2-40B4-BE49-F238E27FC236}">
                <a16:creationId xmlns:a16="http://schemas.microsoft.com/office/drawing/2014/main" id="{DB6CB19F-A56C-6D88-561B-7867B4EA79D3}"/>
              </a:ext>
            </a:extLst>
          </p:cNvPr>
          <p:cNvSpPr txBox="1">
            <a:spLocks/>
          </p:cNvSpPr>
          <p:nvPr/>
        </p:nvSpPr>
        <p:spPr>
          <a:xfrm>
            <a:off x="3472249" y="5381943"/>
            <a:ext cx="780876" cy="3615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NASA</a:t>
            </a:r>
          </a:p>
        </p:txBody>
      </p:sp>
    </p:spTree>
    <p:extLst>
      <p:ext uri="{BB962C8B-B14F-4D97-AF65-F5344CB8AC3E}">
        <p14:creationId xmlns:p14="http://schemas.microsoft.com/office/powerpoint/2010/main" val="4221564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txBox="1">
            <a:spLocks noGrp="1"/>
          </p:cNvSpPr>
          <p:nvPr>
            <p:ph type="body" idx="1"/>
          </p:nvPr>
        </p:nvSpPr>
        <p:spPr>
          <a:xfrm>
            <a:off x="522513" y="1825625"/>
            <a:ext cx="4347199" cy="698645"/>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500" dirty="0">
                <a:latin typeface="Tw Cen MT" panose="020B0602020104020603" pitchFamily="34" charset="77"/>
              </a:rPr>
              <a:t>A rocky planet orbiting… </a:t>
            </a:r>
            <a:endParaRPr sz="2500" dirty="0">
              <a:latin typeface="Tw Cen MT" panose="020B0602020104020603" pitchFamily="34" charset="77"/>
            </a:endParaRPr>
          </a:p>
        </p:txBody>
      </p:sp>
      <p:grpSp>
        <p:nvGrpSpPr>
          <p:cNvPr id="213" name="Google Shape;213;p19"/>
          <p:cNvGrpSpPr/>
          <p:nvPr/>
        </p:nvGrpSpPr>
        <p:grpSpPr>
          <a:xfrm>
            <a:off x="6814050" y="-914399"/>
            <a:ext cx="6264300" cy="6264300"/>
            <a:chOff x="7118850" y="-838199"/>
            <a:chExt cx="6264300" cy="6264300"/>
          </a:xfrm>
        </p:grpSpPr>
        <p:pic>
          <p:nvPicPr>
            <p:cNvPr id="214" name="Google Shape;214;p1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122123" y="158583"/>
              <a:ext cx="4297186" cy="4277394"/>
            </a:xfrm>
            <a:prstGeom prst="rect">
              <a:avLst/>
            </a:prstGeom>
            <a:noFill/>
            <a:ln>
              <a:noFill/>
            </a:ln>
          </p:spPr>
        </p:pic>
        <p:sp>
          <p:nvSpPr>
            <p:cNvPr id="215" name="Google Shape;215;p19"/>
            <p:cNvSpPr/>
            <p:nvPr/>
          </p:nvSpPr>
          <p:spPr>
            <a:xfrm>
              <a:off x="7118850" y="-838199"/>
              <a:ext cx="6264300" cy="6264300"/>
            </a:xfrm>
            <a:prstGeom prst="donut">
              <a:avLst>
                <a:gd name="adj" fmla="val 17279"/>
              </a:avLst>
            </a:prstGeom>
            <a:solidFill>
              <a:srgbClr val="1A0E3B"/>
            </a:solidFill>
            <a:ln>
              <a:noFill/>
            </a:ln>
          </p:spPr>
          <p:txBody>
            <a:bodyPr spcFirstLastPara="1" wrap="square" lIns="102950" tIns="102950" rIns="102950" bIns="1029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76" b="0" i="0" u="none" strike="noStrike" kern="0" cap="none" spc="0" normalizeH="0" baseline="0" noProof="0">
                <a:ln>
                  <a:noFill/>
                </a:ln>
                <a:solidFill>
                  <a:srgbClr val="000000"/>
                </a:solidFill>
                <a:effectLst/>
                <a:uLnTx/>
                <a:uFillTx/>
                <a:latin typeface="Arial"/>
                <a:cs typeface="Arial"/>
                <a:sym typeface="Arial"/>
              </a:endParaRPr>
            </a:p>
          </p:txBody>
        </p:sp>
      </p:grpSp>
      <p:pic>
        <p:nvPicPr>
          <p:cNvPr id="216" name="Google Shape;216;p19" title="Picture1.png"/>
          <p:cNvPicPr preferRelativeResize="0"/>
          <p:nvPr/>
        </p:nvPicPr>
        <p:blipFill rotWithShape="1">
          <a:blip r:embed="rId4" cstate="hqprint">
            <a:alphaModFix/>
            <a:extLst>
              <a:ext uri="{28A0092B-C50C-407E-A947-70E740481C1C}">
                <a14:useLocalDpi xmlns:a14="http://schemas.microsoft.com/office/drawing/2010/main"/>
              </a:ext>
            </a:extLst>
          </a:blip>
          <a:srcRect r="3288" b="6103"/>
          <a:stretch/>
        </p:blipFill>
        <p:spPr>
          <a:xfrm>
            <a:off x="522525" y="4619475"/>
            <a:ext cx="4741500" cy="1589125"/>
          </a:xfrm>
          <a:prstGeom prst="rect">
            <a:avLst/>
          </a:prstGeom>
          <a:noFill/>
          <a:ln>
            <a:noFill/>
          </a:ln>
        </p:spPr>
      </p:pic>
      <p:sp>
        <p:nvSpPr>
          <p:cNvPr id="217" name="Google Shape;217;p19"/>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The “M dwarf Opportunity”</a:t>
            </a:r>
            <a:endParaRPr dirty="0">
              <a:latin typeface="Tw Cen MT" panose="020B0602020104020603" pitchFamily="34" charset="77"/>
            </a:endParaRPr>
          </a:p>
        </p:txBody>
      </p:sp>
      <p:sp>
        <p:nvSpPr>
          <p:cNvPr id="218" name="Google Shape;218;p19"/>
          <p:cNvSpPr txBox="1">
            <a:spLocks noGrp="1"/>
          </p:cNvSpPr>
          <p:nvPr>
            <p:ph type="sldNum" idx="12"/>
          </p:nvPr>
        </p:nvSpPr>
        <p:spPr>
          <a:xfrm>
            <a:off x="9321800" y="631190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6F8FC"/>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200" b="0" i="0" u="none" strike="noStrike" kern="0" cap="none" spc="0" normalizeH="0" baseline="0" noProof="0" dirty="0">
              <a:ln>
                <a:noFill/>
              </a:ln>
              <a:solidFill>
                <a:srgbClr val="F6F8FC"/>
              </a:solidFill>
              <a:effectLst/>
              <a:uLnTx/>
              <a:uFillTx/>
              <a:latin typeface="Twentieth Century"/>
              <a:sym typeface="Twentieth Century"/>
            </a:endParaRPr>
          </a:p>
        </p:txBody>
      </p:sp>
      <p:pic>
        <p:nvPicPr>
          <p:cNvPr id="219" name="Google Shape;219;p19" title="Picture2.png"/>
          <p:cNvPicPr preferRelativeResize="0"/>
          <p:nvPr/>
        </p:nvPicPr>
        <p:blipFill>
          <a:blip r:embed="rId5">
            <a:alphaModFix/>
          </a:blip>
          <a:stretch>
            <a:fillRect/>
          </a:stretch>
        </p:blipFill>
        <p:spPr>
          <a:xfrm>
            <a:off x="6633029" y="4646597"/>
            <a:ext cx="4509300" cy="1589125"/>
          </a:xfrm>
          <a:prstGeom prst="rect">
            <a:avLst/>
          </a:prstGeom>
          <a:noFill/>
          <a:ln>
            <a:noFill/>
          </a:ln>
        </p:spPr>
      </p:pic>
      <p:pic>
        <p:nvPicPr>
          <p:cNvPr id="220" name="Google Shape;220;p19"/>
          <p:cNvPicPr preferRelativeResize="0"/>
          <p:nvPr/>
        </p:nvPicPr>
        <p:blipFill>
          <a:blip r:embed="rId6">
            <a:alphaModFix/>
          </a:blip>
          <a:stretch>
            <a:fillRect/>
          </a:stretch>
        </p:blipFill>
        <p:spPr>
          <a:xfrm>
            <a:off x="2314095" y="2693820"/>
            <a:ext cx="2071100" cy="1692425"/>
          </a:xfrm>
          <a:prstGeom prst="rect">
            <a:avLst/>
          </a:prstGeom>
          <a:noFill/>
          <a:ln>
            <a:noFill/>
          </a:ln>
        </p:spPr>
      </p:pic>
      <p:sp>
        <p:nvSpPr>
          <p:cNvPr id="221" name="Google Shape;221;p19"/>
          <p:cNvSpPr txBox="1"/>
          <p:nvPr/>
        </p:nvSpPr>
        <p:spPr>
          <a:xfrm>
            <a:off x="474113" y="2524270"/>
            <a:ext cx="2714700" cy="5388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rgbClr val="F06021"/>
                </a:solidFill>
                <a:effectLst/>
                <a:uLnTx/>
                <a:uFillTx/>
                <a:latin typeface="Tw Cen MT" panose="020B0602020104020603" pitchFamily="34" charset="77"/>
                <a:ea typeface="Twentieth Century"/>
                <a:cs typeface="Twentieth Century"/>
                <a:sym typeface="Twentieth Century"/>
              </a:rPr>
              <a:t>an M dwarf</a:t>
            </a:r>
            <a:endParaRPr kumimoji="0" sz="2300" b="1" i="0" u="none" strike="noStrike" kern="0" cap="none" spc="0" normalizeH="0" baseline="0" noProof="0" dirty="0">
              <a:ln>
                <a:noFill/>
              </a:ln>
              <a:solidFill>
                <a:srgbClr val="F06021"/>
              </a:solidFill>
              <a:effectLst/>
              <a:uLnTx/>
              <a:uFillTx/>
              <a:latin typeface="Tw Cen MT" panose="020B0602020104020603" pitchFamily="34" charset="77"/>
              <a:ea typeface="Twentieth Century"/>
              <a:cs typeface="Twentieth Century"/>
              <a:sym typeface="Twentieth Century"/>
            </a:endParaRPr>
          </a:p>
        </p:txBody>
      </p:sp>
      <p:sp>
        <p:nvSpPr>
          <p:cNvPr id="222" name="Google Shape;222;p19"/>
          <p:cNvSpPr txBox="1"/>
          <p:nvPr/>
        </p:nvSpPr>
        <p:spPr>
          <a:xfrm>
            <a:off x="1636100" y="4749951"/>
            <a:ext cx="1119000" cy="323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Tw Cen MT" panose="020B0602020104020603" pitchFamily="34" charset="77"/>
                <a:ea typeface="Twentieth Century"/>
                <a:cs typeface="Twentieth Century"/>
                <a:sym typeface="Twentieth Century"/>
              </a:rPr>
              <a:t>Large </a:t>
            </a:r>
            <a:endParaRPr kumimoji="0" sz="1800" b="1" i="0" u="none" strike="noStrike" kern="0" cap="none" spc="0" normalizeH="0" baseline="0" noProof="0" dirty="0">
              <a:ln>
                <a:noFill/>
              </a:ln>
              <a:solidFill>
                <a:srgbClr val="FFFFFF"/>
              </a:solidFill>
              <a:effectLst/>
              <a:uLnTx/>
              <a:uFillTx/>
              <a:latin typeface="Tw Cen MT" panose="020B0602020104020603" pitchFamily="34" charset="77"/>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Tw Cen MT" panose="020B0602020104020603" pitchFamily="34" charset="77"/>
                <a:ea typeface="Twentieth Century"/>
                <a:cs typeface="Twentieth Century"/>
                <a:sym typeface="Twentieth Century"/>
              </a:rPr>
              <a:t>signal</a:t>
            </a:r>
            <a:endParaRPr kumimoji="0" sz="1800" b="1" i="0" u="none" strike="noStrike" kern="0" cap="none" spc="0" normalizeH="0" baseline="0" noProof="0" dirty="0">
              <a:ln>
                <a:noFill/>
              </a:ln>
              <a:solidFill>
                <a:srgbClr val="FFFFFF"/>
              </a:solidFill>
              <a:effectLst/>
              <a:uLnTx/>
              <a:uFillTx/>
              <a:latin typeface="Tw Cen MT" panose="020B0602020104020603" pitchFamily="34" charset="77"/>
              <a:ea typeface="Twentieth Century"/>
              <a:cs typeface="Twentieth Century"/>
              <a:sym typeface="Twentieth Century"/>
            </a:endParaRPr>
          </a:p>
        </p:txBody>
      </p:sp>
      <p:cxnSp>
        <p:nvCxnSpPr>
          <p:cNvPr id="223" name="Google Shape;223;p19"/>
          <p:cNvCxnSpPr/>
          <p:nvPr/>
        </p:nvCxnSpPr>
        <p:spPr>
          <a:xfrm flipH="1">
            <a:off x="2051150" y="3466228"/>
            <a:ext cx="397800" cy="230100"/>
          </a:xfrm>
          <a:prstGeom prst="curvedConnector3">
            <a:avLst>
              <a:gd name="adj1" fmla="val 108332"/>
            </a:avLst>
          </a:prstGeom>
          <a:noFill/>
          <a:ln w="19050" cap="flat" cmpd="sng">
            <a:solidFill>
              <a:srgbClr val="CCCCCC"/>
            </a:solidFill>
            <a:prstDash val="solid"/>
            <a:round/>
            <a:headEnd type="triangle" w="med" len="med"/>
            <a:tailEnd type="none" w="med" len="med"/>
          </a:ln>
        </p:spPr>
      </p:cxnSp>
      <p:sp>
        <p:nvSpPr>
          <p:cNvPr id="224" name="Google Shape;224;p19"/>
          <p:cNvSpPr txBox="1"/>
          <p:nvPr/>
        </p:nvSpPr>
        <p:spPr>
          <a:xfrm>
            <a:off x="846175" y="3662800"/>
            <a:ext cx="1419300" cy="663300"/>
          </a:xfrm>
          <a:prstGeom prst="rect">
            <a:avLst/>
          </a:prstGeom>
          <a:noFill/>
          <a:ln>
            <a:noFill/>
          </a:ln>
        </p:spPr>
        <p:txBody>
          <a:bodyPr spcFirstLastPara="1" wrap="square" lIns="54000" tIns="54000" rIns="54000" bIns="54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CCCCCC"/>
                </a:solidFill>
                <a:effectLst/>
                <a:uLnTx/>
                <a:uFillTx/>
                <a:latin typeface="Tw Cen MT" panose="020B0602020104020603" pitchFamily="34" charset="77"/>
                <a:ea typeface="Twentieth Century"/>
                <a:cs typeface="Twentieth Century"/>
                <a:sym typeface="Twentieth Century"/>
              </a:rPr>
              <a:t>Many nearby M dwarfs!</a:t>
            </a:r>
            <a:endParaRPr kumimoji="0" sz="1800" b="0" i="0" u="none" strike="noStrike" kern="0" cap="none" spc="0" normalizeH="0" baseline="0" noProof="0" dirty="0">
              <a:ln>
                <a:noFill/>
              </a:ln>
              <a:solidFill>
                <a:srgbClr val="CCCCCC"/>
              </a:solidFill>
              <a:effectLst/>
              <a:uLnTx/>
              <a:uFillTx/>
              <a:latin typeface="Tw Cen MT" panose="020B0602020104020603" pitchFamily="34" charset="77"/>
              <a:ea typeface="Twentieth Century"/>
              <a:cs typeface="Twentieth Century"/>
              <a:sym typeface="Twentieth Century"/>
            </a:endParaRPr>
          </a:p>
        </p:txBody>
      </p:sp>
      <p:sp>
        <p:nvSpPr>
          <p:cNvPr id="225" name="Google Shape;225;p19"/>
          <p:cNvSpPr txBox="1"/>
          <p:nvPr/>
        </p:nvSpPr>
        <p:spPr>
          <a:xfrm>
            <a:off x="6125638" y="3506670"/>
            <a:ext cx="2714700" cy="5388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rgbClr val="FF9900"/>
                </a:solidFill>
                <a:effectLst/>
                <a:uLnTx/>
                <a:uFillTx/>
                <a:latin typeface="Tw Cen MT" panose="020B0602020104020603" pitchFamily="34" charset="77"/>
                <a:ea typeface="Twentieth Century"/>
                <a:cs typeface="Twentieth Century"/>
                <a:sym typeface="Twentieth Century"/>
              </a:rPr>
              <a:t>a Sun-like star</a:t>
            </a:r>
            <a:endParaRPr kumimoji="0" sz="2300" b="1" i="0" u="none" strike="noStrike" kern="0" cap="none" spc="0" normalizeH="0" baseline="0" noProof="0" dirty="0">
              <a:ln>
                <a:noFill/>
              </a:ln>
              <a:solidFill>
                <a:srgbClr val="FF9900"/>
              </a:solidFill>
              <a:effectLst/>
              <a:uLnTx/>
              <a:uFillTx/>
              <a:latin typeface="Tw Cen MT" panose="020B0602020104020603" pitchFamily="34" charset="77"/>
              <a:ea typeface="Twentieth Century"/>
              <a:cs typeface="Twentieth Century"/>
              <a:sym typeface="Twentieth Century"/>
            </a:endParaRPr>
          </a:p>
        </p:txBody>
      </p:sp>
      <p:cxnSp>
        <p:nvCxnSpPr>
          <p:cNvPr id="226" name="Google Shape;226;p19"/>
          <p:cNvCxnSpPr/>
          <p:nvPr/>
        </p:nvCxnSpPr>
        <p:spPr>
          <a:xfrm flipH="1">
            <a:off x="7305000" y="1713178"/>
            <a:ext cx="397800" cy="230100"/>
          </a:xfrm>
          <a:prstGeom prst="curvedConnector3">
            <a:avLst>
              <a:gd name="adj1" fmla="val 111005"/>
            </a:avLst>
          </a:prstGeom>
          <a:noFill/>
          <a:ln w="19050" cap="flat" cmpd="sng">
            <a:solidFill>
              <a:srgbClr val="CCCCCC"/>
            </a:solidFill>
            <a:prstDash val="solid"/>
            <a:round/>
            <a:headEnd type="triangle" w="med" len="med"/>
            <a:tailEnd type="none" w="med" len="med"/>
          </a:ln>
        </p:spPr>
      </p:cxnSp>
      <p:sp>
        <p:nvSpPr>
          <p:cNvPr id="227" name="Google Shape;227;p19"/>
          <p:cNvSpPr txBox="1"/>
          <p:nvPr/>
        </p:nvSpPr>
        <p:spPr>
          <a:xfrm>
            <a:off x="6519062" y="1909750"/>
            <a:ext cx="1699500" cy="663300"/>
          </a:xfrm>
          <a:prstGeom prst="rect">
            <a:avLst/>
          </a:prstGeom>
          <a:noFill/>
          <a:ln>
            <a:noFill/>
          </a:ln>
        </p:spPr>
        <p:txBody>
          <a:bodyPr spcFirstLastPara="1" wrap="square" lIns="54000" tIns="54000" rIns="54000" bIns="54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CCCCCC"/>
                </a:solidFill>
                <a:effectLst/>
                <a:uLnTx/>
                <a:uFillTx/>
                <a:latin typeface="Tw Cen MT" panose="020B0602020104020603" pitchFamily="34" charset="77"/>
                <a:ea typeface="Twentieth Century"/>
                <a:cs typeface="Twentieth Century"/>
                <a:sym typeface="Twentieth Century"/>
              </a:rPr>
              <a:t>Few nearby </a:t>
            </a:r>
            <a:br>
              <a:rPr kumimoji="0" lang="en-US" sz="1800" b="0" i="0" u="none" strike="noStrike" kern="0" cap="none" spc="0" normalizeH="0" baseline="0" noProof="0" dirty="0">
                <a:ln>
                  <a:noFill/>
                </a:ln>
                <a:solidFill>
                  <a:srgbClr val="CCCCCC"/>
                </a:solidFill>
                <a:effectLst/>
                <a:uLnTx/>
                <a:uFillTx/>
                <a:latin typeface="Tw Cen MT" panose="020B0602020104020603" pitchFamily="34" charset="77"/>
                <a:ea typeface="Twentieth Century"/>
                <a:cs typeface="Twentieth Century"/>
                <a:sym typeface="Twentieth Century"/>
              </a:rPr>
            </a:br>
            <a:r>
              <a:rPr kumimoji="0" lang="en-US" sz="1800" b="0" i="0" u="none" strike="noStrike" kern="0" cap="none" spc="0" normalizeH="0" baseline="0" noProof="0" dirty="0">
                <a:ln>
                  <a:noFill/>
                </a:ln>
                <a:solidFill>
                  <a:srgbClr val="CCCCCC"/>
                </a:solidFill>
                <a:effectLst/>
                <a:uLnTx/>
                <a:uFillTx/>
                <a:latin typeface="Tw Cen MT" panose="020B0602020104020603" pitchFamily="34" charset="77"/>
                <a:ea typeface="Twentieth Century"/>
                <a:cs typeface="Twentieth Century"/>
                <a:sym typeface="Twentieth Century"/>
              </a:rPr>
              <a:t>G stars</a:t>
            </a:r>
            <a:endParaRPr kumimoji="0" sz="1800" b="0" i="0" u="none" strike="noStrike" kern="0" cap="none" spc="0" normalizeH="0" baseline="0" noProof="0" dirty="0">
              <a:ln>
                <a:noFill/>
              </a:ln>
              <a:solidFill>
                <a:srgbClr val="CCCCCC"/>
              </a:solidFill>
              <a:effectLst/>
              <a:uLnTx/>
              <a:uFillTx/>
              <a:latin typeface="Tw Cen MT" panose="020B0602020104020603" pitchFamily="34" charset="77"/>
              <a:ea typeface="Twentieth Century"/>
              <a:cs typeface="Twentieth Century"/>
              <a:sym typeface="Twentieth Century"/>
            </a:endParaRPr>
          </a:p>
        </p:txBody>
      </p:sp>
      <p:sp>
        <p:nvSpPr>
          <p:cNvPr id="228" name="Google Shape;228;p19"/>
          <p:cNvSpPr txBox="1"/>
          <p:nvPr/>
        </p:nvSpPr>
        <p:spPr>
          <a:xfrm>
            <a:off x="7506015" y="4749958"/>
            <a:ext cx="1119000" cy="323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Tw Cen MT" panose="020B0602020104020603" pitchFamily="34" charset="77"/>
                <a:ea typeface="Twentieth Century"/>
                <a:cs typeface="Twentieth Century"/>
                <a:sym typeface="Twentieth Century"/>
              </a:rPr>
              <a:t>Small </a:t>
            </a:r>
            <a:endParaRPr kumimoji="0" sz="1800" b="1" i="0" u="none" strike="noStrike" kern="0" cap="none" spc="0" normalizeH="0" baseline="0" noProof="0" dirty="0">
              <a:ln>
                <a:noFill/>
              </a:ln>
              <a:solidFill>
                <a:srgbClr val="FFFFFF"/>
              </a:solidFill>
              <a:effectLst/>
              <a:uLnTx/>
              <a:uFillTx/>
              <a:latin typeface="Tw Cen MT" panose="020B0602020104020603" pitchFamily="34" charset="77"/>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Tw Cen MT" panose="020B0602020104020603" pitchFamily="34" charset="77"/>
                <a:ea typeface="Twentieth Century"/>
                <a:cs typeface="Twentieth Century"/>
                <a:sym typeface="Twentieth Century"/>
              </a:rPr>
              <a:t>signal</a:t>
            </a:r>
            <a:endParaRPr kumimoji="0" sz="1800" b="1" i="0" u="none" strike="noStrike" kern="0" cap="none" spc="0" normalizeH="0" baseline="0" noProof="0" dirty="0">
              <a:ln>
                <a:noFill/>
              </a:ln>
              <a:solidFill>
                <a:srgbClr val="FFFFFF"/>
              </a:solidFill>
              <a:effectLst/>
              <a:uLnTx/>
              <a:uFillTx/>
              <a:latin typeface="Tw Cen MT" panose="020B0602020104020603" pitchFamily="34" charset="77"/>
              <a:ea typeface="Twentieth Century"/>
              <a:cs typeface="Twentieth Century"/>
              <a:sym typeface="Twentieth Century"/>
            </a:endParaRPr>
          </a:p>
        </p:txBody>
      </p:sp>
      <p:sp>
        <p:nvSpPr>
          <p:cNvPr id="229" name="Google Shape;229;p19"/>
          <p:cNvSpPr/>
          <p:nvPr/>
        </p:nvSpPr>
        <p:spPr>
          <a:xfrm>
            <a:off x="2755094" y="3489775"/>
            <a:ext cx="183000" cy="183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0"/>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latin typeface="Tw Cen MT" panose="020B0602020104020603" pitchFamily="34" charset="77"/>
              </a:rPr>
              <a:t>A great “M dwarf Opportunity”:</a:t>
            </a:r>
            <a:br>
              <a:rPr lang="en-US" dirty="0">
                <a:latin typeface="Tw Cen MT" panose="020B0602020104020603" pitchFamily="34" charset="77"/>
              </a:rPr>
            </a:br>
            <a:r>
              <a:rPr lang="en-US" dirty="0">
                <a:latin typeface="Tw Cen MT" panose="020B0602020104020603" pitchFamily="34" charset="77"/>
              </a:rPr>
              <a:t>The TRAPPIST-1 System</a:t>
            </a:r>
            <a:endParaRPr dirty="0">
              <a:latin typeface="Tw Cen MT" panose="020B0602020104020603" pitchFamily="34" charset="77"/>
            </a:endParaRPr>
          </a:p>
        </p:txBody>
      </p:sp>
      <p:sp>
        <p:nvSpPr>
          <p:cNvPr id="236" name="Google Shape;236;p20"/>
          <p:cNvSpPr txBox="1">
            <a:spLocks noGrp="1"/>
          </p:cNvSpPr>
          <p:nvPr>
            <p:ph type="sldNum" idx="12"/>
          </p:nvPr>
        </p:nvSpPr>
        <p:spPr>
          <a:xfrm>
            <a:off x="9321800" y="631190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6F8FC"/>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200" b="0" i="0" u="none" strike="noStrike" kern="0" cap="none" spc="0" normalizeH="0" baseline="0" noProof="0" dirty="0">
              <a:ln>
                <a:noFill/>
              </a:ln>
              <a:solidFill>
                <a:srgbClr val="F6F8FC"/>
              </a:solidFill>
              <a:effectLst/>
              <a:uLnTx/>
              <a:uFillTx/>
              <a:latin typeface="Twentieth Century"/>
              <a:sym typeface="Twentieth Century"/>
            </a:endParaRPr>
          </a:p>
        </p:txBody>
      </p:sp>
      <p:sp>
        <p:nvSpPr>
          <p:cNvPr id="238" name="Google Shape;238;p20"/>
          <p:cNvSpPr txBox="1"/>
          <p:nvPr/>
        </p:nvSpPr>
        <p:spPr>
          <a:xfrm>
            <a:off x="1725178" y="6317455"/>
            <a:ext cx="43620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a:ln>
                  <a:noFill/>
                </a:ln>
                <a:solidFill>
                  <a:srgbClr val="CCCCCC"/>
                </a:solidFill>
                <a:effectLst/>
                <a:uLnTx/>
                <a:uFillTx/>
                <a:latin typeface="Roboto Light"/>
                <a:ea typeface="Roboto Light"/>
                <a:cs typeface="Roboto Light"/>
                <a:sym typeface="Roboto Light"/>
              </a:rPr>
              <a:t>Image adapted from NASA/JPL-Caltech</a:t>
            </a:r>
            <a:endParaRPr kumimoji="0" sz="800" b="0" i="1" u="none" strike="noStrike" kern="0" cap="none" spc="0" normalizeH="0" baseline="0" noProof="0">
              <a:ln>
                <a:noFill/>
              </a:ln>
              <a:solidFill>
                <a:srgbClr val="CCCCCC"/>
              </a:solidFill>
              <a:effectLst/>
              <a:uLnTx/>
              <a:uFillTx/>
              <a:latin typeface="Roboto Light"/>
              <a:ea typeface="Roboto Light"/>
              <a:cs typeface="Roboto Light"/>
              <a:sym typeface="Roboto Light"/>
            </a:endParaRPr>
          </a:p>
        </p:txBody>
      </p:sp>
      <p:pic>
        <p:nvPicPr>
          <p:cNvPr id="239" name="Google Shape;239;p20" title="Picture3.png"/>
          <p:cNvPicPr preferRelativeResize="0"/>
          <p:nvPr/>
        </p:nvPicPr>
        <p:blipFill>
          <a:blip r:embed="rId3">
            <a:alphaModFix/>
          </a:blip>
          <a:stretch>
            <a:fillRect/>
          </a:stretch>
        </p:blipFill>
        <p:spPr>
          <a:xfrm>
            <a:off x="-8582" y="958100"/>
            <a:ext cx="10221998" cy="5749882"/>
          </a:xfrm>
          <a:prstGeom prst="rect">
            <a:avLst/>
          </a:prstGeom>
          <a:noFill/>
          <a:ln>
            <a:noFill/>
          </a:ln>
        </p:spPr>
      </p:pic>
      <p:sp>
        <p:nvSpPr>
          <p:cNvPr id="240" name="Google Shape;240;p20"/>
          <p:cNvSpPr txBox="1"/>
          <p:nvPr/>
        </p:nvSpPr>
        <p:spPr>
          <a:xfrm>
            <a:off x="8707571" y="1472470"/>
            <a:ext cx="3537300" cy="218620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The TRAPPIST-1 planets</a:t>
            </a:r>
            <a:endParaRPr kumimoji="0" sz="26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endParaRPr>
          </a:p>
          <a:p>
            <a:pPr marL="274320" marR="0" lvl="0" indent="-172720" algn="l" defTabSz="914400" rtl="0" eaLnBrk="1" fontAlgn="auto" latinLnBrk="0" hangingPunct="1">
              <a:lnSpc>
                <a:spcPct val="90000"/>
              </a:lnSpc>
              <a:spcBef>
                <a:spcPts val="1000"/>
              </a:spcBef>
              <a:spcAft>
                <a:spcPts val="0"/>
              </a:spcAft>
              <a:buClr>
                <a:srgbClr val="1484FC"/>
              </a:buClr>
              <a:buSzPts val="2000"/>
              <a:buFont typeface="Twentieth Century"/>
              <a:buChar char="➔"/>
              <a:tabLst/>
              <a:defRPr/>
            </a:pPr>
            <a:r>
              <a:rPr kumimoji="0" lang="en-US"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 7 rocky world</a:t>
            </a:r>
            <a:endParaRPr kumimoji="0"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endParaRPr>
          </a:p>
          <a:p>
            <a:pPr marL="274320" marR="0" lvl="0" indent="-172720" algn="l" defTabSz="914400" rtl="0" eaLnBrk="1" fontAlgn="auto" latinLnBrk="0" hangingPunct="1">
              <a:lnSpc>
                <a:spcPct val="90000"/>
              </a:lnSpc>
              <a:spcBef>
                <a:spcPts val="0"/>
              </a:spcBef>
              <a:spcAft>
                <a:spcPts val="0"/>
              </a:spcAft>
              <a:buClr>
                <a:srgbClr val="1484FC"/>
              </a:buClr>
              <a:buSzPts val="2000"/>
              <a:buFont typeface="Twentieth Century"/>
              <a:buChar char="➔"/>
              <a:tabLst/>
              <a:defRPr/>
            </a:pPr>
            <a:r>
              <a:rPr kumimoji="0" lang="en-US"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 Orbital periods range from </a:t>
            </a:r>
            <a:br>
              <a:rPr kumimoji="0" lang="en-US"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br>
            <a:r>
              <a:rPr kumimoji="0" lang="en-US"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36 hours to 20 days</a:t>
            </a:r>
            <a:endParaRPr kumimoji="0"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endParaRPr>
          </a:p>
          <a:p>
            <a:pPr marL="274320" marR="0" lvl="0" indent="-172720" algn="l" defTabSz="914400" rtl="0" eaLnBrk="1" fontAlgn="auto" latinLnBrk="0" hangingPunct="1">
              <a:lnSpc>
                <a:spcPct val="90000"/>
              </a:lnSpc>
              <a:spcBef>
                <a:spcPts val="0"/>
              </a:spcBef>
              <a:spcAft>
                <a:spcPts val="0"/>
              </a:spcAft>
              <a:buClr>
                <a:srgbClr val="1484FC"/>
              </a:buClr>
              <a:buSzPts val="2000"/>
              <a:buFont typeface="Twentieth Century"/>
              <a:buChar char="➔"/>
              <a:tabLst/>
              <a:defRPr/>
            </a:pPr>
            <a:r>
              <a:rPr kumimoji="0" lang="en-US"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 Several planets in the “habitable zone”</a:t>
            </a:r>
            <a:endParaRPr kumimoji="0"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5"/>
        <p:cNvGrpSpPr/>
        <p:nvPr/>
      </p:nvGrpSpPr>
      <p:grpSpPr>
        <a:xfrm>
          <a:off x="0" y="0"/>
          <a:ext cx="0" cy="0"/>
          <a:chOff x="0" y="0"/>
          <a:chExt cx="0" cy="0"/>
        </a:xfrm>
      </p:grpSpPr>
      <p:sp>
        <p:nvSpPr>
          <p:cNvPr id="246" name="Google Shape;246;p21"/>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The “M dwarf Opportunity??” </a:t>
            </a:r>
            <a:endParaRPr dirty="0">
              <a:latin typeface="Tw Cen MT" panose="020B0602020104020603" pitchFamily="34" charset="77"/>
            </a:endParaRPr>
          </a:p>
        </p:txBody>
      </p:sp>
      <p:sp>
        <p:nvSpPr>
          <p:cNvPr id="247" name="Google Shape;247;p21"/>
          <p:cNvSpPr txBox="1">
            <a:spLocks noGrp="1"/>
          </p:cNvSpPr>
          <p:nvPr>
            <p:ph type="sldNum" idx="12"/>
          </p:nvPr>
        </p:nvSpPr>
        <p:spPr>
          <a:xfrm>
            <a:off x="9321800" y="631190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6F8FC"/>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1200" b="0" i="0" u="none" strike="noStrike" kern="0" cap="none" spc="0" normalizeH="0" baseline="0" noProof="0" dirty="0">
              <a:ln>
                <a:noFill/>
              </a:ln>
              <a:solidFill>
                <a:srgbClr val="F6F8FC"/>
              </a:solidFill>
              <a:effectLst/>
              <a:uLnTx/>
              <a:uFillTx/>
              <a:latin typeface="Twentieth Century"/>
              <a:sym typeface="Twentieth Century"/>
            </a:endParaRPr>
          </a:p>
        </p:txBody>
      </p:sp>
      <p:sp>
        <p:nvSpPr>
          <p:cNvPr id="248" name="Google Shape;248;p21"/>
          <p:cNvSpPr/>
          <p:nvPr/>
        </p:nvSpPr>
        <p:spPr>
          <a:xfrm>
            <a:off x="-9850" y="6690725"/>
            <a:ext cx="12358200" cy="167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249" name="Google Shape;249;p21"/>
          <p:cNvSpPr txBox="1"/>
          <p:nvPr/>
        </p:nvSpPr>
        <p:spPr>
          <a:xfrm>
            <a:off x="6798975" y="2399850"/>
            <a:ext cx="4595100" cy="218620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M dwarfs are dangerous</a:t>
            </a:r>
            <a:endParaRPr kumimoji="0" sz="26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endParaRPr>
          </a:p>
          <a:p>
            <a:pPr marL="274320" marR="0" lvl="0" indent="-172720" algn="l" defTabSz="914400" rtl="0" eaLnBrk="1" fontAlgn="auto" latinLnBrk="0" hangingPunct="1">
              <a:lnSpc>
                <a:spcPct val="90000"/>
              </a:lnSpc>
              <a:spcBef>
                <a:spcPts val="1000"/>
              </a:spcBef>
              <a:spcAft>
                <a:spcPts val="0"/>
              </a:spcAft>
              <a:buClr>
                <a:srgbClr val="1484FC"/>
              </a:buClr>
              <a:buSzPts val="2000"/>
              <a:buFont typeface="Twentieth Century"/>
              <a:buChar char="➔"/>
              <a:tabLst/>
              <a:defRPr/>
            </a:pPr>
            <a:r>
              <a:rPr kumimoji="0" lang="en-US"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 Spend a long time in active states</a:t>
            </a:r>
            <a:endParaRPr kumimoji="0"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endParaRPr>
          </a:p>
          <a:p>
            <a:pPr marL="274320" marR="0" lvl="0" indent="-172720" algn="l" defTabSz="914400" rtl="0" eaLnBrk="1" fontAlgn="auto" latinLnBrk="0" hangingPunct="1">
              <a:lnSpc>
                <a:spcPct val="90000"/>
              </a:lnSpc>
              <a:spcBef>
                <a:spcPts val="0"/>
              </a:spcBef>
              <a:spcAft>
                <a:spcPts val="0"/>
              </a:spcAft>
              <a:buClr>
                <a:srgbClr val="1484FC"/>
              </a:buClr>
              <a:buSzPts val="2000"/>
              <a:buFont typeface="Twentieth Century"/>
              <a:buChar char="➔"/>
              <a:tabLst/>
              <a:defRPr/>
            </a:pPr>
            <a:r>
              <a:rPr kumimoji="0" lang="en-US"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 Closely orbiting planets receive large amounts of high-energy radiation</a:t>
            </a:r>
            <a:endParaRPr kumimoji="0"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endParaRPr>
          </a:p>
          <a:p>
            <a:pPr marL="274320" marR="0" lvl="0" indent="-172720" algn="l" defTabSz="914400" rtl="0" eaLnBrk="1" fontAlgn="auto" latinLnBrk="0" hangingPunct="1">
              <a:lnSpc>
                <a:spcPct val="90000"/>
              </a:lnSpc>
              <a:spcBef>
                <a:spcPts val="0"/>
              </a:spcBef>
              <a:spcAft>
                <a:spcPts val="0"/>
              </a:spcAft>
              <a:buClr>
                <a:srgbClr val="1484FC"/>
              </a:buClr>
              <a:buSzPts val="2000"/>
              <a:buFont typeface="Twentieth Century"/>
              <a:buChar char="➔"/>
              <a:tabLst/>
              <a:defRPr/>
            </a:pPr>
            <a:r>
              <a:rPr kumimoji="0" lang="en-US"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 We don’t know if M dwarf rocky planets can retain atmospheres</a:t>
            </a:r>
            <a:endParaRPr kumimoji="0" sz="200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endParaRPr>
          </a:p>
        </p:txBody>
      </p:sp>
      <p:pic>
        <p:nvPicPr>
          <p:cNvPr id="250" name="Google Shape;250;p21" title="Screenshot 2025-11-19 at 17.07.55.p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1060850"/>
            <a:ext cx="6011827" cy="5345900"/>
          </a:xfrm>
          <a:prstGeom prst="rect">
            <a:avLst/>
          </a:prstGeom>
          <a:noFill/>
          <a:ln>
            <a:noFill/>
          </a:ln>
        </p:spPr>
      </p:pic>
      <p:sp>
        <p:nvSpPr>
          <p:cNvPr id="2" name="Google Shape;261;p22">
            <a:extLst>
              <a:ext uri="{FF2B5EF4-FFF2-40B4-BE49-F238E27FC236}">
                <a16:creationId xmlns:a16="http://schemas.microsoft.com/office/drawing/2014/main" id="{DFCCA23A-64BA-923E-854E-E7963DE051E9}"/>
              </a:ext>
            </a:extLst>
          </p:cNvPr>
          <p:cNvSpPr txBox="1"/>
          <p:nvPr/>
        </p:nvSpPr>
        <p:spPr>
          <a:xfrm>
            <a:off x="1725172" y="6472375"/>
            <a:ext cx="94326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a:ln>
                  <a:noFill/>
                </a:ln>
                <a:solidFill>
                  <a:srgbClr val="CCCCCC"/>
                </a:solidFill>
                <a:effectLst/>
                <a:uLnTx/>
                <a:uFillTx/>
                <a:latin typeface="Roboto Light"/>
                <a:ea typeface="Roboto Light"/>
                <a:cs typeface="Roboto Light"/>
                <a:sym typeface="Roboto Light"/>
              </a:rPr>
              <a:t>Image from the Keck Institute for Space Studies Report on Planetary Magnetic Fields: Planetary Interiors and Habitability</a:t>
            </a:r>
            <a:endParaRPr kumimoji="0" sz="800" b="0" i="1" u="none" strike="noStrike" kern="0" cap="none" spc="0" normalizeH="0" baseline="0" noProof="0">
              <a:ln>
                <a:noFill/>
              </a:ln>
              <a:solidFill>
                <a:srgbClr val="CCCCCC"/>
              </a:solidFill>
              <a:effectLst/>
              <a:uLnTx/>
              <a:uFillTx/>
              <a:latin typeface="Roboto Light"/>
              <a:ea typeface="Roboto Light"/>
              <a:cs typeface="Roboto Light"/>
              <a:sym typeface="Roboto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5"/>
        <p:cNvGrpSpPr/>
        <p:nvPr/>
      </p:nvGrpSpPr>
      <p:grpSpPr>
        <a:xfrm>
          <a:off x="0" y="0"/>
          <a:ext cx="0" cy="0"/>
          <a:chOff x="0" y="0"/>
          <a:chExt cx="0" cy="0"/>
        </a:xfrm>
      </p:grpSpPr>
      <p:pic>
        <p:nvPicPr>
          <p:cNvPr id="256" name="Google Shape;256;p22" title="Screenshot 2025-11-19 at 17.07.55.png"/>
          <p:cNvPicPr preferRelativeResize="0"/>
          <p:nvPr/>
        </p:nvPicPr>
        <p:blipFill>
          <a:blip r:embed="rId3">
            <a:alphaModFix/>
          </a:blip>
          <a:stretch>
            <a:fillRect/>
          </a:stretch>
        </p:blipFill>
        <p:spPr>
          <a:xfrm>
            <a:off x="0" y="1060847"/>
            <a:ext cx="12192000" cy="5345906"/>
          </a:xfrm>
          <a:prstGeom prst="rect">
            <a:avLst/>
          </a:prstGeom>
          <a:noFill/>
          <a:ln>
            <a:noFill/>
          </a:ln>
        </p:spPr>
      </p:pic>
      <p:sp>
        <p:nvSpPr>
          <p:cNvPr id="257" name="Google Shape;257;p22"/>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The “M dwarf Opportunity??” </a:t>
            </a:r>
            <a:endParaRPr dirty="0">
              <a:latin typeface="Tw Cen MT" panose="020B0602020104020603" pitchFamily="34" charset="77"/>
            </a:endParaRPr>
          </a:p>
        </p:txBody>
      </p:sp>
      <p:sp>
        <p:nvSpPr>
          <p:cNvPr id="258" name="Google Shape;258;p22"/>
          <p:cNvSpPr txBox="1">
            <a:spLocks noGrp="1"/>
          </p:cNvSpPr>
          <p:nvPr>
            <p:ph type="sldNum" idx="12"/>
          </p:nvPr>
        </p:nvSpPr>
        <p:spPr>
          <a:xfrm>
            <a:off x="9321800" y="631190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6F8FC"/>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200" b="0" i="0" u="none" strike="noStrike" kern="0" cap="none" spc="0" normalizeH="0" baseline="0" noProof="0">
              <a:ln>
                <a:noFill/>
              </a:ln>
              <a:solidFill>
                <a:srgbClr val="F6F8FC"/>
              </a:solidFill>
              <a:effectLst/>
              <a:uLnTx/>
              <a:uFillTx/>
              <a:latin typeface="Twentieth Century"/>
              <a:sym typeface="Twentieth Century"/>
            </a:endParaRPr>
          </a:p>
        </p:txBody>
      </p:sp>
      <p:sp>
        <p:nvSpPr>
          <p:cNvPr id="259" name="Google Shape;259;p22"/>
          <p:cNvSpPr/>
          <p:nvPr/>
        </p:nvSpPr>
        <p:spPr>
          <a:xfrm>
            <a:off x="-9850" y="6690725"/>
            <a:ext cx="12358200" cy="167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260" name="Google Shape;260;p22"/>
          <p:cNvSpPr/>
          <p:nvPr/>
        </p:nvSpPr>
        <p:spPr>
          <a:xfrm>
            <a:off x="5820950" y="5195150"/>
            <a:ext cx="4697400" cy="1102800"/>
          </a:xfrm>
          <a:prstGeom prst="roundRect">
            <a:avLst>
              <a:gd name="adj" fmla="val 16667"/>
            </a:avLst>
          </a:prstGeom>
          <a:solidFill>
            <a:srgbClr val="1484FC">
              <a:alpha val="43920"/>
            </a:srgbClr>
          </a:solidFill>
          <a:ln w="38100" cap="flat" cmpd="sng">
            <a:solidFill>
              <a:srgbClr val="1484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3496FF"/>
                </a:solidFill>
                <a:effectLst/>
                <a:uLnTx/>
                <a:uFillTx/>
                <a:latin typeface="Tw Cen MT" panose="020B0602020104020603" pitchFamily="34" charset="77"/>
                <a:ea typeface="Twentieth Century"/>
                <a:cs typeface="Twentieth Century"/>
                <a:sym typeface="Twentieth Century"/>
              </a:rPr>
              <a:t>Do rocky planet atmospheres survive M dwarf hosts?</a:t>
            </a:r>
            <a:endParaRPr kumimoji="0" sz="2700" b="1" i="0" u="none" strike="noStrike" kern="0" cap="none" spc="0" normalizeH="0" baseline="0" noProof="0" dirty="0">
              <a:ln>
                <a:noFill/>
              </a:ln>
              <a:solidFill>
                <a:srgbClr val="3496FF"/>
              </a:solidFill>
              <a:effectLst/>
              <a:uLnTx/>
              <a:uFillTx/>
              <a:latin typeface="Tw Cen MT" panose="020B0602020104020603" pitchFamily="34" charset="77"/>
              <a:ea typeface="Twentieth Century"/>
              <a:cs typeface="Twentieth Century"/>
              <a:sym typeface="Twentieth Century"/>
            </a:endParaRPr>
          </a:p>
        </p:txBody>
      </p:sp>
      <p:sp>
        <p:nvSpPr>
          <p:cNvPr id="261" name="Google Shape;261;p22"/>
          <p:cNvSpPr txBox="1"/>
          <p:nvPr/>
        </p:nvSpPr>
        <p:spPr>
          <a:xfrm>
            <a:off x="1725172" y="6472375"/>
            <a:ext cx="94326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a:ln>
                  <a:noFill/>
                </a:ln>
                <a:solidFill>
                  <a:srgbClr val="CCCCCC"/>
                </a:solidFill>
                <a:effectLst/>
                <a:uLnTx/>
                <a:uFillTx/>
                <a:latin typeface="Roboto Light"/>
                <a:ea typeface="Roboto Light"/>
                <a:cs typeface="Roboto Light"/>
                <a:sym typeface="Roboto Light"/>
              </a:rPr>
              <a:t>Image from the Keck Institute for Space Studies Report on Planetary Magnetic Fields: Planetary Interiors and Habitability</a:t>
            </a:r>
            <a:endParaRPr kumimoji="0" sz="800" b="0" i="1" u="none" strike="noStrike" kern="0" cap="none" spc="0" normalizeH="0" baseline="0" noProof="0">
              <a:ln>
                <a:noFill/>
              </a:ln>
              <a:solidFill>
                <a:srgbClr val="CCCCCC"/>
              </a:solidFill>
              <a:effectLst/>
              <a:uLnTx/>
              <a:uFillTx/>
              <a:latin typeface="Roboto Light"/>
              <a:ea typeface="Roboto Light"/>
              <a:cs typeface="Roboto Light"/>
              <a:sym typeface="Roboto Light"/>
            </a:endParaRPr>
          </a:p>
        </p:txBody>
      </p:sp>
      <p:sp>
        <p:nvSpPr>
          <p:cNvPr id="262" name="Google Shape;262;p22"/>
          <p:cNvSpPr/>
          <p:nvPr/>
        </p:nvSpPr>
        <p:spPr>
          <a:xfrm>
            <a:off x="10616625" y="5900000"/>
            <a:ext cx="1448400" cy="446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3"/>
          <p:cNvSpPr txBox="1">
            <a:spLocks noGrp="1"/>
          </p:cNvSpPr>
          <p:nvPr>
            <p:ph type="title"/>
          </p:nvPr>
        </p:nvSpPr>
        <p:spPr>
          <a:xfrm>
            <a:off x="182880" y="274320"/>
            <a:ext cx="8961120" cy="7315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dirty="0">
                <a:latin typeface="Tw Cen MT" panose="020B0602020104020603" pitchFamily="34" charset="77"/>
              </a:rPr>
              <a:t>Introducing the Cosmic Shoreline</a:t>
            </a:r>
            <a:endParaRPr dirty="0">
              <a:latin typeface="Tw Cen MT" panose="020B0602020104020603" pitchFamily="34" charset="77"/>
            </a:endParaRPr>
          </a:p>
        </p:txBody>
      </p:sp>
      <p:sp>
        <p:nvSpPr>
          <p:cNvPr id="268" name="Google Shape;268;p23"/>
          <p:cNvSpPr txBox="1">
            <a:spLocks noGrp="1"/>
          </p:cNvSpPr>
          <p:nvPr>
            <p:ph type="sldNum" idx="12"/>
          </p:nvPr>
        </p:nvSpPr>
        <p:spPr>
          <a:xfrm>
            <a:off x="9321800" y="631190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6F8FC"/>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200" b="0" i="0" u="none" strike="noStrike" kern="0" cap="none" spc="0" normalizeH="0" baseline="0" noProof="0">
              <a:ln>
                <a:noFill/>
              </a:ln>
              <a:solidFill>
                <a:srgbClr val="F6F8FC"/>
              </a:solidFill>
              <a:effectLst/>
              <a:uLnTx/>
              <a:uFillTx/>
              <a:latin typeface="Twentieth Century"/>
              <a:sym typeface="Twentieth Century"/>
            </a:endParaRPr>
          </a:p>
        </p:txBody>
      </p:sp>
      <p:sp>
        <p:nvSpPr>
          <p:cNvPr id="269" name="Google Shape;269;p23"/>
          <p:cNvSpPr txBox="1">
            <a:spLocks noGrp="1"/>
          </p:cNvSpPr>
          <p:nvPr>
            <p:ph type="body" idx="1"/>
          </p:nvPr>
        </p:nvSpPr>
        <p:spPr>
          <a:xfrm>
            <a:off x="522513" y="1825625"/>
            <a:ext cx="11152415" cy="39546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a:p>
        </p:txBody>
      </p:sp>
      <p:grpSp>
        <p:nvGrpSpPr>
          <p:cNvPr id="270" name="Google Shape;270;p23"/>
          <p:cNvGrpSpPr/>
          <p:nvPr/>
        </p:nvGrpSpPr>
        <p:grpSpPr>
          <a:xfrm>
            <a:off x="341225" y="1303102"/>
            <a:ext cx="11509554" cy="4856766"/>
            <a:chOff x="0" y="1071350"/>
            <a:chExt cx="9144001" cy="3858557"/>
          </a:xfrm>
        </p:grpSpPr>
        <p:pic>
          <p:nvPicPr>
            <p:cNvPr id="271" name="Google Shape;271;p23" title="Screenshot 2025-10-21 at 12.12.37.png"/>
            <p:cNvPicPr preferRelativeResize="0"/>
            <p:nvPr/>
          </p:nvPicPr>
          <p:blipFill rotWithShape="1">
            <a:blip r:embed="rId3" cstate="hqprint">
              <a:alphaModFix/>
              <a:extLst>
                <a:ext uri="{28A0092B-C50C-407E-A947-70E740481C1C}">
                  <a14:useLocalDpi xmlns:a14="http://schemas.microsoft.com/office/drawing/2010/main"/>
                </a:ext>
              </a:extLst>
            </a:blip>
            <a:srcRect t="24498" b="8383"/>
            <a:stretch/>
          </p:blipFill>
          <p:spPr>
            <a:xfrm>
              <a:off x="0" y="1071350"/>
              <a:ext cx="9144001" cy="3810624"/>
            </a:xfrm>
            <a:prstGeom prst="rect">
              <a:avLst/>
            </a:prstGeom>
            <a:noFill/>
            <a:ln>
              <a:noFill/>
            </a:ln>
          </p:spPr>
        </p:pic>
        <p:pic>
          <p:nvPicPr>
            <p:cNvPr id="272" name="Google Shape;272;p23" title="Screenshot 2025-10-21 at 12.12.37.pn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4603408"/>
              <a:ext cx="9144001" cy="326499"/>
            </a:xfrm>
            <a:prstGeom prst="rect">
              <a:avLst/>
            </a:prstGeom>
            <a:noFill/>
            <a:ln>
              <a:noFill/>
            </a:ln>
          </p:spPr>
        </p:pic>
      </p:grpSp>
      <p:sp>
        <p:nvSpPr>
          <p:cNvPr id="273" name="Google Shape;273;p23"/>
          <p:cNvSpPr txBox="1"/>
          <p:nvPr/>
        </p:nvSpPr>
        <p:spPr>
          <a:xfrm>
            <a:off x="1725178" y="6317455"/>
            <a:ext cx="43620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a:ln>
                  <a:noFill/>
                </a:ln>
                <a:solidFill>
                  <a:srgbClr val="CCCCCC"/>
                </a:solidFill>
                <a:effectLst/>
                <a:uLnTx/>
                <a:uFillTx/>
                <a:latin typeface="Roboto Light"/>
                <a:ea typeface="Roboto Light"/>
                <a:cs typeface="Roboto Light"/>
                <a:sym typeface="Roboto Light"/>
              </a:rPr>
              <a:t>Image adapted from Mark Belan/Quanta Magazine </a:t>
            </a:r>
            <a:r>
              <a:rPr kumimoji="0" lang="en-US" sz="1100" b="0" i="0" u="none" strike="noStrike" kern="0" cap="none" spc="0" normalizeH="0" baseline="0" noProof="0">
                <a:ln>
                  <a:noFill/>
                </a:ln>
                <a:solidFill>
                  <a:srgbClr val="CCCCCC"/>
                </a:solidFill>
                <a:effectLst/>
                <a:uLnTx/>
                <a:uFillTx/>
                <a:latin typeface="Roboto Light"/>
                <a:ea typeface="Roboto Light"/>
                <a:cs typeface="Roboto Light"/>
                <a:sym typeface="Roboto Light"/>
              </a:rPr>
              <a:t>| </a:t>
            </a:r>
            <a:r>
              <a:rPr kumimoji="0" lang="en-US" sz="1100" b="0" i="1" u="none" strike="noStrike" kern="0" cap="none" spc="0" normalizeH="0" baseline="0" noProof="0">
                <a:ln>
                  <a:noFill/>
                </a:ln>
                <a:solidFill>
                  <a:srgbClr val="CCCCCC"/>
                </a:solidFill>
                <a:effectLst/>
                <a:uLnTx/>
                <a:uFillTx/>
                <a:latin typeface="Roboto Light"/>
                <a:ea typeface="Roboto Light"/>
                <a:cs typeface="Roboto Light"/>
                <a:sym typeface="Roboto Light"/>
              </a:rPr>
              <a:t>Source: STScI</a:t>
            </a:r>
            <a:endParaRPr kumimoji="0" sz="800" b="0" i="1" u="none" strike="noStrike" kern="0" cap="none" spc="0" normalizeH="0" baseline="0" noProof="0">
              <a:ln>
                <a:noFill/>
              </a:ln>
              <a:solidFill>
                <a:srgbClr val="CCCCCC"/>
              </a:solidFill>
              <a:effectLst/>
              <a:uLnTx/>
              <a:uFillTx/>
              <a:latin typeface="Roboto Light"/>
              <a:ea typeface="Roboto Light"/>
              <a:cs typeface="Roboto Light"/>
              <a:sym typeface="Roboto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a:off x="182880" y="274320"/>
            <a:ext cx="8961000" cy="73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dirty="0">
                <a:latin typeface="Tw Cen MT" panose="020B0602020104020603" pitchFamily="34" charset="77"/>
              </a:rPr>
              <a:t>Introducing the Cosmic Shoreline</a:t>
            </a:r>
            <a:endParaRPr dirty="0">
              <a:latin typeface="Tw Cen MT" panose="020B0602020104020603" pitchFamily="34" charset="77"/>
            </a:endParaRPr>
          </a:p>
        </p:txBody>
      </p:sp>
      <p:sp>
        <p:nvSpPr>
          <p:cNvPr id="279" name="Google Shape;279;p24"/>
          <p:cNvSpPr txBox="1">
            <a:spLocks noGrp="1"/>
          </p:cNvSpPr>
          <p:nvPr>
            <p:ph type="sldNum" idx="12"/>
          </p:nvPr>
        </p:nvSpPr>
        <p:spPr>
          <a:xfrm>
            <a:off x="9321800" y="631190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6F8FC"/>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200" b="0" i="0" u="none" strike="noStrike" kern="0" cap="none" spc="0" normalizeH="0" baseline="0" noProof="0">
              <a:ln>
                <a:noFill/>
              </a:ln>
              <a:solidFill>
                <a:srgbClr val="F6F8FC"/>
              </a:solidFill>
              <a:effectLst/>
              <a:uLnTx/>
              <a:uFillTx/>
              <a:latin typeface="Twentieth Century"/>
              <a:sym typeface="Twentieth Century"/>
            </a:endParaRPr>
          </a:p>
        </p:txBody>
      </p:sp>
      <p:sp>
        <p:nvSpPr>
          <p:cNvPr id="280" name="Google Shape;280;p24"/>
          <p:cNvSpPr txBox="1">
            <a:spLocks noGrp="1"/>
          </p:cNvSpPr>
          <p:nvPr>
            <p:ph type="body" idx="1"/>
          </p:nvPr>
        </p:nvSpPr>
        <p:spPr>
          <a:xfrm>
            <a:off x="522513" y="1825625"/>
            <a:ext cx="11152500" cy="395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a:p>
        </p:txBody>
      </p:sp>
      <p:grpSp>
        <p:nvGrpSpPr>
          <p:cNvPr id="281" name="Google Shape;281;p24"/>
          <p:cNvGrpSpPr/>
          <p:nvPr/>
        </p:nvGrpSpPr>
        <p:grpSpPr>
          <a:xfrm>
            <a:off x="341225" y="1303102"/>
            <a:ext cx="11509554" cy="4856766"/>
            <a:chOff x="0" y="1071350"/>
            <a:chExt cx="9144001" cy="3858557"/>
          </a:xfrm>
        </p:grpSpPr>
        <p:pic>
          <p:nvPicPr>
            <p:cNvPr id="282" name="Google Shape;282;p24" title="Screenshot 2025-10-21 at 12.12.37.png"/>
            <p:cNvPicPr preferRelativeResize="0"/>
            <p:nvPr/>
          </p:nvPicPr>
          <p:blipFill rotWithShape="1">
            <a:blip r:embed="rId3" cstate="hqprint">
              <a:alphaModFix/>
              <a:extLst>
                <a:ext uri="{28A0092B-C50C-407E-A947-70E740481C1C}">
                  <a14:useLocalDpi xmlns:a14="http://schemas.microsoft.com/office/drawing/2010/main"/>
                </a:ext>
              </a:extLst>
            </a:blip>
            <a:srcRect t="24498" b="8383"/>
            <a:stretch/>
          </p:blipFill>
          <p:spPr>
            <a:xfrm>
              <a:off x="0" y="1071350"/>
              <a:ext cx="9144001" cy="3810624"/>
            </a:xfrm>
            <a:prstGeom prst="rect">
              <a:avLst/>
            </a:prstGeom>
            <a:noFill/>
            <a:ln>
              <a:noFill/>
            </a:ln>
          </p:spPr>
        </p:pic>
        <p:pic>
          <p:nvPicPr>
            <p:cNvPr id="283" name="Google Shape;283;p24" title="Screenshot 2025-10-21 at 12.12.37.pn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4603408"/>
              <a:ext cx="9144001" cy="326499"/>
            </a:xfrm>
            <a:prstGeom prst="rect">
              <a:avLst/>
            </a:prstGeom>
            <a:noFill/>
            <a:ln>
              <a:noFill/>
            </a:ln>
          </p:spPr>
        </p:pic>
      </p:grpSp>
      <p:sp>
        <p:nvSpPr>
          <p:cNvPr id="284" name="Google Shape;284;p24"/>
          <p:cNvSpPr txBox="1"/>
          <p:nvPr/>
        </p:nvSpPr>
        <p:spPr>
          <a:xfrm>
            <a:off x="1725178" y="6317455"/>
            <a:ext cx="43620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a:ln>
                  <a:noFill/>
                </a:ln>
                <a:solidFill>
                  <a:srgbClr val="CCCCCC"/>
                </a:solidFill>
                <a:effectLst/>
                <a:uLnTx/>
                <a:uFillTx/>
                <a:latin typeface="Roboto Light"/>
                <a:ea typeface="Roboto Light"/>
                <a:cs typeface="Roboto Light"/>
                <a:sym typeface="Roboto Light"/>
              </a:rPr>
              <a:t>Image adapted from Mark Belan/Quanta Magazine </a:t>
            </a:r>
            <a:r>
              <a:rPr kumimoji="0" lang="en-US" sz="1100" b="0" i="0" u="none" strike="noStrike" kern="0" cap="none" spc="0" normalizeH="0" baseline="0" noProof="0">
                <a:ln>
                  <a:noFill/>
                </a:ln>
                <a:solidFill>
                  <a:srgbClr val="CCCCCC"/>
                </a:solidFill>
                <a:effectLst/>
                <a:uLnTx/>
                <a:uFillTx/>
                <a:latin typeface="Roboto Light"/>
                <a:ea typeface="Roboto Light"/>
                <a:cs typeface="Roboto Light"/>
                <a:sym typeface="Roboto Light"/>
              </a:rPr>
              <a:t>| </a:t>
            </a:r>
            <a:r>
              <a:rPr kumimoji="0" lang="en-US" sz="1100" b="0" i="1" u="none" strike="noStrike" kern="0" cap="none" spc="0" normalizeH="0" baseline="0" noProof="0">
                <a:ln>
                  <a:noFill/>
                </a:ln>
                <a:solidFill>
                  <a:srgbClr val="CCCCCC"/>
                </a:solidFill>
                <a:effectLst/>
                <a:uLnTx/>
                <a:uFillTx/>
                <a:latin typeface="Roboto Light"/>
                <a:ea typeface="Roboto Light"/>
                <a:cs typeface="Roboto Light"/>
                <a:sym typeface="Roboto Light"/>
              </a:rPr>
              <a:t>Source: STScI</a:t>
            </a:r>
            <a:endParaRPr kumimoji="0" sz="800" b="0" i="1" u="none" strike="noStrike" kern="0" cap="none" spc="0" normalizeH="0" baseline="0" noProof="0">
              <a:ln>
                <a:noFill/>
              </a:ln>
              <a:solidFill>
                <a:srgbClr val="CCCCCC"/>
              </a:solidFill>
              <a:effectLst/>
              <a:uLnTx/>
              <a:uFillTx/>
              <a:latin typeface="Roboto Light"/>
              <a:ea typeface="Roboto Light"/>
              <a:cs typeface="Roboto Light"/>
              <a:sym typeface="Roboto Light"/>
            </a:endParaRPr>
          </a:p>
        </p:txBody>
      </p:sp>
      <p:sp>
        <p:nvSpPr>
          <p:cNvPr id="285" name="Google Shape;285;p24"/>
          <p:cNvSpPr txBox="1"/>
          <p:nvPr/>
        </p:nvSpPr>
        <p:spPr>
          <a:xfrm rot="-899796">
            <a:off x="4380099" y="3981779"/>
            <a:ext cx="1488805" cy="354029"/>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E5B13E"/>
                </a:solidFill>
                <a:effectLst/>
                <a:uLnTx/>
                <a:uFillTx/>
                <a:latin typeface="Tw Cen MT" panose="020B0602020104020603" pitchFamily="34" charset="77"/>
                <a:cs typeface="Arial"/>
                <a:sym typeface="Arial"/>
              </a:rPr>
              <a:t>Solar System</a:t>
            </a:r>
            <a:endParaRPr kumimoji="0" sz="1800" b="0" i="0" u="none" strike="noStrike" kern="0" cap="none" spc="0" normalizeH="0" baseline="0" noProof="0" dirty="0">
              <a:ln>
                <a:noFill/>
              </a:ln>
              <a:solidFill>
                <a:srgbClr val="E5B13E"/>
              </a:solidFill>
              <a:effectLst/>
              <a:uLnTx/>
              <a:uFillTx/>
              <a:latin typeface="Tw Cen MT" panose="020B0602020104020603" pitchFamily="34" charset="77"/>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5"/>
          <p:cNvSpPr txBox="1">
            <a:spLocks noGrp="1"/>
          </p:cNvSpPr>
          <p:nvPr>
            <p:ph type="title"/>
          </p:nvPr>
        </p:nvSpPr>
        <p:spPr>
          <a:xfrm>
            <a:off x="182880" y="274320"/>
            <a:ext cx="8961000" cy="73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dirty="0">
                <a:latin typeface="Tw Cen MT" panose="020B0602020104020603" pitchFamily="34" charset="77"/>
              </a:rPr>
              <a:t>Introducing the Cosmic Shoreline</a:t>
            </a:r>
            <a:endParaRPr dirty="0">
              <a:latin typeface="Tw Cen MT" panose="020B0602020104020603" pitchFamily="34" charset="77"/>
            </a:endParaRPr>
          </a:p>
        </p:txBody>
      </p:sp>
      <p:sp>
        <p:nvSpPr>
          <p:cNvPr id="291" name="Google Shape;291;p25"/>
          <p:cNvSpPr txBox="1">
            <a:spLocks noGrp="1"/>
          </p:cNvSpPr>
          <p:nvPr>
            <p:ph type="sldNum" idx="12"/>
          </p:nvPr>
        </p:nvSpPr>
        <p:spPr>
          <a:xfrm>
            <a:off x="9321800" y="631190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6F8FC"/>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200" b="0" i="0" u="none" strike="noStrike" kern="0" cap="none" spc="0" normalizeH="0" baseline="0" noProof="0">
              <a:ln>
                <a:noFill/>
              </a:ln>
              <a:solidFill>
                <a:srgbClr val="F6F8FC"/>
              </a:solidFill>
              <a:effectLst/>
              <a:uLnTx/>
              <a:uFillTx/>
              <a:latin typeface="Twentieth Century"/>
              <a:sym typeface="Twentieth Century"/>
            </a:endParaRPr>
          </a:p>
        </p:txBody>
      </p:sp>
      <p:sp>
        <p:nvSpPr>
          <p:cNvPr id="292" name="Google Shape;292;p25"/>
          <p:cNvSpPr txBox="1">
            <a:spLocks noGrp="1"/>
          </p:cNvSpPr>
          <p:nvPr>
            <p:ph type="body" idx="1"/>
          </p:nvPr>
        </p:nvSpPr>
        <p:spPr>
          <a:xfrm>
            <a:off x="522513" y="1825625"/>
            <a:ext cx="11152500" cy="395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a:p>
        </p:txBody>
      </p:sp>
      <p:grpSp>
        <p:nvGrpSpPr>
          <p:cNvPr id="293" name="Google Shape;293;p25"/>
          <p:cNvGrpSpPr/>
          <p:nvPr/>
        </p:nvGrpSpPr>
        <p:grpSpPr>
          <a:xfrm>
            <a:off x="341225" y="1303102"/>
            <a:ext cx="11509554" cy="4856766"/>
            <a:chOff x="0" y="1071350"/>
            <a:chExt cx="9144001" cy="3858557"/>
          </a:xfrm>
        </p:grpSpPr>
        <p:pic>
          <p:nvPicPr>
            <p:cNvPr id="294" name="Google Shape;294;p25" title="Screenshot 2025-10-21 at 12.12.37.png"/>
            <p:cNvPicPr preferRelativeResize="0"/>
            <p:nvPr/>
          </p:nvPicPr>
          <p:blipFill rotWithShape="1">
            <a:blip r:embed="rId3" cstate="hqprint">
              <a:alphaModFix/>
              <a:extLst>
                <a:ext uri="{28A0092B-C50C-407E-A947-70E740481C1C}">
                  <a14:useLocalDpi xmlns:a14="http://schemas.microsoft.com/office/drawing/2010/main"/>
                </a:ext>
              </a:extLst>
            </a:blip>
            <a:srcRect t="24498" b="8383"/>
            <a:stretch/>
          </p:blipFill>
          <p:spPr>
            <a:xfrm>
              <a:off x="0" y="1071350"/>
              <a:ext cx="9144001" cy="3810624"/>
            </a:xfrm>
            <a:prstGeom prst="rect">
              <a:avLst/>
            </a:prstGeom>
            <a:noFill/>
            <a:ln>
              <a:noFill/>
            </a:ln>
          </p:spPr>
        </p:pic>
        <p:pic>
          <p:nvPicPr>
            <p:cNvPr id="295" name="Google Shape;295;p25" title="Screenshot 2025-10-21 at 12.12.37.pn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4603408"/>
              <a:ext cx="9144001" cy="326499"/>
            </a:xfrm>
            <a:prstGeom prst="rect">
              <a:avLst/>
            </a:prstGeom>
            <a:noFill/>
            <a:ln>
              <a:noFill/>
            </a:ln>
          </p:spPr>
        </p:pic>
      </p:grpSp>
      <p:sp>
        <p:nvSpPr>
          <p:cNvPr id="296" name="Google Shape;296;p25"/>
          <p:cNvSpPr txBox="1"/>
          <p:nvPr/>
        </p:nvSpPr>
        <p:spPr>
          <a:xfrm>
            <a:off x="1725178" y="6317455"/>
            <a:ext cx="43620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a:ln>
                  <a:noFill/>
                </a:ln>
                <a:solidFill>
                  <a:srgbClr val="CCCCCC"/>
                </a:solidFill>
                <a:effectLst/>
                <a:uLnTx/>
                <a:uFillTx/>
                <a:latin typeface="Roboto Light"/>
                <a:ea typeface="Roboto Light"/>
                <a:cs typeface="Roboto Light"/>
                <a:sym typeface="Roboto Light"/>
              </a:rPr>
              <a:t>Image adapted from Mark Belan/Quanta Magazine </a:t>
            </a:r>
            <a:r>
              <a:rPr kumimoji="0" lang="en-US" sz="1100" b="0" i="0" u="none" strike="noStrike" kern="0" cap="none" spc="0" normalizeH="0" baseline="0" noProof="0">
                <a:ln>
                  <a:noFill/>
                </a:ln>
                <a:solidFill>
                  <a:srgbClr val="CCCCCC"/>
                </a:solidFill>
                <a:effectLst/>
                <a:uLnTx/>
                <a:uFillTx/>
                <a:latin typeface="Roboto Light"/>
                <a:ea typeface="Roboto Light"/>
                <a:cs typeface="Roboto Light"/>
                <a:sym typeface="Roboto Light"/>
              </a:rPr>
              <a:t>| </a:t>
            </a:r>
            <a:r>
              <a:rPr kumimoji="0" lang="en-US" sz="1100" b="0" i="1" u="none" strike="noStrike" kern="0" cap="none" spc="0" normalizeH="0" baseline="0" noProof="0">
                <a:ln>
                  <a:noFill/>
                </a:ln>
                <a:solidFill>
                  <a:srgbClr val="CCCCCC"/>
                </a:solidFill>
                <a:effectLst/>
                <a:uLnTx/>
                <a:uFillTx/>
                <a:latin typeface="Roboto Light"/>
                <a:ea typeface="Roboto Light"/>
                <a:cs typeface="Roboto Light"/>
                <a:sym typeface="Roboto Light"/>
              </a:rPr>
              <a:t>Source: STScI</a:t>
            </a:r>
            <a:endParaRPr kumimoji="0" sz="800" b="0" i="1" u="none" strike="noStrike" kern="0" cap="none" spc="0" normalizeH="0" baseline="0" noProof="0">
              <a:ln>
                <a:noFill/>
              </a:ln>
              <a:solidFill>
                <a:srgbClr val="CCCCCC"/>
              </a:solidFill>
              <a:effectLst/>
              <a:uLnTx/>
              <a:uFillTx/>
              <a:latin typeface="Roboto Light"/>
              <a:ea typeface="Roboto Light"/>
              <a:cs typeface="Roboto Light"/>
              <a:sym typeface="Roboto Light"/>
            </a:endParaRPr>
          </a:p>
        </p:txBody>
      </p:sp>
      <p:sp>
        <p:nvSpPr>
          <p:cNvPr id="298" name="Google Shape;298;p25"/>
          <p:cNvSpPr txBox="1"/>
          <p:nvPr/>
        </p:nvSpPr>
        <p:spPr>
          <a:xfrm rot="-759">
            <a:off x="7523528" y="1329488"/>
            <a:ext cx="1358700" cy="354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06021"/>
                </a:solidFill>
                <a:effectLst/>
                <a:uLnTx/>
                <a:uFillTx/>
                <a:latin typeface="Tw Cen MT" panose="020B0602020104020603" pitchFamily="34" charset="77"/>
                <a:cs typeface="Arial"/>
                <a:sym typeface="Arial"/>
              </a:rPr>
              <a:t>M dwarf</a:t>
            </a:r>
            <a:endParaRPr kumimoji="0" sz="1800" b="0" i="0" u="none" strike="noStrike" kern="0" cap="none" spc="0" normalizeH="0" baseline="0" noProof="0" dirty="0">
              <a:ln>
                <a:noFill/>
              </a:ln>
              <a:solidFill>
                <a:srgbClr val="F06021"/>
              </a:solidFill>
              <a:effectLst/>
              <a:uLnTx/>
              <a:uFillTx/>
              <a:latin typeface="Tw Cen MT" panose="020B0602020104020603" pitchFamily="34" charset="77"/>
              <a:cs typeface="Arial"/>
              <a:sym typeface="Arial"/>
            </a:endParaRPr>
          </a:p>
        </p:txBody>
      </p:sp>
      <p:sp>
        <p:nvSpPr>
          <p:cNvPr id="2" name="Google Shape;285;p24">
            <a:extLst>
              <a:ext uri="{FF2B5EF4-FFF2-40B4-BE49-F238E27FC236}">
                <a16:creationId xmlns:a16="http://schemas.microsoft.com/office/drawing/2014/main" id="{3E5FF1AE-C8A6-6A08-E981-C7634B01258D}"/>
              </a:ext>
            </a:extLst>
          </p:cNvPr>
          <p:cNvSpPr txBox="1"/>
          <p:nvPr/>
        </p:nvSpPr>
        <p:spPr>
          <a:xfrm rot="-899796">
            <a:off x="4380099" y="3981779"/>
            <a:ext cx="1488805" cy="354029"/>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E5B13E"/>
                </a:solidFill>
                <a:effectLst/>
                <a:uLnTx/>
                <a:uFillTx/>
                <a:latin typeface="Tw Cen MT" panose="020B0602020104020603" pitchFamily="34" charset="77"/>
                <a:cs typeface="Arial"/>
                <a:sym typeface="Arial"/>
              </a:rPr>
              <a:t>Solar System</a:t>
            </a:r>
            <a:endParaRPr kumimoji="0" sz="1800" b="0" i="0" u="none" strike="noStrike" kern="0" cap="none" spc="0" normalizeH="0" baseline="0" noProof="0" dirty="0">
              <a:ln>
                <a:noFill/>
              </a:ln>
              <a:solidFill>
                <a:srgbClr val="E5B13E"/>
              </a:solidFill>
              <a:effectLst/>
              <a:uLnTx/>
              <a:uFillTx/>
              <a:latin typeface="Tw Cen MT" panose="020B0602020104020603" pitchFamily="34" charset="77"/>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6"/>
          <p:cNvSpPr txBox="1">
            <a:spLocks noGrp="1"/>
          </p:cNvSpPr>
          <p:nvPr>
            <p:ph type="title"/>
          </p:nvPr>
        </p:nvSpPr>
        <p:spPr>
          <a:xfrm>
            <a:off x="182880" y="274320"/>
            <a:ext cx="8961000" cy="73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dirty="0">
                <a:latin typeface="Tw Cen MT" panose="020B0602020104020603" pitchFamily="34" charset="77"/>
              </a:rPr>
              <a:t>Introducing the Cosmic Shoreline</a:t>
            </a:r>
            <a:endParaRPr dirty="0">
              <a:latin typeface="Tw Cen MT" panose="020B0602020104020603" pitchFamily="34" charset="77"/>
            </a:endParaRPr>
          </a:p>
        </p:txBody>
      </p:sp>
      <p:sp>
        <p:nvSpPr>
          <p:cNvPr id="304" name="Google Shape;304;p26"/>
          <p:cNvSpPr txBox="1">
            <a:spLocks noGrp="1"/>
          </p:cNvSpPr>
          <p:nvPr>
            <p:ph type="sldNum" idx="12"/>
          </p:nvPr>
        </p:nvSpPr>
        <p:spPr>
          <a:xfrm>
            <a:off x="9321800" y="631190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6F8FC"/>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200" b="0" i="0" u="none" strike="noStrike" kern="0" cap="none" spc="0" normalizeH="0" baseline="0" noProof="0">
              <a:ln>
                <a:noFill/>
              </a:ln>
              <a:solidFill>
                <a:srgbClr val="F6F8FC"/>
              </a:solidFill>
              <a:effectLst/>
              <a:uLnTx/>
              <a:uFillTx/>
              <a:latin typeface="Twentieth Century"/>
              <a:sym typeface="Twentieth Century"/>
            </a:endParaRPr>
          </a:p>
        </p:txBody>
      </p:sp>
      <p:sp>
        <p:nvSpPr>
          <p:cNvPr id="305" name="Google Shape;305;p26"/>
          <p:cNvSpPr txBox="1">
            <a:spLocks noGrp="1"/>
          </p:cNvSpPr>
          <p:nvPr>
            <p:ph type="body" idx="1"/>
          </p:nvPr>
        </p:nvSpPr>
        <p:spPr>
          <a:xfrm>
            <a:off x="522513" y="1825625"/>
            <a:ext cx="11152500" cy="395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a:p>
        </p:txBody>
      </p:sp>
      <p:grpSp>
        <p:nvGrpSpPr>
          <p:cNvPr id="306" name="Google Shape;306;p26"/>
          <p:cNvGrpSpPr/>
          <p:nvPr/>
        </p:nvGrpSpPr>
        <p:grpSpPr>
          <a:xfrm>
            <a:off x="341225" y="1303102"/>
            <a:ext cx="11509554" cy="4856766"/>
            <a:chOff x="0" y="1071350"/>
            <a:chExt cx="9144001" cy="3858557"/>
          </a:xfrm>
        </p:grpSpPr>
        <p:pic>
          <p:nvPicPr>
            <p:cNvPr id="307" name="Google Shape;307;p26" title="Screenshot 2025-10-21 at 12.12.37.png"/>
            <p:cNvPicPr preferRelativeResize="0"/>
            <p:nvPr/>
          </p:nvPicPr>
          <p:blipFill rotWithShape="1">
            <a:blip r:embed="rId3" cstate="hqprint">
              <a:alphaModFix/>
              <a:extLst>
                <a:ext uri="{28A0092B-C50C-407E-A947-70E740481C1C}">
                  <a14:useLocalDpi xmlns:a14="http://schemas.microsoft.com/office/drawing/2010/main"/>
                </a:ext>
              </a:extLst>
            </a:blip>
            <a:srcRect t="24498" b="8383"/>
            <a:stretch/>
          </p:blipFill>
          <p:spPr>
            <a:xfrm>
              <a:off x="0" y="1071350"/>
              <a:ext cx="9144001" cy="3810624"/>
            </a:xfrm>
            <a:prstGeom prst="rect">
              <a:avLst/>
            </a:prstGeom>
            <a:noFill/>
            <a:ln>
              <a:noFill/>
            </a:ln>
          </p:spPr>
        </p:pic>
        <p:pic>
          <p:nvPicPr>
            <p:cNvPr id="308" name="Google Shape;308;p26" title="Screenshot 2025-10-21 at 12.12.37.pn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4603408"/>
              <a:ext cx="9144001" cy="326499"/>
            </a:xfrm>
            <a:prstGeom prst="rect">
              <a:avLst/>
            </a:prstGeom>
            <a:noFill/>
            <a:ln>
              <a:noFill/>
            </a:ln>
          </p:spPr>
        </p:pic>
      </p:grpSp>
      <p:sp>
        <p:nvSpPr>
          <p:cNvPr id="309" name="Google Shape;309;p26"/>
          <p:cNvSpPr txBox="1"/>
          <p:nvPr/>
        </p:nvSpPr>
        <p:spPr>
          <a:xfrm>
            <a:off x="1725178" y="6317455"/>
            <a:ext cx="43620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a:ln>
                  <a:noFill/>
                </a:ln>
                <a:solidFill>
                  <a:srgbClr val="CCCCCC"/>
                </a:solidFill>
                <a:effectLst/>
                <a:uLnTx/>
                <a:uFillTx/>
                <a:latin typeface="Roboto Light"/>
                <a:ea typeface="Roboto Light"/>
                <a:cs typeface="Roboto Light"/>
                <a:sym typeface="Roboto Light"/>
              </a:rPr>
              <a:t>Image adapted from Mark Belan/Quanta Magazine </a:t>
            </a:r>
            <a:r>
              <a:rPr kumimoji="0" lang="en-US" sz="1100" b="0" i="0" u="none" strike="noStrike" kern="0" cap="none" spc="0" normalizeH="0" baseline="0" noProof="0">
                <a:ln>
                  <a:noFill/>
                </a:ln>
                <a:solidFill>
                  <a:srgbClr val="CCCCCC"/>
                </a:solidFill>
                <a:effectLst/>
                <a:uLnTx/>
                <a:uFillTx/>
                <a:latin typeface="Roboto Light"/>
                <a:ea typeface="Roboto Light"/>
                <a:cs typeface="Roboto Light"/>
                <a:sym typeface="Roboto Light"/>
              </a:rPr>
              <a:t>| </a:t>
            </a:r>
            <a:r>
              <a:rPr kumimoji="0" lang="en-US" sz="1100" b="0" i="1" u="none" strike="noStrike" kern="0" cap="none" spc="0" normalizeH="0" baseline="0" noProof="0">
                <a:ln>
                  <a:noFill/>
                </a:ln>
                <a:solidFill>
                  <a:srgbClr val="CCCCCC"/>
                </a:solidFill>
                <a:effectLst/>
                <a:uLnTx/>
                <a:uFillTx/>
                <a:latin typeface="Roboto Light"/>
                <a:ea typeface="Roboto Light"/>
                <a:cs typeface="Roboto Light"/>
                <a:sym typeface="Roboto Light"/>
              </a:rPr>
              <a:t>Source: STScI</a:t>
            </a:r>
            <a:endParaRPr kumimoji="0" sz="800" b="0" i="1" u="none" strike="noStrike" kern="0" cap="none" spc="0" normalizeH="0" baseline="0" noProof="0">
              <a:ln>
                <a:noFill/>
              </a:ln>
              <a:solidFill>
                <a:srgbClr val="CCCCCC"/>
              </a:solidFill>
              <a:effectLst/>
              <a:uLnTx/>
              <a:uFillTx/>
              <a:latin typeface="Roboto Light"/>
              <a:ea typeface="Roboto Light"/>
              <a:cs typeface="Roboto Light"/>
              <a:sym typeface="Roboto Light"/>
            </a:endParaRPr>
          </a:p>
        </p:txBody>
      </p:sp>
      <p:sp>
        <p:nvSpPr>
          <p:cNvPr id="312" name="Google Shape;312;p26"/>
          <p:cNvSpPr/>
          <p:nvPr/>
        </p:nvSpPr>
        <p:spPr>
          <a:xfrm>
            <a:off x="9947069" y="4039607"/>
            <a:ext cx="105300" cy="105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313" name="Google Shape;313;p26"/>
          <p:cNvSpPr/>
          <p:nvPr/>
        </p:nvSpPr>
        <p:spPr>
          <a:xfrm>
            <a:off x="9533385" y="3773654"/>
            <a:ext cx="105300" cy="105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314" name="Google Shape;314;p26"/>
          <p:cNvSpPr/>
          <p:nvPr/>
        </p:nvSpPr>
        <p:spPr>
          <a:xfrm>
            <a:off x="8496094" y="3406662"/>
            <a:ext cx="105300" cy="105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315" name="Google Shape;315;p26"/>
          <p:cNvSpPr/>
          <p:nvPr/>
        </p:nvSpPr>
        <p:spPr>
          <a:xfrm>
            <a:off x="8814901" y="3240254"/>
            <a:ext cx="105300" cy="105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316" name="Google Shape;316;p26"/>
          <p:cNvSpPr/>
          <p:nvPr/>
        </p:nvSpPr>
        <p:spPr>
          <a:xfrm>
            <a:off x="8872425" y="3283771"/>
            <a:ext cx="105300" cy="105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317" name="Google Shape;317;p26"/>
          <p:cNvSpPr/>
          <p:nvPr/>
        </p:nvSpPr>
        <p:spPr>
          <a:xfrm>
            <a:off x="8486756" y="2807894"/>
            <a:ext cx="105300" cy="105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318" name="Google Shape;318;p26"/>
          <p:cNvSpPr/>
          <p:nvPr/>
        </p:nvSpPr>
        <p:spPr>
          <a:xfrm>
            <a:off x="8239479" y="3073847"/>
            <a:ext cx="105300" cy="105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319" name="Google Shape;319;p26"/>
          <p:cNvSpPr/>
          <p:nvPr/>
        </p:nvSpPr>
        <p:spPr>
          <a:xfrm>
            <a:off x="7659388" y="3050501"/>
            <a:ext cx="105300" cy="105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320" name="Google Shape;320;p26"/>
          <p:cNvSpPr/>
          <p:nvPr/>
        </p:nvSpPr>
        <p:spPr>
          <a:xfrm>
            <a:off x="7377934" y="2916778"/>
            <a:ext cx="105300" cy="105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grpSp>
        <p:nvGrpSpPr>
          <p:cNvPr id="321" name="Google Shape;321;p26"/>
          <p:cNvGrpSpPr/>
          <p:nvPr/>
        </p:nvGrpSpPr>
        <p:grpSpPr>
          <a:xfrm>
            <a:off x="9638675" y="1303100"/>
            <a:ext cx="1844700" cy="1434900"/>
            <a:chOff x="6861925" y="3473225"/>
            <a:chExt cx="1844700" cy="1434900"/>
          </a:xfrm>
        </p:grpSpPr>
        <p:sp>
          <p:nvSpPr>
            <p:cNvPr id="322" name="Google Shape;322;p26"/>
            <p:cNvSpPr/>
            <p:nvPr/>
          </p:nvSpPr>
          <p:spPr>
            <a:xfrm>
              <a:off x="6861925" y="3473225"/>
              <a:ext cx="1844700" cy="1434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23" name="Google Shape;323;p26" title="_JCD - Rocky Worlds - Logo Finals_color - 1 logo main.pn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082273" y="3586808"/>
              <a:ext cx="1404001" cy="1207744"/>
            </a:xfrm>
            <a:prstGeom prst="rect">
              <a:avLst/>
            </a:prstGeom>
            <a:noFill/>
            <a:ln>
              <a:noFill/>
            </a:ln>
          </p:spPr>
        </p:pic>
      </p:grpSp>
      <p:sp>
        <p:nvSpPr>
          <p:cNvPr id="2" name="Google Shape;298;p25">
            <a:extLst>
              <a:ext uri="{FF2B5EF4-FFF2-40B4-BE49-F238E27FC236}">
                <a16:creationId xmlns:a16="http://schemas.microsoft.com/office/drawing/2014/main" id="{7F0C23DD-B6E5-F3D7-3844-74F82D1AB347}"/>
              </a:ext>
            </a:extLst>
          </p:cNvPr>
          <p:cNvSpPr txBox="1"/>
          <p:nvPr/>
        </p:nvSpPr>
        <p:spPr>
          <a:xfrm rot="-759">
            <a:off x="7523528" y="1329488"/>
            <a:ext cx="1358700" cy="354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06021"/>
                </a:solidFill>
                <a:effectLst/>
                <a:uLnTx/>
                <a:uFillTx/>
                <a:latin typeface="Tw Cen MT" panose="020B0602020104020603" pitchFamily="34" charset="77"/>
                <a:cs typeface="Arial"/>
                <a:sym typeface="Arial"/>
              </a:rPr>
              <a:t>M dwarf</a:t>
            </a:r>
            <a:endParaRPr kumimoji="0" sz="1800" b="0" i="0" u="none" strike="noStrike" kern="0" cap="none" spc="0" normalizeH="0" baseline="0" noProof="0" dirty="0">
              <a:ln>
                <a:noFill/>
              </a:ln>
              <a:solidFill>
                <a:srgbClr val="F06021"/>
              </a:solidFill>
              <a:effectLst/>
              <a:uLnTx/>
              <a:uFillTx/>
              <a:latin typeface="Tw Cen MT" panose="020B0602020104020603" pitchFamily="34" charset="77"/>
              <a:cs typeface="Arial"/>
              <a:sym typeface="Arial"/>
            </a:endParaRPr>
          </a:p>
        </p:txBody>
      </p:sp>
      <p:sp>
        <p:nvSpPr>
          <p:cNvPr id="3" name="Google Shape;285;p24">
            <a:extLst>
              <a:ext uri="{FF2B5EF4-FFF2-40B4-BE49-F238E27FC236}">
                <a16:creationId xmlns:a16="http://schemas.microsoft.com/office/drawing/2014/main" id="{525EA7EB-3BDD-2379-10E8-AEA533866989}"/>
              </a:ext>
            </a:extLst>
          </p:cNvPr>
          <p:cNvSpPr txBox="1"/>
          <p:nvPr/>
        </p:nvSpPr>
        <p:spPr>
          <a:xfrm rot="-899796">
            <a:off x="4380099" y="3981779"/>
            <a:ext cx="1488805" cy="354029"/>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E5B13E"/>
                </a:solidFill>
                <a:effectLst/>
                <a:uLnTx/>
                <a:uFillTx/>
                <a:latin typeface="Tw Cen MT" panose="020B0602020104020603" pitchFamily="34" charset="77"/>
                <a:cs typeface="Arial"/>
                <a:sym typeface="Arial"/>
              </a:rPr>
              <a:t>Solar System</a:t>
            </a:r>
            <a:endParaRPr kumimoji="0" sz="1800" b="0" i="0" u="none" strike="noStrike" kern="0" cap="none" spc="0" normalizeH="0" baseline="0" noProof="0" dirty="0">
              <a:ln>
                <a:noFill/>
              </a:ln>
              <a:solidFill>
                <a:srgbClr val="E5B13E"/>
              </a:solidFill>
              <a:effectLst/>
              <a:uLnTx/>
              <a:uFillTx/>
              <a:latin typeface="Tw Cen MT" panose="020B0602020104020603" pitchFamily="34" charset="77"/>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7"/>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How do we hunt for atmospheres?</a:t>
            </a:r>
            <a:endParaRPr dirty="0">
              <a:latin typeface="Tw Cen MT" panose="020B0602020104020603" pitchFamily="34" charset="77"/>
            </a:endParaRPr>
          </a:p>
        </p:txBody>
      </p:sp>
      <p:sp>
        <p:nvSpPr>
          <p:cNvPr id="331" name="Google Shape;331;p27"/>
          <p:cNvSpPr txBox="1">
            <a:spLocks noGrp="1"/>
          </p:cNvSpPr>
          <p:nvPr>
            <p:ph type="sldNum" idx="12"/>
          </p:nvPr>
        </p:nvSpPr>
        <p:spPr>
          <a:xfrm>
            <a:off x="9302750" y="6310312"/>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1A0E3B"/>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200" b="0" i="0" u="none" strike="noStrike" kern="0" cap="none" spc="0" normalizeH="0" baseline="0" noProof="0">
              <a:ln>
                <a:noFill/>
              </a:ln>
              <a:solidFill>
                <a:srgbClr val="1A0E3B"/>
              </a:solidFill>
              <a:effectLst/>
              <a:uLnTx/>
              <a:uFillTx/>
              <a:latin typeface="Twentieth Century"/>
              <a:sym typeface="Twentieth Century"/>
            </a:endParaRPr>
          </a:p>
        </p:txBody>
      </p:sp>
      <p:sp>
        <p:nvSpPr>
          <p:cNvPr id="332" name="Google Shape;332;p27"/>
          <p:cNvSpPr txBox="1">
            <a:spLocks noGrp="1"/>
          </p:cNvSpPr>
          <p:nvPr>
            <p:ph type="title"/>
          </p:nvPr>
        </p:nvSpPr>
        <p:spPr>
          <a:xfrm>
            <a:off x="182880" y="807720"/>
            <a:ext cx="8961000" cy="7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259" b="0" dirty="0">
                <a:solidFill>
                  <a:srgbClr val="1484FC"/>
                </a:solidFill>
                <a:latin typeface="Tw Cen MT" panose="020B0602020104020603" pitchFamily="34" charset="77"/>
              </a:rPr>
              <a:t>Observing rocky worlds in secondary eclipse</a:t>
            </a:r>
            <a:endParaRPr sz="3259" b="0" dirty="0">
              <a:solidFill>
                <a:srgbClr val="1484FC"/>
              </a:solidFill>
              <a:latin typeface="Tw Cen MT" panose="020B0602020104020603" pitchFamily="34" charset="77"/>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2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385700" y="2001800"/>
            <a:ext cx="5688602" cy="1768900"/>
          </a:xfrm>
          <a:prstGeom prst="rect">
            <a:avLst/>
          </a:prstGeom>
          <a:noFill/>
          <a:ln>
            <a:noFill/>
          </a:ln>
        </p:spPr>
      </p:pic>
      <p:sp>
        <p:nvSpPr>
          <p:cNvPr id="338" name="Google Shape;338;p28"/>
          <p:cNvSpPr/>
          <p:nvPr/>
        </p:nvSpPr>
        <p:spPr>
          <a:xfrm>
            <a:off x="7169467" y="3429000"/>
            <a:ext cx="1436400" cy="507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8"/>
          <p:cNvSpPr/>
          <p:nvPr/>
        </p:nvSpPr>
        <p:spPr>
          <a:xfrm>
            <a:off x="6385700" y="3262700"/>
            <a:ext cx="7836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8"/>
          <p:cNvSpPr/>
          <p:nvPr/>
        </p:nvSpPr>
        <p:spPr>
          <a:xfrm>
            <a:off x="9899967" y="3496133"/>
            <a:ext cx="15783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341" name="Google Shape;341;p28"/>
          <p:cNvPicPr preferRelativeResize="0"/>
          <p:nvPr/>
        </p:nvPicPr>
        <p:blipFill>
          <a:blip r:embed="rId4">
            <a:alphaModFix/>
          </a:blip>
          <a:stretch>
            <a:fillRect/>
          </a:stretch>
        </p:blipFill>
        <p:spPr>
          <a:xfrm>
            <a:off x="724633" y="1975800"/>
            <a:ext cx="5979302" cy="4134412"/>
          </a:xfrm>
          <a:prstGeom prst="rect">
            <a:avLst/>
          </a:prstGeom>
          <a:noFill/>
          <a:ln>
            <a:noFill/>
          </a:ln>
        </p:spPr>
      </p:pic>
      <p:sp>
        <p:nvSpPr>
          <p:cNvPr id="342" name="Google Shape;342;p28"/>
          <p:cNvSpPr txBox="1">
            <a:spLocks noGrp="1"/>
          </p:cNvSpPr>
          <p:nvPr>
            <p:ph type="body" idx="1"/>
          </p:nvPr>
        </p:nvSpPr>
        <p:spPr>
          <a:xfrm rot="-5400000">
            <a:off x="-446479" y="3411477"/>
            <a:ext cx="19812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rgbClr val="1484FC"/>
                </a:solidFill>
                <a:latin typeface="Tw Cen MT" panose="020B0602020104020603" pitchFamily="34" charset="77"/>
              </a:rPr>
              <a:t>Dayside Flux</a:t>
            </a:r>
            <a:endParaRPr sz="2500" b="1" dirty="0">
              <a:solidFill>
                <a:srgbClr val="1484FC"/>
              </a:solidFill>
              <a:latin typeface="Tw Cen MT" panose="020B0602020104020603" pitchFamily="34" charset="77"/>
            </a:endParaRPr>
          </a:p>
        </p:txBody>
      </p:sp>
      <p:sp>
        <p:nvSpPr>
          <p:cNvPr id="343" name="Google Shape;343;p28"/>
          <p:cNvSpPr txBox="1">
            <a:spLocks noGrp="1"/>
          </p:cNvSpPr>
          <p:nvPr>
            <p:ph type="body" idx="1"/>
          </p:nvPr>
        </p:nvSpPr>
        <p:spPr>
          <a:xfrm>
            <a:off x="1978367" y="5795038"/>
            <a:ext cx="40500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chemeClr val="dk1"/>
                </a:solidFill>
                <a:latin typeface="Tw Cen MT" panose="020B0602020104020603" pitchFamily="34" charset="77"/>
              </a:rPr>
              <a:t>Wavelength (microns)</a:t>
            </a:r>
            <a:endParaRPr sz="2500" b="1" dirty="0">
              <a:solidFill>
                <a:schemeClr val="dk1"/>
              </a:solidFill>
              <a:latin typeface="Tw Cen MT" panose="020B0602020104020603" pitchFamily="34" charset="77"/>
            </a:endParaRPr>
          </a:p>
        </p:txBody>
      </p:sp>
      <p:sp>
        <p:nvSpPr>
          <p:cNvPr id="344" name="Google Shape;344;p28"/>
          <p:cNvSpPr txBox="1">
            <a:spLocks noGrp="1"/>
          </p:cNvSpPr>
          <p:nvPr>
            <p:ph type="title"/>
          </p:nvPr>
        </p:nvSpPr>
        <p:spPr>
          <a:xfrm>
            <a:off x="101600" y="1571858"/>
            <a:ext cx="2337600" cy="370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1300" b="0" i="1">
                <a:solidFill>
                  <a:srgbClr val="242424"/>
                </a:solidFill>
                <a:latin typeface="Arial"/>
                <a:ea typeface="Arial"/>
                <a:cs typeface="Arial"/>
                <a:sym typeface="Arial"/>
              </a:rPr>
              <a:t>Koll+2019, Mansfield+2019</a:t>
            </a:r>
            <a:endParaRPr sz="1300" b="0" i="1">
              <a:solidFill>
                <a:srgbClr val="242424"/>
              </a:solidFill>
              <a:latin typeface="Arial"/>
              <a:ea typeface="Arial"/>
              <a:cs typeface="Arial"/>
              <a:sym typeface="Arial"/>
            </a:endParaRPr>
          </a:p>
        </p:txBody>
      </p:sp>
      <p:sp>
        <p:nvSpPr>
          <p:cNvPr id="345" name="Google Shape;345;p28"/>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How do we hunt for atmospheres?</a:t>
            </a:r>
            <a:endParaRPr dirty="0">
              <a:latin typeface="Tw Cen MT" panose="020B0602020104020603" pitchFamily="34" charset="77"/>
            </a:endParaRPr>
          </a:p>
        </p:txBody>
      </p:sp>
      <p:sp>
        <p:nvSpPr>
          <p:cNvPr id="346" name="Google Shape;346;p28"/>
          <p:cNvSpPr txBox="1">
            <a:spLocks noGrp="1"/>
          </p:cNvSpPr>
          <p:nvPr>
            <p:ph type="title"/>
          </p:nvPr>
        </p:nvSpPr>
        <p:spPr>
          <a:xfrm>
            <a:off x="182880" y="807720"/>
            <a:ext cx="8961000" cy="7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259" b="0" dirty="0">
                <a:solidFill>
                  <a:srgbClr val="1484FC"/>
                </a:solidFill>
                <a:latin typeface="Tw Cen MT" panose="020B0602020104020603" pitchFamily="34" charset="77"/>
              </a:rPr>
              <a:t>Observing rocky worlds in secondary eclipse</a:t>
            </a:r>
            <a:endParaRPr sz="3259" b="0" dirty="0">
              <a:solidFill>
                <a:srgbClr val="1484FC"/>
              </a:solidFill>
              <a:latin typeface="Tw Cen MT" panose="020B0602020104020603" pitchFamily="34" charset="77"/>
            </a:endParaRPr>
          </a:p>
        </p:txBody>
      </p:sp>
      <p:cxnSp>
        <p:nvCxnSpPr>
          <p:cNvPr id="347" name="Google Shape;347;p28"/>
          <p:cNvCxnSpPr>
            <a:cxnSpLocks/>
          </p:cNvCxnSpPr>
          <p:nvPr/>
        </p:nvCxnSpPr>
        <p:spPr>
          <a:xfrm rot="10800000" flipV="1">
            <a:off x="10263725" y="2193093"/>
            <a:ext cx="847298" cy="187942"/>
          </a:xfrm>
          <a:prstGeom prst="curvedConnector3">
            <a:avLst>
              <a:gd name="adj1" fmla="val -10234"/>
            </a:avLst>
          </a:prstGeom>
          <a:noFill/>
          <a:ln w="19050" cap="flat" cmpd="sng">
            <a:solidFill>
              <a:srgbClr val="1484FC"/>
            </a:solidFill>
            <a:prstDash val="solid"/>
            <a:round/>
            <a:headEnd type="none" w="med" len="med"/>
            <a:tailEnd type="triangle" w="med" len="med"/>
          </a:ln>
        </p:spPr>
      </p:cxnSp>
      <p:sp>
        <p:nvSpPr>
          <p:cNvPr id="348" name="Google Shape;348;p28"/>
          <p:cNvSpPr txBox="1">
            <a:spLocks noGrp="1"/>
          </p:cNvSpPr>
          <p:nvPr>
            <p:ph type="body" idx="1"/>
          </p:nvPr>
        </p:nvSpPr>
        <p:spPr>
          <a:xfrm>
            <a:off x="10515275" y="1571858"/>
            <a:ext cx="1379752" cy="674400"/>
          </a:xfrm>
          <a:prstGeom prst="rect">
            <a:avLst/>
          </a:prstGeom>
          <a:noFill/>
        </p:spPr>
        <p:txBody>
          <a:bodyPr spcFirstLastPara="1" wrap="square" lIns="91425" tIns="45700" rIns="91425" bIns="45700" anchor="t" anchorCtr="0">
            <a:noAutofit/>
          </a:bodyPr>
          <a:lstStyle/>
          <a:p>
            <a:pPr marL="0" lvl="0" indent="0" algn="ctr" rtl="0">
              <a:lnSpc>
                <a:spcPct val="100000"/>
              </a:lnSpc>
              <a:spcBef>
                <a:spcPts val="0"/>
              </a:spcBef>
              <a:buNone/>
            </a:pPr>
            <a:r>
              <a:rPr lang="en-US" sz="1800" dirty="0">
                <a:latin typeface="Tw Cen MT" panose="020B0602020104020603" pitchFamily="34" charset="77"/>
              </a:rPr>
              <a:t>Exoplanet’s</a:t>
            </a:r>
            <a:br>
              <a:rPr lang="en-US" sz="1800" dirty="0">
                <a:latin typeface="Tw Cen MT" panose="020B0602020104020603" pitchFamily="34" charset="77"/>
              </a:rPr>
            </a:br>
            <a:r>
              <a:rPr lang="en-US" sz="1800" dirty="0">
                <a:solidFill>
                  <a:srgbClr val="1484FC"/>
                </a:solidFill>
                <a:latin typeface="Tw Cen MT" panose="020B0602020104020603" pitchFamily="34" charset="77"/>
              </a:rPr>
              <a:t>Dayside Flux</a:t>
            </a:r>
            <a:endParaRPr sz="1800" dirty="0">
              <a:solidFill>
                <a:srgbClr val="1484FC"/>
              </a:solidFill>
              <a:latin typeface="Tw Cen MT" panose="020B0602020104020603" pitchFamily="34"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3396281-484C-895D-22AE-3B506F7EB1C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63C7580-87A8-AFED-A0FF-7E02A07F9E72}"/>
              </a:ext>
            </a:extLst>
          </p:cNvPr>
          <p:cNvSpPr>
            <a:spLocks noGrp="1"/>
          </p:cNvSpPr>
          <p:nvPr>
            <p:ph type="title"/>
          </p:nvPr>
        </p:nvSpPr>
        <p:spPr>
          <a:ln>
            <a:noFill/>
          </a:ln>
        </p:spPr>
        <p:txBody>
          <a:bodyPr/>
          <a:lstStyle/>
          <a:p>
            <a:r>
              <a:rPr lang="en-US" dirty="0"/>
              <a:t>Geometry of Transiting Exoplanets</a:t>
            </a:r>
          </a:p>
        </p:txBody>
      </p:sp>
      <p:sp>
        <p:nvSpPr>
          <p:cNvPr id="3" name="Slide Number Placeholder 2">
            <a:extLst>
              <a:ext uri="{FF2B5EF4-FFF2-40B4-BE49-F238E27FC236}">
                <a16:creationId xmlns:a16="http://schemas.microsoft.com/office/drawing/2014/main" id="{8EAD20EA-28AE-46FD-AF54-0CFBCFFC93C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2" name="Picture 2" descr="Graphic showing that the total infrared brightness of a star-planet system changes as the planet orbits the star. The graphic has three parts: (1) a diagram showing positions of the planet as it orbits the star; (2) a color-coded graph showing the change in infrared brightness as the planet orbits the star; and (3) a key explaining the color coding. The graphic shows that the system is brightest just before and after the planet passes behind the star. It is dimmest when the planet passes in front of the star. See the Extended Description for more details.">
            <a:extLst>
              <a:ext uri="{FF2B5EF4-FFF2-40B4-BE49-F238E27FC236}">
                <a16:creationId xmlns:a16="http://schemas.microsoft.com/office/drawing/2014/main" id="{D54E1CBA-7018-39FF-12D3-4BB3495315EF}"/>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a:fillRect/>
          </a:stretch>
        </p:blipFill>
        <p:spPr bwMode="auto">
          <a:xfrm>
            <a:off x="3052119" y="1005840"/>
            <a:ext cx="5931244" cy="508604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EB153518-F40D-6A1E-5C31-14E48E445523}"/>
              </a:ext>
            </a:extLst>
          </p:cNvPr>
          <p:cNvCxnSpPr>
            <a:cxnSpLocks/>
          </p:cNvCxnSpPr>
          <p:nvPr/>
        </p:nvCxnSpPr>
        <p:spPr>
          <a:xfrm flipH="1">
            <a:off x="6575100" y="5138667"/>
            <a:ext cx="2000640" cy="383823"/>
          </a:xfrm>
          <a:prstGeom prst="straightConnector1">
            <a:avLst/>
          </a:prstGeom>
          <a:ln w="47625">
            <a:solidFill>
              <a:srgbClr val="F6F8FC"/>
            </a:solidFill>
            <a:tailEnd type="triangle"/>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4A90A478-D6C6-D2D7-3F74-EB31D274EDA6}"/>
              </a:ext>
            </a:extLst>
          </p:cNvPr>
          <p:cNvSpPr txBox="1">
            <a:spLocks/>
          </p:cNvSpPr>
          <p:nvPr/>
        </p:nvSpPr>
        <p:spPr>
          <a:xfrm>
            <a:off x="8575740" y="4882302"/>
            <a:ext cx="2393246"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depends on the relative </a:t>
            </a:r>
            <a:r>
              <a:rPr kumimoji="0" lang="en-US" sz="1600" b="1" i="1" u="none" strike="noStrike" kern="1200" cap="none" spc="0" normalizeH="0" baseline="0" noProof="0" dirty="0">
                <a:ln>
                  <a:noFill/>
                </a:ln>
                <a:solidFill>
                  <a:prstClr val="white"/>
                </a:solidFill>
                <a:effectLst/>
                <a:uLnTx/>
                <a:uFillTx/>
                <a:latin typeface="Tw Cen MT" panose="020B0602020104020603"/>
                <a:ea typeface="+mn-ea"/>
                <a:cs typeface="+mn-cs"/>
              </a:rPr>
              <a:t>size </a:t>
            </a: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of the planet and star</a:t>
            </a:r>
          </a:p>
        </p:txBody>
      </p:sp>
      <p:cxnSp>
        <p:nvCxnSpPr>
          <p:cNvPr id="6" name="Straight Arrow Connector 5">
            <a:extLst>
              <a:ext uri="{FF2B5EF4-FFF2-40B4-BE49-F238E27FC236}">
                <a16:creationId xmlns:a16="http://schemas.microsoft.com/office/drawing/2014/main" id="{65D50C18-AC18-535C-ED03-F280584E3294}"/>
              </a:ext>
            </a:extLst>
          </p:cNvPr>
          <p:cNvCxnSpPr>
            <a:cxnSpLocks/>
          </p:cNvCxnSpPr>
          <p:nvPr/>
        </p:nvCxnSpPr>
        <p:spPr>
          <a:xfrm>
            <a:off x="3727011" y="3215807"/>
            <a:ext cx="1653698" cy="780715"/>
          </a:xfrm>
          <a:prstGeom prst="straightConnector1">
            <a:avLst/>
          </a:prstGeom>
          <a:ln w="47625">
            <a:solidFill>
              <a:srgbClr val="F6F8FC"/>
            </a:solidFill>
            <a:tailEnd type="triangle"/>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3D8B5339-E8CB-BC29-6328-235963B4054F}"/>
              </a:ext>
            </a:extLst>
          </p:cNvPr>
          <p:cNvSpPr txBox="1">
            <a:spLocks/>
          </p:cNvSpPr>
          <p:nvPr/>
        </p:nvSpPr>
        <p:spPr>
          <a:xfrm>
            <a:off x="1740943" y="2772108"/>
            <a:ext cx="2229556"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depends on the relative </a:t>
            </a:r>
            <a:r>
              <a:rPr kumimoji="0" lang="en-US" sz="1600" b="1" i="1" u="none" strike="noStrike" kern="1200" cap="none" spc="0" normalizeH="0" baseline="0" noProof="0" dirty="0">
                <a:ln>
                  <a:noFill/>
                </a:ln>
                <a:solidFill>
                  <a:prstClr val="white"/>
                </a:solidFill>
                <a:effectLst/>
                <a:uLnTx/>
                <a:uFillTx/>
                <a:latin typeface="Tw Cen MT" panose="020B0602020104020603"/>
                <a:ea typeface="+mn-ea"/>
                <a:cs typeface="+mn-cs"/>
              </a:rPr>
              <a:t>temperature </a:t>
            </a: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of the planet and star</a:t>
            </a:r>
          </a:p>
        </p:txBody>
      </p:sp>
      <p:sp>
        <p:nvSpPr>
          <p:cNvPr id="8" name="Text Placeholder 2">
            <a:extLst>
              <a:ext uri="{FF2B5EF4-FFF2-40B4-BE49-F238E27FC236}">
                <a16:creationId xmlns:a16="http://schemas.microsoft.com/office/drawing/2014/main" id="{0B536BB5-BE5C-D35A-5964-57A1CA9C1C36}"/>
              </a:ext>
            </a:extLst>
          </p:cNvPr>
          <p:cNvSpPr txBox="1">
            <a:spLocks/>
          </p:cNvSpPr>
          <p:nvPr/>
        </p:nvSpPr>
        <p:spPr>
          <a:xfrm>
            <a:off x="3472249" y="5381943"/>
            <a:ext cx="780876" cy="3615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NASA</a:t>
            </a:r>
          </a:p>
        </p:txBody>
      </p:sp>
    </p:spTree>
    <p:extLst>
      <p:ext uri="{BB962C8B-B14F-4D97-AF65-F5344CB8AC3E}">
        <p14:creationId xmlns:p14="http://schemas.microsoft.com/office/powerpoint/2010/main" val="18220667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6">
          <a:extLst>
            <a:ext uri="{FF2B5EF4-FFF2-40B4-BE49-F238E27FC236}">
              <a16:creationId xmlns:a16="http://schemas.microsoft.com/office/drawing/2014/main" id="{D4467BFE-A185-E067-0C6D-EEDB6774E59E}"/>
            </a:ext>
          </a:extLst>
        </p:cNvPr>
        <p:cNvGrpSpPr/>
        <p:nvPr/>
      </p:nvGrpSpPr>
      <p:grpSpPr>
        <a:xfrm>
          <a:off x="0" y="0"/>
          <a:ext cx="0" cy="0"/>
          <a:chOff x="0" y="0"/>
          <a:chExt cx="0" cy="0"/>
        </a:xfrm>
      </p:grpSpPr>
      <p:pic>
        <p:nvPicPr>
          <p:cNvPr id="337" name="Google Shape;337;p28">
            <a:extLst>
              <a:ext uri="{FF2B5EF4-FFF2-40B4-BE49-F238E27FC236}">
                <a16:creationId xmlns:a16="http://schemas.microsoft.com/office/drawing/2014/main" id="{EAF6946D-E31F-0B1E-610C-D2E10EDE05F5}"/>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385700" y="2001800"/>
            <a:ext cx="5688602" cy="1768900"/>
          </a:xfrm>
          <a:prstGeom prst="rect">
            <a:avLst/>
          </a:prstGeom>
          <a:noFill/>
          <a:ln>
            <a:noFill/>
          </a:ln>
        </p:spPr>
      </p:pic>
      <p:sp>
        <p:nvSpPr>
          <p:cNvPr id="338" name="Google Shape;338;p28">
            <a:extLst>
              <a:ext uri="{FF2B5EF4-FFF2-40B4-BE49-F238E27FC236}">
                <a16:creationId xmlns:a16="http://schemas.microsoft.com/office/drawing/2014/main" id="{2DE5DB12-5146-DBF3-9C22-4E9A5E917478}"/>
              </a:ext>
            </a:extLst>
          </p:cNvPr>
          <p:cNvSpPr/>
          <p:nvPr/>
        </p:nvSpPr>
        <p:spPr>
          <a:xfrm>
            <a:off x="7169467" y="3429000"/>
            <a:ext cx="1436400" cy="507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8">
            <a:extLst>
              <a:ext uri="{FF2B5EF4-FFF2-40B4-BE49-F238E27FC236}">
                <a16:creationId xmlns:a16="http://schemas.microsoft.com/office/drawing/2014/main" id="{E1C9896F-4C58-A10C-86AE-46F1EFED2EAD}"/>
              </a:ext>
            </a:extLst>
          </p:cNvPr>
          <p:cNvSpPr/>
          <p:nvPr/>
        </p:nvSpPr>
        <p:spPr>
          <a:xfrm>
            <a:off x="6385700" y="3262700"/>
            <a:ext cx="7836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8">
            <a:extLst>
              <a:ext uri="{FF2B5EF4-FFF2-40B4-BE49-F238E27FC236}">
                <a16:creationId xmlns:a16="http://schemas.microsoft.com/office/drawing/2014/main" id="{55105957-5876-778A-11D9-23F8210A1256}"/>
              </a:ext>
            </a:extLst>
          </p:cNvPr>
          <p:cNvSpPr/>
          <p:nvPr/>
        </p:nvSpPr>
        <p:spPr>
          <a:xfrm>
            <a:off x="9899967" y="3496133"/>
            <a:ext cx="15783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341" name="Google Shape;341;p28">
            <a:extLst>
              <a:ext uri="{FF2B5EF4-FFF2-40B4-BE49-F238E27FC236}">
                <a16:creationId xmlns:a16="http://schemas.microsoft.com/office/drawing/2014/main" id="{273A018A-3BFD-EC69-875B-96FEC434C4CB}"/>
              </a:ext>
            </a:extLst>
          </p:cNvPr>
          <p:cNvPicPr preferRelativeResize="0"/>
          <p:nvPr/>
        </p:nvPicPr>
        <p:blipFill>
          <a:blip r:embed="rId4">
            <a:alphaModFix/>
          </a:blip>
          <a:stretch>
            <a:fillRect/>
          </a:stretch>
        </p:blipFill>
        <p:spPr>
          <a:xfrm>
            <a:off x="724633" y="1975800"/>
            <a:ext cx="5979302" cy="4134412"/>
          </a:xfrm>
          <a:prstGeom prst="rect">
            <a:avLst/>
          </a:prstGeom>
          <a:noFill/>
          <a:ln>
            <a:noFill/>
          </a:ln>
        </p:spPr>
      </p:pic>
      <p:sp>
        <p:nvSpPr>
          <p:cNvPr id="342" name="Google Shape;342;p28">
            <a:extLst>
              <a:ext uri="{FF2B5EF4-FFF2-40B4-BE49-F238E27FC236}">
                <a16:creationId xmlns:a16="http://schemas.microsoft.com/office/drawing/2014/main" id="{3ADA0CDE-8A70-81D4-FCC3-4AF39412A988}"/>
              </a:ext>
            </a:extLst>
          </p:cNvPr>
          <p:cNvSpPr txBox="1">
            <a:spLocks noGrp="1"/>
          </p:cNvSpPr>
          <p:nvPr>
            <p:ph type="body" idx="1"/>
          </p:nvPr>
        </p:nvSpPr>
        <p:spPr>
          <a:xfrm rot="-5400000">
            <a:off x="-446479" y="3411477"/>
            <a:ext cx="19812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rgbClr val="1484FC"/>
                </a:solidFill>
                <a:latin typeface="Tw Cen MT" panose="020B0602020104020603" pitchFamily="34" charset="77"/>
              </a:rPr>
              <a:t>Dayside Flux</a:t>
            </a:r>
            <a:endParaRPr sz="2500" b="1" dirty="0">
              <a:solidFill>
                <a:srgbClr val="1484FC"/>
              </a:solidFill>
              <a:latin typeface="Tw Cen MT" panose="020B0602020104020603" pitchFamily="34" charset="77"/>
            </a:endParaRPr>
          </a:p>
        </p:txBody>
      </p:sp>
      <p:sp>
        <p:nvSpPr>
          <p:cNvPr id="343" name="Google Shape;343;p28">
            <a:extLst>
              <a:ext uri="{FF2B5EF4-FFF2-40B4-BE49-F238E27FC236}">
                <a16:creationId xmlns:a16="http://schemas.microsoft.com/office/drawing/2014/main" id="{D8DF69B7-C3D1-B0DA-1287-E80922D52B3F}"/>
              </a:ext>
            </a:extLst>
          </p:cNvPr>
          <p:cNvSpPr txBox="1">
            <a:spLocks noGrp="1"/>
          </p:cNvSpPr>
          <p:nvPr>
            <p:ph type="body" idx="1"/>
          </p:nvPr>
        </p:nvSpPr>
        <p:spPr>
          <a:xfrm>
            <a:off x="1978367" y="5795038"/>
            <a:ext cx="40500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chemeClr val="dk1"/>
                </a:solidFill>
                <a:latin typeface="Tw Cen MT" panose="020B0602020104020603" pitchFamily="34" charset="77"/>
              </a:rPr>
              <a:t>Wavelength (microns)</a:t>
            </a:r>
            <a:endParaRPr sz="2500" b="1" dirty="0">
              <a:solidFill>
                <a:schemeClr val="dk1"/>
              </a:solidFill>
              <a:latin typeface="Tw Cen MT" panose="020B0602020104020603" pitchFamily="34" charset="77"/>
            </a:endParaRPr>
          </a:p>
        </p:txBody>
      </p:sp>
      <p:sp>
        <p:nvSpPr>
          <p:cNvPr id="344" name="Google Shape;344;p28">
            <a:extLst>
              <a:ext uri="{FF2B5EF4-FFF2-40B4-BE49-F238E27FC236}">
                <a16:creationId xmlns:a16="http://schemas.microsoft.com/office/drawing/2014/main" id="{71045279-2035-8ED2-A776-9234DC915AA3}"/>
              </a:ext>
            </a:extLst>
          </p:cNvPr>
          <p:cNvSpPr txBox="1">
            <a:spLocks noGrp="1"/>
          </p:cNvSpPr>
          <p:nvPr>
            <p:ph type="title"/>
          </p:nvPr>
        </p:nvSpPr>
        <p:spPr>
          <a:xfrm>
            <a:off x="101600" y="1571858"/>
            <a:ext cx="2337600" cy="370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1300" b="0" i="1">
                <a:solidFill>
                  <a:srgbClr val="242424"/>
                </a:solidFill>
                <a:latin typeface="Arial"/>
                <a:ea typeface="Arial"/>
                <a:cs typeface="Arial"/>
                <a:sym typeface="Arial"/>
              </a:rPr>
              <a:t>Koll+2019, Mansfield+2019</a:t>
            </a:r>
            <a:endParaRPr sz="1300" b="0" i="1">
              <a:solidFill>
                <a:srgbClr val="242424"/>
              </a:solidFill>
              <a:latin typeface="Arial"/>
              <a:ea typeface="Arial"/>
              <a:cs typeface="Arial"/>
              <a:sym typeface="Arial"/>
            </a:endParaRPr>
          </a:p>
        </p:txBody>
      </p:sp>
      <p:sp>
        <p:nvSpPr>
          <p:cNvPr id="345" name="Google Shape;345;p28">
            <a:extLst>
              <a:ext uri="{FF2B5EF4-FFF2-40B4-BE49-F238E27FC236}">
                <a16:creationId xmlns:a16="http://schemas.microsoft.com/office/drawing/2014/main" id="{4FD63F13-1C3F-18BB-D43F-FDFEF7394772}"/>
              </a:ext>
            </a:extLst>
          </p:cNvPr>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How do we hunt for atmospheres?</a:t>
            </a:r>
            <a:endParaRPr dirty="0">
              <a:latin typeface="Tw Cen MT" panose="020B0602020104020603" pitchFamily="34" charset="77"/>
            </a:endParaRPr>
          </a:p>
        </p:txBody>
      </p:sp>
      <p:sp>
        <p:nvSpPr>
          <p:cNvPr id="346" name="Google Shape;346;p28">
            <a:extLst>
              <a:ext uri="{FF2B5EF4-FFF2-40B4-BE49-F238E27FC236}">
                <a16:creationId xmlns:a16="http://schemas.microsoft.com/office/drawing/2014/main" id="{54083EC8-B1D2-9357-6E5E-8D702FF86364}"/>
              </a:ext>
            </a:extLst>
          </p:cNvPr>
          <p:cNvSpPr txBox="1">
            <a:spLocks noGrp="1"/>
          </p:cNvSpPr>
          <p:nvPr>
            <p:ph type="title"/>
          </p:nvPr>
        </p:nvSpPr>
        <p:spPr>
          <a:xfrm>
            <a:off x="182880" y="807720"/>
            <a:ext cx="8961000" cy="7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259" b="0" dirty="0">
                <a:solidFill>
                  <a:srgbClr val="1484FC"/>
                </a:solidFill>
                <a:latin typeface="Tw Cen MT" panose="020B0602020104020603" pitchFamily="34" charset="77"/>
              </a:rPr>
              <a:t>Observing rocky worlds in secondary eclipse</a:t>
            </a:r>
            <a:endParaRPr sz="3259" b="0" dirty="0">
              <a:solidFill>
                <a:srgbClr val="1484FC"/>
              </a:solidFill>
              <a:latin typeface="Tw Cen MT" panose="020B0602020104020603" pitchFamily="34" charset="77"/>
            </a:endParaRPr>
          </a:p>
        </p:txBody>
      </p:sp>
      <p:cxnSp>
        <p:nvCxnSpPr>
          <p:cNvPr id="347" name="Google Shape;347;p28">
            <a:extLst>
              <a:ext uri="{FF2B5EF4-FFF2-40B4-BE49-F238E27FC236}">
                <a16:creationId xmlns:a16="http://schemas.microsoft.com/office/drawing/2014/main" id="{B8D3E469-1779-24EA-B21B-BF205C2EA53D}"/>
              </a:ext>
            </a:extLst>
          </p:cNvPr>
          <p:cNvCxnSpPr>
            <a:cxnSpLocks/>
          </p:cNvCxnSpPr>
          <p:nvPr/>
        </p:nvCxnSpPr>
        <p:spPr>
          <a:xfrm rot="10800000" flipV="1">
            <a:off x="10263725" y="2193093"/>
            <a:ext cx="847298" cy="187942"/>
          </a:xfrm>
          <a:prstGeom prst="curvedConnector3">
            <a:avLst>
              <a:gd name="adj1" fmla="val -10234"/>
            </a:avLst>
          </a:prstGeom>
          <a:noFill/>
          <a:ln w="19050" cap="flat" cmpd="sng">
            <a:solidFill>
              <a:srgbClr val="1484FC"/>
            </a:solidFill>
            <a:prstDash val="solid"/>
            <a:round/>
            <a:headEnd type="none" w="med" len="med"/>
            <a:tailEnd type="triangle" w="med" len="med"/>
          </a:ln>
        </p:spPr>
      </p:cxnSp>
      <p:sp>
        <p:nvSpPr>
          <p:cNvPr id="348" name="Google Shape;348;p28">
            <a:extLst>
              <a:ext uri="{FF2B5EF4-FFF2-40B4-BE49-F238E27FC236}">
                <a16:creationId xmlns:a16="http://schemas.microsoft.com/office/drawing/2014/main" id="{A8C57BC7-93F1-B2FF-C31D-78F6EB8667EF}"/>
              </a:ext>
            </a:extLst>
          </p:cNvPr>
          <p:cNvSpPr txBox="1">
            <a:spLocks noGrp="1"/>
          </p:cNvSpPr>
          <p:nvPr>
            <p:ph type="body" idx="1"/>
          </p:nvPr>
        </p:nvSpPr>
        <p:spPr>
          <a:xfrm>
            <a:off x="10515275" y="1571858"/>
            <a:ext cx="1379752" cy="674400"/>
          </a:xfrm>
          <a:prstGeom prst="rect">
            <a:avLst/>
          </a:prstGeom>
          <a:noFill/>
        </p:spPr>
        <p:txBody>
          <a:bodyPr spcFirstLastPara="1" wrap="square" lIns="91425" tIns="45700" rIns="91425" bIns="45700" anchor="t" anchorCtr="0">
            <a:noAutofit/>
          </a:bodyPr>
          <a:lstStyle/>
          <a:p>
            <a:pPr marL="0" lvl="0" indent="0" algn="ctr" rtl="0">
              <a:lnSpc>
                <a:spcPct val="100000"/>
              </a:lnSpc>
              <a:spcBef>
                <a:spcPts val="0"/>
              </a:spcBef>
              <a:buNone/>
            </a:pPr>
            <a:r>
              <a:rPr lang="en-US" sz="1800" dirty="0">
                <a:latin typeface="Tw Cen MT" panose="020B0602020104020603" pitchFamily="34" charset="77"/>
              </a:rPr>
              <a:t>Exoplanet’s</a:t>
            </a:r>
            <a:br>
              <a:rPr lang="en-US" sz="1800" dirty="0">
                <a:latin typeface="Tw Cen MT" panose="020B0602020104020603" pitchFamily="34" charset="77"/>
              </a:rPr>
            </a:br>
            <a:r>
              <a:rPr lang="en-US" sz="1800" dirty="0">
                <a:solidFill>
                  <a:srgbClr val="1484FC"/>
                </a:solidFill>
                <a:latin typeface="Tw Cen MT" panose="020B0602020104020603" pitchFamily="34" charset="77"/>
              </a:rPr>
              <a:t>Dayside Flux</a:t>
            </a:r>
            <a:endParaRPr sz="1800" dirty="0">
              <a:solidFill>
                <a:srgbClr val="1484FC"/>
              </a:solidFill>
              <a:latin typeface="Tw Cen MT" panose="020B0602020104020603" pitchFamily="34" charset="77"/>
            </a:endParaRPr>
          </a:p>
        </p:txBody>
      </p:sp>
      <p:sp>
        <p:nvSpPr>
          <p:cNvPr id="2" name="Google Shape;363;p29">
            <a:extLst>
              <a:ext uri="{FF2B5EF4-FFF2-40B4-BE49-F238E27FC236}">
                <a16:creationId xmlns:a16="http://schemas.microsoft.com/office/drawing/2014/main" id="{B8EA9082-F5ED-84C6-11F8-E78E1C569CC7}"/>
              </a:ext>
            </a:extLst>
          </p:cNvPr>
          <p:cNvSpPr/>
          <p:nvPr/>
        </p:nvSpPr>
        <p:spPr>
          <a:xfrm>
            <a:off x="1175033" y="2506267"/>
            <a:ext cx="4694049" cy="1067840"/>
          </a:xfrm>
          <a:custGeom>
            <a:avLst/>
            <a:gdLst/>
            <a:ahLst/>
            <a:cxnLst/>
            <a:rect l="l" t="t" r="r" b="b"/>
            <a:pathLst>
              <a:path w="140825" h="32036" extrusionOk="0">
                <a:moveTo>
                  <a:pt x="140825" y="32036"/>
                </a:moveTo>
                <a:cubicBezTo>
                  <a:pt x="129335" y="28786"/>
                  <a:pt x="95354" y="17872"/>
                  <a:pt x="71883" y="12533"/>
                </a:cubicBezTo>
                <a:cubicBezTo>
                  <a:pt x="48412" y="7194"/>
                  <a:pt x="11981" y="2089"/>
                  <a:pt x="0" y="0"/>
                </a:cubicBezTo>
              </a:path>
            </a:pathLst>
          </a:custGeom>
          <a:noFill/>
          <a:ln w="50800" cap="flat" cmpd="sng">
            <a:solidFill>
              <a:schemeClr val="dk2"/>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364;p29">
            <a:extLst>
              <a:ext uri="{FF2B5EF4-FFF2-40B4-BE49-F238E27FC236}">
                <a16:creationId xmlns:a16="http://schemas.microsoft.com/office/drawing/2014/main" id="{6ED2E6C6-628F-095B-52EF-14896C57BACA}"/>
              </a:ext>
            </a:extLst>
          </p:cNvPr>
          <p:cNvSpPr txBox="1">
            <a:spLocks/>
          </p:cNvSpPr>
          <p:nvPr/>
        </p:nvSpPr>
        <p:spPr>
          <a:xfrm>
            <a:off x="2165183" y="2001800"/>
            <a:ext cx="37041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500" b="1" i="0" u="none" strike="noStrike" kern="0" cap="none" spc="0" normalizeH="0" baseline="0" noProof="0" dirty="0">
                <a:ln>
                  <a:noFill/>
                </a:ln>
                <a:solidFill>
                  <a:srgbClr val="1A0E3B"/>
                </a:solidFill>
                <a:effectLst/>
                <a:uLnTx/>
                <a:uFillTx/>
                <a:latin typeface="Tw Cen MT" panose="020B0602020104020603" pitchFamily="34" charset="77"/>
                <a:sym typeface="Twentieth Century"/>
              </a:rPr>
              <a:t>Case 1: high dayside flux</a:t>
            </a:r>
          </a:p>
        </p:txBody>
      </p:sp>
    </p:spTree>
    <p:extLst>
      <p:ext uri="{BB962C8B-B14F-4D97-AF65-F5344CB8AC3E}">
        <p14:creationId xmlns:p14="http://schemas.microsoft.com/office/powerpoint/2010/main" val="415940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6">
          <a:extLst>
            <a:ext uri="{FF2B5EF4-FFF2-40B4-BE49-F238E27FC236}">
              <a16:creationId xmlns:a16="http://schemas.microsoft.com/office/drawing/2014/main" id="{7839BBA8-CFE3-F3B8-4E98-3D65AA753265}"/>
            </a:ext>
          </a:extLst>
        </p:cNvPr>
        <p:cNvGrpSpPr/>
        <p:nvPr/>
      </p:nvGrpSpPr>
      <p:grpSpPr>
        <a:xfrm>
          <a:off x="0" y="0"/>
          <a:ext cx="0" cy="0"/>
          <a:chOff x="0" y="0"/>
          <a:chExt cx="0" cy="0"/>
        </a:xfrm>
      </p:grpSpPr>
      <p:pic>
        <p:nvPicPr>
          <p:cNvPr id="337" name="Google Shape;337;p28">
            <a:extLst>
              <a:ext uri="{FF2B5EF4-FFF2-40B4-BE49-F238E27FC236}">
                <a16:creationId xmlns:a16="http://schemas.microsoft.com/office/drawing/2014/main" id="{E886E765-BD9C-64AA-1DAF-AF9EE947C96F}"/>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385700" y="2001800"/>
            <a:ext cx="5688602" cy="1768900"/>
          </a:xfrm>
          <a:prstGeom prst="rect">
            <a:avLst/>
          </a:prstGeom>
          <a:noFill/>
          <a:ln>
            <a:noFill/>
          </a:ln>
        </p:spPr>
      </p:pic>
      <p:sp>
        <p:nvSpPr>
          <p:cNvPr id="338" name="Google Shape;338;p28">
            <a:extLst>
              <a:ext uri="{FF2B5EF4-FFF2-40B4-BE49-F238E27FC236}">
                <a16:creationId xmlns:a16="http://schemas.microsoft.com/office/drawing/2014/main" id="{DA752FF8-C5D0-5C04-5144-B096531B4BF6}"/>
              </a:ext>
            </a:extLst>
          </p:cNvPr>
          <p:cNvSpPr/>
          <p:nvPr/>
        </p:nvSpPr>
        <p:spPr>
          <a:xfrm>
            <a:off x="7169467" y="3429000"/>
            <a:ext cx="1436400" cy="507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8">
            <a:extLst>
              <a:ext uri="{FF2B5EF4-FFF2-40B4-BE49-F238E27FC236}">
                <a16:creationId xmlns:a16="http://schemas.microsoft.com/office/drawing/2014/main" id="{9073160A-AFBF-0ECA-E415-96720194B2C4}"/>
              </a:ext>
            </a:extLst>
          </p:cNvPr>
          <p:cNvSpPr/>
          <p:nvPr/>
        </p:nvSpPr>
        <p:spPr>
          <a:xfrm>
            <a:off x="6385700" y="3262700"/>
            <a:ext cx="7836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8">
            <a:extLst>
              <a:ext uri="{FF2B5EF4-FFF2-40B4-BE49-F238E27FC236}">
                <a16:creationId xmlns:a16="http://schemas.microsoft.com/office/drawing/2014/main" id="{39F4CAAD-B196-BF17-7B96-6BFD3DE1E35E}"/>
              </a:ext>
            </a:extLst>
          </p:cNvPr>
          <p:cNvSpPr/>
          <p:nvPr/>
        </p:nvSpPr>
        <p:spPr>
          <a:xfrm>
            <a:off x="9899967" y="3496133"/>
            <a:ext cx="15783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341" name="Google Shape;341;p28">
            <a:extLst>
              <a:ext uri="{FF2B5EF4-FFF2-40B4-BE49-F238E27FC236}">
                <a16:creationId xmlns:a16="http://schemas.microsoft.com/office/drawing/2014/main" id="{854BE55D-841F-F8F9-87E1-B1A57B3EC180}"/>
              </a:ext>
            </a:extLst>
          </p:cNvPr>
          <p:cNvPicPr preferRelativeResize="0"/>
          <p:nvPr/>
        </p:nvPicPr>
        <p:blipFill>
          <a:blip r:embed="rId4">
            <a:alphaModFix/>
          </a:blip>
          <a:stretch>
            <a:fillRect/>
          </a:stretch>
        </p:blipFill>
        <p:spPr>
          <a:xfrm>
            <a:off x="724633" y="1975800"/>
            <a:ext cx="5979302" cy="4134412"/>
          </a:xfrm>
          <a:prstGeom prst="rect">
            <a:avLst/>
          </a:prstGeom>
          <a:noFill/>
          <a:ln>
            <a:noFill/>
          </a:ln>
        </p:spPr>
      </p:pic>
      <p:sp>
        <p:nvSpPr>
          <p:cNvPr id="342" name="Google Shape;342;p28">
            <a:extLst>
              <a:ext uri="{FF2B5EF4-FFF2-40B4-BE49-F238E27FC236}">
                <a16:creationId xmlns:a16="http://schemas.microsoft.com/office/drawing/2014/main" id="{21BE53ED-8605-8A10-74B5-C3A658967500}"/>
              </a:ext>
            </a:extLst>
          </p:cNvPr>
          <p:cNvSpPr txBox="1">
            <a:spLocks noGrp="1"/>
          </p:cNvSpPr>
          <p:nvPr>
            <p:ph type="body" idx="1"/>
          </p:nvPr>
        </p:nvSpPr>
        <p:spPr>
          <a:xfrm rot="-5400000">
            <a:off x="-446479" y="3411477"/>
            <a:ext cx="19812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rgbClr val="1484FC"/>
                </a:solidFill>
                <a:latin typeface="Tw Cen MT" panose="020B0602020104020603" pitchFamily="34" charset="77"/>
              </a:rPr>
              <a:t>Dayside Flux</a:t>
            </a:r>
            <a:endParaRPr sz="2500" b="1" dirty="0">
              <a:solidFill>
                <a:srgbClr val="1484FC"/>
              </a:solidFill>
              <a:latin typeface="Tw Cen MT" panose="020B0602020104020603" pitchFamily="34" charset="77"/>
            </a:endParaRPr>
          </a:p>
        </p:txBody>
      </p:sp>
      <p:sp>
        <p:nvSpPr>
          <p:cNvPr id="343" name="Google Shape;343;p28">
            <a:extLst>
              <a:ext uri="{FF2B5EF4-FFF2-40B4-BE49-F238E27FC236}">
                <a16:creationId xmlns:a16="http://schemas.microsoft.com/office/drawing/2014/main" id="{B9609C74-2DAD-8EFD-797A-72B029044403}"/>
              </a:ext>
            </a:extLst>
          </p:cNvPr>
          <p:cNvSpPr txBox="1">
            <a:spLocks noGrp="1"/>
          </p:cNvSpPr>
          <p:nvPr>
            <p:ph type="body" idx="1"/>
          </p:nvPr>
        </p:nvSpPr>
        <p:spPr>
          <a:xfrm>
            <a:off x="1978367" y="5795038"/>
            <a:ext cx="40500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chemeClr val="dk1"/>
                </a:solidFill>
                <a:latin typeface="Tw Cen MT" panose="020B0602020104020603" pitchFamily="34" charset="77"/>
              </a:rPr>
              <a:t>Wavelength (microns)</a:t>
            </a:r>
            <a:endParaRPr sz="2500" b="1" dirty="0">
              <a:solidFill>
                <a:schemeClr val="dk1"/>
              </a:solidFill>
              <a:latin typeface="Tw Cen MT" panose="020B0602020104020603" pitchFamily="34" charset="77"/>
            </a:endParaRPr>
          </a:p>
        </p:txBody>
      </p:sp>
      <p:sp>
        <p:nvSpPr>
          <p:cNvPr id="344" name="Google Shape;344;p28">
            <a:extLst>
              <a:ext uri="{FF2B5EF4-FFF2-40B4-BE49-F238E27FC236}">
                <a16:creationId xmlns:a16="http://schemas.microsoft.com/office/drawing/2014/main" id="{BD0CE48B-BAE5-627E-A83A-A585EFF89F63}"/>
              </a:ext>
            </a:extLst>
          </p:cNvPr>
          <p:cNvSpPr txBox="1">
            <a:spLocks noGrp="1"/>
          </p:cNvSpPr>
          <p:nvPr>
            <p:ph type="title"/>
          </p:nvPr>
        </p:nvSpPr>
        <p:spPr>
          <a:xfrm>
            <a:off x="101600" y="1571858"/>
            <a:ext cx="2337600" cy="370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1300" b="0" i="1">
                <a:solidFill>
                  <a:srgbClr val="242424"/>
                </a:solidFill>
                <a:latin typeface="Arial"/>
                <a:ea typeface="Arial"/>
                <a:cs typeface="Arial"/>
                <a:sym typeface="Arial"/>
              </a:rPr>
              <a:t>Koll+2019, Mansfield+2019</a:t>
            </a:r>
            <a:endParaRPr sz="1300" b="0" i="1">
              <a:solidFill>
                <a:srgbClr val="242424"/>
              </a:solidFill>
              <a:latin typeface="Arial"/>
              <a:ea typeface="Arial"/>
              <a:cs typeface="Arial"/>
              <a:sym typeface="Arial"/>
            </a:endParaRPr>
          </a:p>
        </p:txBody>
      </p:sp>
      <p:sp>
        <p:nvSpPr>
          <p:cNvPr id="345" name="Google Shape;345;p28">
            <a:extLst>
              <a:ext uri="{FF2B5EF4-FFF2-40B4-BE49-F238E27FC236}">
                <a16:creationId xmlns:a16="http://schemas.microsoft.com/office/drawing/2014/main" id="{28709908-7524-02C5-E79E-66910E39BC70}"/>
              </a:ext>
            </a:extLst>
          </p:cNvPr>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How do we hunt for atmospheres?</a:t>
            </a:r>
            <a:endParaRPr dirty="0">
              <a:latin typeface="Tw Cen MT" panose="020B0602020104020603" pitchFamily="34" charset="77"/>
            </a:endParaRPr>
          </a:p>
        </p:txBody>
      </p:sp>
      <p:sp>
        <p:nvSpPr>
          <p:cNvPr id="346" name="Google Shape;346;p28">
            <a:extLst>
              <a:ext uri="{FF2B5EF4-FFF2-40B4-BE49-F238E27FC236}">
                <a16:creationId xmlns:a16="http://schemas.microsoft.com/office/drawing/2014/main" id="{6E679C93-3629-5439-1342-FAAADFF10FD2}"/>
              </a:ext>
            </a:extLst>
          </p:cNvPr>
          <p:cNvSpPr txBox="1">
            <a:spLocks noGrp="1"/>
          </p:cNvSpPr>
          <p:nvPr>
            <p:ph type="title"/>
          </p:nvPr>
        </p:nvSpPr>
        <p:spPr>
          <a:xfrm>
            <a:off x="182880" y="807720"/>
            <a:ext cx="8961000" cy="7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259" b="0" dirty="0">
                <a:solidFill>
                  <a:srgbClr val="1484FC"/>
                </a:solidFill>
                <a:latin typeface="Tw Cen MT" panose="020B0602020104020603" pitchFamily="34" charset="77"/>
              </a:rPr>
              <a:t>Observing rocky worlds in secondary eclipse</a:t>
            </a:r>
            <a:endParaRPr sz="3259" b="0" dirty="0">
              <a:solidFill>
                <a:srgbClr val="1484FC"/>
              </a:solidFill>
              <a:latin typeface="Tw Cen MT" panose="020B0602020104020603" pitchFamily="34" charset="77"/>
            </a:endParaRPr>
          </a:p>
        </p:txBody>
      </p:sp>
      <p:cxnSp>
        <p:nvCxnSpPr>
          <p:cNvPr id="347" name="Google Shape;347;p28">
            <a:extLst>
              <a:ext uri="{FF2B5EF4-FFF2-40B4-BE49-F238E27FC236}">
                <a16:creationId xmlns:a16="http://schemas.microsoft.com/office/drawing/2014/main" id="{87F9B4FD-2848-B5E7-4CF9-E4C64750F859}"/>
              </a:ext>
            </a:extLst>
          </p:cNvPr>
          <p:cNvCxnSpPr>
            <a:cxnSpLocks/>
          </p:cNvCxnSpPr>
          <p:nvPr/>
        </p:nvCxnSpPr>
        <p:spPr>
          <a:xfrm rot="10800000" flipV="1">
            <a:off x="10263725" y="2193093"/>
            <a:ext cx="847298" cy="187942"/>
          </a:xfrm>
          <a:prstGeom prst="curvedConnector3">
            <a:avLst>
              <a:gd name="adj1" fmla="val -10234"/>
            </a:avLst>
          </a:prstGeom>
          <a:noFill/>
          <a:ln w="19050" cap="flat" cmpd="sng">
            <a:solidFill>
              <a:srgbClr val="1484FC"/>
            </a:solidFill>
            <a:prstDash val="solid"/>
            <a:round/>
            <a:headEnd type="none" w="med" len="med"/>
            <a:tailEnd type="triangle" w="med" len="med"/>
          </a:ln>
        </p:spPr>
      </p:cxnSp>
      <p:sp>
        <p:nvSpPr>
          <p:cNvPr id="348" name="Google Shape;348;p28">
            <a:extLst>
              <a:ext uri="{FF2B5EF4-FFF2-40B4-BE49-F238E27FC236}">
                <a16:creationId xmlns:a16="http://schemas.microsoft.com/office/drawing/2014/main" id="{9F457432-1094-F264-E58C-650570E7C6CE}"/>
              </a:ext>
            </a:extLst>
          </p:cNvPr>
          <p:cNvSpPr txBox="1">
            <a:spLocks noGrp="1"/>
          </p:cNvSpPr>
          <p:nvPr>
            <p:ph type="body" idx="1"/>
          </p:nvPr>
        </p:nvSpPr>
        <p:spPr>
          <a:xfrm>
            <a:off x="10515275" y="1571858"/>
            <a:ext cx="1379752" cy="674400"/>
          </a:xfrm>
          <a:prstGeom prst="rect">
            <a:avLst/>
          </a:prstGeom>
          <a:noFill/>
        </p:spPr>
        <p:txBody>
          <a:bodyPr spcFirstLastPara="1" wrap="square" lIns="91425" tIns="45700" rIns="91425" bIns="45700" anchor="t" anchorCtr="0">
            <a:noAutofit/>
          </a:bodyPr>
          <a:lstStyle/>
          <a:p>
            <a:pPr marL="0" lvl="0" indent="0" algn="ctr" rtl="0">
              <a:lnSpc>
                <a:spcPct val="100000"/>
              </a:lnSpc>
              <a:spcBef>
                <a:spcPts val="0"/>
              </a:spcBef>
              <a:buNone/>
            </a:pPr>
            <a:r>
              <a:rPr lang="en-US" sz="1800" dirty="0">
                <a:latin typeface="Tw Cen MT" panose="020B0602020104020603" pitchFamily="34" charset="77"/>
              </a:rPr>
              <a:t>Exoplanet’s</a:t>
            </a:r>
            <a:br>
              <a:rPr lang="en-US" sz="1800" dirty="0">
                <a:latin typeface="Tw Cen MT" panose="020B0602020104020603" pitchFamily="34" charset="77"/>
              </a:rPr>
            </a:br>
            <a:r>
              <a:rPr lang="en-US" sz="1800" dirty="0">
                <a:solidFill>
                  <a:srgbClr val="1484FC"/>
                </a:solidFill>
                <a:latin typeface="Tw Cen MT" panose="020B0602020104020603" pitchFamily="34" charset="77"/>
              </a:rPr>
              <a:t>Dayside Flux</a:t>
            </a:r>
            <a:endParaRPr sz="1800" dirty="0">
              <a:solidFill>
                <a:srgbClr val="1484FC"/>
              </a:solidFill>
              <a:latin typeface="Tw Cen MT" panose="020B0602020104020603" pitchFamily="34" charset="77"/>
            </a:endParaRPr>
          </a:p>
        </p:txBody>
      </p:sp>
      <p:sp>
        <p:nvSpPr>
          <p:cNvPr id="2" name="Google Shape;363;p29">
            <a:extLst>
              <a:ext uri="{FF2B5EF4-FFF2-40B4-BE49-F238E27FC236}">
                <a16:creationId xmlns:a16="http://schemas.microsoft.com/office/drawing/2014/main" id="{906D0210-D30C-432C-BA13-423DCCE5F1B7}"/>
              </a:ext>
            </a:extLst>
          </p:cNvPr>
          <p:cNvSpPr/>
          <p:nvPr/>
        </p:nvSpPr>
        <p:spPr>
          <a:xfrm>
            <a:off x="1175033" y="2506267"/>
            <a:ext cx="4694049" cy="1067840"/>
          </a:xfrm>
          <a:custGeom>
            <a:avLst/>
            <a:gdLst/>
            <a:ahLst/>
            <a:cxnLst/>
            <a:rect l="l" t="t" r="r" b="b"/>
            <a:pathLst>
              <a:path w="140825" h="32036" extrusionOk="0">
                <a:moveTo>
                  <a:pt x="140825" y="32036"/>
                </a:moveTo>
                <a:cubicBezTo>
                  <a:pt x="129335" y="28786"/>
                  <a:pt x="95354" y="17872"/>
                  <a:pt x="71883" y="12533"/>
                </a:cubicBezTo>
                <a:cubicBezTo>
                  <a:pt x="48412" y="7194"/>
                  <a:pt x="11981" y="2089"/>
                  <a:pt x="0" y="0"/>
                </a:cubicBezTo>
              </a:path>
            </a:pathLst>
          </a:custGeom>
          <a:noFill/>
          <a:ln w="50800" cap="flat" cmpd="sng">
            <a:solidFill>
              <a:schemeClr val="dk2"/>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364;p29">
            <a:extLst>
              <a:ext uri="{FF2B5EF4-FFF2-40B4-BE49-F238E27FC236}">
                <a16:creationId xmlns:a16="http://schemas.microsoft.com/office/drawing/2014/main" id="{51F82306-D004-641B-80FC-39D22282178C}"/>
              </a:ext>
            </a:extLst>
          </p:cNvPr>
          <p:cNvSpPr txBox="1">
            <a:spLocks/>
          </p:cNvSpPr>
          <p:nvPr/>
        </p:nvSpPr>
        <p:spPr>
          <a:xfrm>
            <a:off x="2165183" y="2001800"/>
            <a:ext cx="37041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500" b="1" i="0" u="none" strike="noStrike" kern="0" cap="none" spc="0" normalizeH="0" baseline="0" noProof="0" dirty="0">
                <a:ln>
                  <a:noFill/>
                </a:ln>
                <a:solidFill>
                  <a:srgbClr val="1A0E3B"/>
                </a:solidFill>
                <a:effectLst/>
                <a:uLnTx/>
                <a:uFillTx/>
                <a:latin typeface="Tw Cen MT" panose="020B0602020104020603" pitchFamily="34" charset="77"/>
                <a:sym typeface="Twentieth Century"/>
              </a:rPr>
              <a:t>Case 1: high dayside flux</a:t>
            </a:r>
          </a:p>
        </p:txBody>
      </p:sp>
      <p:sp>
        <p:nvSpPr>
          <p:cNvPr id="4" name="Google Shape;371;p30">
            <a:extLst>
              <a:ext uri="{FF2B5EF4-FFF2-40B4-BE49-F238E27FC236}">
                <a16:creationId xmlns:a16="http://schemas.microsoft.com/office/drawing/2014/main" id="{AD3AFD50-8A99-0830-51FC-F28F0D7ADDE5}"/>
              </a:ext>
            </a:extLst>
          </p:cNvPr>
          <p:cNvSpPr txBox="1">
            <a:spLocks/>
          </p:cNvSpPr>
          <p:nvPr/>
        </p:nvSpPr>
        <p:spPr>
          <a:xfrm>
            <a:off x="10371625" y="4987500"/>
            <a:ext cx="16422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l"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000" b="0" i="0" u="none" strike="noStrike" kern="0" cap="none" spc="0" normalizeH="0" baseline="0" noProof="0" dirty="0">
                <a:ln>
                  <a:noFill/>
                </a:ln>
                <a:solidFill>
                  <a:srgbClr val="1A0E3B"/>
                </a:solidFill>
                <a:effectLst/>
                <a:uLnTx/>
                <a:uFillTx/>
                <a:latin typeface="Tw Cen MT" panose="020B0602020104020603" pitchFamily="34" charset="77"/>
                <a:sym typeface="Twentieth Century"/>
              </a:rPr>
              <a:t>Likely a rock</a:t>
            </a:r>
          </a:p>
        </p:txBody>
      </p:sp>
      <p:cxnSp>
        <p:nvCxnSpPr>
          <p:cNvPr id="5" name="Google Shape;388;p30">
            <a:extLst>
              <a:ext uri="{FF2B5EF4-FFF2-40B4-BE49-F238E27FC236}">
                <a16:creationId xmlns:a16="http://schemas.microsoft.com/office/drawing/2014/main" id="{BE539D15-B583-3444-F4E3-F8B7D7901A00}"/>
              </a:ext>
            </a:extLst>
          </p:cNvPr>
          <p:cNvCxnSpPr/>
          <p:nvPr/>
        </p:nvCxnSpPr>
        <p:spPr>
          <a:xfrm>
            <a:off x="7819600" y="4574500"/>
            <a:ext cx="1512000" cy="1164000"/>
          </a:xfrm>
          <a:prstGeom prst="bentConnector3">
            <a:avLst>
              <a:gd name="adj1" fmla="val 49996"/>
            </a:avLst>
          </a:prstGeom>
          <a:noFill/>
          <a:ln w="50800" cap="flat" cmpd="sng">
            <a:solidFill>
              <a:schemeClr val="dk2"/>
            </a:solidFill>
            <a:prstDash val="solid"/>
            <a:round/>
            <a:headEnd type="none" w="med" len="med"/>
            <a:tailEnd type="none" w="med" len="med"/>
          </a:ln>
        </p:spPr>
      </p:cxnSp>
      <p:cxnSp>
        <p:nvCxnSpPr>
          <p:cNvPr id="6" name="Google Shape;389;p30">
            <a:extLst>
              <a:ext uri="{FF2B5EF4-FFF2-40B4-BE49-F238E27FC236}">
                <a16:creationId xmlns:a16="http://schemas.microsoft.com/office/drawing/2014/main" id="{307FAE68-950C-F8AE-EBB9-0689500CDD73}"/>
              </a:ext>
            </a:extLst>
          </p:cNvPr>
          <p:cNvCxnSpPr/>
          <p:nvPr/>
        </p:nvCxnSpPr>
        <p:spPr>
          <a:xfrm flipH="1">
            <a:off x="9242000" y="4574500"/>
            <a:ext cx="1512000" cy="1164000"/>
          </a:xfrm>
          <a:prstGeom prst="bentConnector3">
            <a:avLst>
              <a:gd name="adj1" fmla="val 52086"/>
            </a:avLst>
          </a:prstGeom>
          <a:noFill/>
          <a:ln w="50800" cap="flat" cmpd="sng">
            <a:solidFill>
              <a:schemeClr val="dk2"/>
            </a:solidFill>
            <a:prstDash val="solid"/>
            <a:round/>
            <a:headEnd type="none" w="med" len="med"/>
            <a:tailEnd type="none" w="med" len="med"/>
          </a:ln>
        </p:spPr>
      </p:cxnSp>
      <p:cxnSp>
        <p:nvCxnSpPr>
          <p:cNvPr id="7" name="Google Shape;390;p30">
            <a:extLst>
              <a:ext uri="{FF2B5EF4-FFF2-40B4-BE49-F238E27FC236}">
                <a16:creationId xmlns:a16="http://schemas.microsoft.com/office/drawing/2014/main" id="{04717C33-08FE-5FD0-0DBB-4581A9EBDFC8}"/>
              </a:ext>
            </a:extLst>
          </p:cNvPr>
          <p:cNvCxnSpPr/>
          <p:nvPr/>
        </p:nvCxnSpPr>
        <p:spPr>
          <a:xfrm rot="10800000">
            <a:off x="7424067" y="4208967"/>
            <a:ext cx="0" cy="1844700"/>
          </a:xfrm>
          <a:prstGeom prst="straightConnector1">
            <a:avLst/>
          </a:prstGeom>
          <a:noFill/>
          <a:ln w="12700" cap="flat" cmpd="sng">
            <a:solidFill>
              <a:schemeClr val="dk2"/>
            </a:solidFill>
            <a:prstDash val="solid"/>
            <a:round/>
            <a:headEnd type="none" w="med" len="med"/>
            <a:tailEnd type="triangle" w="med" len="med"/>
          </a:ln>
        </p:spPr>
      </p:cxnSp>
      <p:cxnSp>
        <p:nvCxnSpPr>
          <p:cNvPr id="8" name="Google Shape;391;p30">
            <a:extLst>
              <a:ext uri="{FF2B5EF4-FFF2-40B4-BE49-F238E27FC236}">
                <a16:creationId xmlns:a16="http://schemas.microsoft.com/office/drawing/2014/main" id="{EA218969-0CF1-5BA1-5484-B811C713C33E}"/>
              </a:ext>
            </a:extLst>
          </p:cNvPr>
          <p:cNvCxnSpPr/>
          <p:nvPr/>
        </p:nvCxnSpPr>
        <p:spPr>
          <a:xfrm>
            <a:off x="7424067" y="6053667"/>
            <a:ext cx="3752100" cy="0"/>
          </a:xfrm>
          <a:prstGeom prst="straightConnector1">
            <a:avLst/>
          </a:prstGeom>
          <a:noFill/>
          <a:ln w="12700" cap="flat" cmpd="sng">
            <a:solidFill>
              <a:schemeClr val="dk2"/>
            </a:solidFill>
            <a:prstDash val="solid"/>
            <a:round/>
            <a:headEnd type="none" w="med" len="med"/>
            <a:tailEnd type="triangle" w="med" len="med"/>
          </a:ln>
        </p:spPr>
      </p:cxnSp>
      <p:cxnSp>
        <p:nvCxnSpPr>
          <p:cNvPr id="9" name="Google Shape;394;p30">
            <a:extLst>
              <a:ext uri="{FF2B5EF4-FFF2-40B4-BE49-F238E27FC236}">
                <a16:creationId xmlns:a16="http://schemas.microsoft.com/office/drawing/2014/main" id="{357EEED3-10DF-2E06-3496-5227246CC942}"/>
              </a:ext>
            </a:extLst>
          </p:cNvPr>
          <p:cNvCxnSpPr/>
          <p:nvPr/>
        </p:nvCxnSpPr>
        <p:spPr>
          <a:xfrm>
            <a:off x="10253733" y="4629467"/>
            <a:ext cx="0" cy="1167300"/>
          </a:xfrm>
          <a:prstGeom prst="straightConnector1">
            <a:avLst/>
          </a:prstGeom>
          <a:noFill/>
          <a:ln w="38100" cap="flat" cmpd="sng">
            <a:solidFill>
              <a:schemeClr val="dk2"/>
            </a:solidFill>
            <a:prstDash val="solid"/>
            <a:round/>
            <a:headEnd type="triangle" w="med" len="med"/>
            <a:tailEnd type="triangle" w="med" len="med"/>
          </a:ln>
        </p:spPr>
      </p:cxnSp>
      <p:sp>
        <p:nvSpPr>
          <p:cNvPr id="10" name="Google Shape;395;p30">
            <a:extLst>
              <a:ext uri="{FF2B5EF4-FFF2-40B4-BE49-F238E27FC236}">
                <a16:creationId xmlns:a16="http://schemas.microsoft.com/office/drawing/2014/main" id="{8B991E9A-D232-49F4-6B50-91CD2B59632F}"/>
              </a:ext>
            </a:extLst>
          </p:cNvPr>
          <p:cNvSpPr txBox="1">
            <a:spLocks/>
          </p:cNvSpPr>
          <p:nvPr/>
        </p:nvSpPr>
        <p:spPr>
          <a:xfrm>
            <a:off x="10356566" y="4695168"/>
            <a:ext cx="14364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100" b="1" i="0" u="none" strike="noStrike" kern="0" cap="none" spc="0" normalizeH="0" baseline="0" noProof="0" dirty="0">
                <a:ln>
                  <a:noFill/>
                </a:ln>
                <a:solidFill>
                  <a:srgbClr val="1A0E3B"/>
                </a:solidFill>
                <a:effectLst/>
                <a:uLnTx/>
                <a:uFillTx/>
                <a:latin typeface="Tw Cen MT" panose="020B0602020104020603" pitchFamily="34" charset="77"/>
                <a:sym typeface="Twentieth Century"/>
              </a:rPr>
              <a:t>BIG DEPTH</a:t>
            </a:r>
          </a:p>
        </p:txBody>
      </p:sp>
      <p:pic>
        <p:nvPicPr>
          <p:cNvPr id="11" name="Google Shape;384;p30">
            <a:extLst>
              <a:ext uri="{FF2B5EF4-FFF2-40B4-BE49-F238E27FC236}">
                <a16:creationId xmlns:a16="http://schemas.microsoft.com/office/drawing/2014/main" id="{BBC40DE9-1558-13B9-CA1D-FB505968A684}"/>
              </a:ext>
            </a:extLst>
          </p:cNvPr>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11699522" y="5085425"/>
            <a:ext cx="429199" cy="311300"/>
          </a:xfrm>
          <a:prstGeom prst="rect">
            <a:avLst/>
          </a:prstGeom>
          <a:noFill/>
          <a:ln>
            <a:noFill/>
          </a:ln>
        </p:spPr>
      </p:pic>
      <p:sp>
        <p:nvSpPr>
          <p:cNvPr id="14" name="Google Shape;392;p30">
            <a:extLst>
              <a:ext uri="{FF2B5EF4-FFF2-40B4-BE49-F238E27FC236}">
                <a16:creationId xmlns:a16="http://schemas.microsoft.com/office/drawing/2014/main" id="{083897C1-DE0C-8FF1-9F47-F5A8C3935E2E}"/>
              </a:ext>
            </a:extLst>
          </p:cNvPr>
          <p:cNvSpPr txBox="1">
            <a:spLocks/>
          </p:cNvSpPr>
          <p:nvPr/>
        </p:nvSpPr>
        <p:spPr>
          <a:xfrm>
            <a:off x="9011350" y="5915438"/>
            <a:ext cx="640500" cy="507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ea typeface="Oswald"/>
                <a:cs typeface="Oswald"/>
                <a:sym typeface="Oswald"/>
              </a:rPr>
              <a:t>Time</a:t>
            </a:r>
            <a:endParaRPr kumimoji="0" lang="en-US" sz="1800" b="0" i="0" u="none" strike="noStrike" kern="0" cap="none" spc="0" normalizeH="0" baseline="0" noProof="0" dirty="0">
              <a:ln>
                <a:noFill/>
              </a:ln>
              <a:solidFill>
                <a:srgbClr val="57C1FF"/>
              </a:solidFill>
              <a:effectLst/>
              <a:uLnTx/>
              <a:uFillTx/>
              <a:latin typeface="Tw Cen MT" panose="020B0602020104020603" pitchFamily="34" charset="77"/>
              <a:ea typeface="Oswald"/>
              <a:cs typeface="Oswald"/>
              <a:sym typeface="Oswald"/>
            </a:endParaRPr>
          </a:p>
        </p:txBody>
      </p:sp>
      <p:sp>
        <p:nvSpPr>
          <p:cNvPr id="15" name="Google Shape;393;p30">
            <a:extLst>
              <a:ext uri="{FF2B5EF4-FFF2-40B4-BE49-F238E27FC236}">
                <a16:creationId xmlns:a16="http://schemas.microsoft.com/office/drawing/2014/main" id="{445BA217-3A9C-CE74-E55C-C742BA661B08}"/>
              </a:ext>
            </a:extLst>
          </p:cNvPr>
          <p:cNvSpPr txBox="1">
            <a:spLocks/>
          </p:cNvSpPr>
          <p:nvPr/>
        </p:nvSpPr>
        <p:spPr>
          <a:xfrm rot="16200000">
            <a:off x="6328251" y="4902549"/>
            <a:ext cx="1737133" cy="507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sym typeface="Twentieth Century"/>
              </a:rPr>
              <a:t>Normalized Flux</a:t>
            </a:r>
            <a:endParaRPr kumimoji="0" lang="en-US" sz="1800" b="0" i="0" u="none" strike="noStrike" kern="0" cap="none" spc="0" normalizeH="0" baseline="0" noProof="0" dirty="0">
              <a:ln>
                <a:noFill/>
              </a:ln>
              <a:solidFill>
                <a:srgbClr val="57C1FF"/>
              </a:solidFill>
              <a:effectLst/>
              <a:uLnTx/>
              <a:uFillTx/>
              <a:latin typeface="Tw Cen MT" panose="020B0602020104020603" pitchFamily="34" charset="77"/>
              <a:sym typeface="Twentieth Century"/>
            </a:endParaRPr>
          </a:p>
        </p:txBody>
      </p:sp>
      <p:sp>
        <p:nvSpPr>
          <p:cNvPr id="16" name="Google Shape;396;p30">
            <a:extLst>
              <a:ext uri="{FF2B5EF4-FFF2-40B4-BE49-F238E27FC236}">
                <a16:creationId xmlns:a16="http://schemas.microsoft.com/office/drawing/2014/main" id="{35B49835-710F-6FD9-1555-FC47BC64AEC1}"/>
              </a:ext>
            </a:extLst>
          </p:cNvPr>
          <p:cNvSpPr txBox="1">
            <a:spLocks/>
          </p:cNvSpPr>
          <p:nvPr/>
        </p:nvSpPr>
        <p:spPr>
          <a:xfrm>
            <a:off x="8790033" y="3866467"/>
            <a:ext cx="1043100" cy="63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A0E3B"/>
              </a:buClr>
              <a:buSzPts val="4400"/>
              <a:buFont typeface="Twentieth Century"/>
              <a:buNone/>
              <a:defRPr sz="4400" b="1" i="0" u="none" strike="noStrike" cap="none">
                <a:solidFill>
                  <a:srgbClr val="1A0E3B"/>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1A0E3B"/>
              </a:buClr>
              <a:buSzPts val="1300"/>
              <a:buFont typeface="Twentieth Century"/>
              <a:buNone/>
              <a:tabLst/>
              <a:defRPr/>
            </a:pPr>
            <a:r>
              <a:rPr kumimoji="0" lang="en-US" sz="1800" b="0" i="0" u="none" strike="noStrike" kern="0" cap="none" spc="0" normalizeH="0" baseline="0" noProof="0" dirty="0">
                <a:ln>
                  <a:noFill/>
                </a:ln>
                <a:solidFill>
                  <a:srgbClr val="1484FC"/>
                </a:solidFill>
                <a:effectLst/>
                <a:uLnTx/>
                <a:uFillTx/>
                <a:latin typeface="Tw Cen MT" panose="020B0602020104020603" pitchFamily="34" charset="77"/>
                <a:sym typeface="Twentieth Century"/>
              </a:rPr>
              <a:t>Eclipse</a:t>
            </a:r>
          </a:p>
        </p:txBody>
      </p:sp>
    </p:spTree>
    <p:extLst>
      <p:ext uri="{BB962C8B-B14F-4D97-AF65-F5344CB8AC3E}">
        <p14:creationId xmlns:p14="http://schemas.microsoft.com/office/powerpoint/2010/main" val="17939817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6">
          <a:extLst>
            <a:ext uri="{FF2B5EF4-FFF2-40B4-BE49-F238E27FC236}">
              <a16:creationId xmlns:a16="http://schemas.microsoft.com/office/drawing/2014/main" id="{A00E54E1-7925-AA16-F339-CB569FE84C02}"/>
            </a:ext>
          </a:extLst>
        </p:cNvPr>
        <p:cNvGrpSpPr/>
        <p:nvPr/>
      </p:nvGrpSpPr>
      <p:grpSpPr>
        <a:xfrm>
          <a:off x="0" y="0"/>
          <a:ext cx="0" cy="0"/>
          <a:chOff x="0" y="0"/>
          <a:chExt cx="0" cy="0"/>
        </a:xfrm>
      </p:grpSpPr>
      <p:sp>
        <p:nvSpPr>
          <p:cNvPr id="19" name="Google Shape;423;p31">
            <a:extLst>
              <a:ext uri="{FF2B5EF4-FFF2-40B4-BE49-F238E27FC236}">
                <a16:creationId xmlns:a16="http://schemas.microsoft.com/office/drawing/2014/main" id="{39AB2E0B-1CED-CFB6-79B6-6ED5E7B20D5F}"/>
              </a:ext>
            </a:extLst>
          </p:cNvPr>
          <p:cNvSpPr/>
          <p:nvPr/>
        </p:nvSpPr>
        <p:spPr>
          <a:xfrm>
            <a:off x="1175033" y="2506267"/>
            <a:ext cx="4694049" cy="1067840"/>
          </a:xfrm>
          <a:custGeom>
            <a:avLst/>
            <a:gdLst/>
            <a:ahLst/>
            <a:cxnLst/>
            <a:rect l="l" t="t" r="r" b="b"/>
            <a:pathLst>
              <a:path w="140825" h="32036" extrusionOk="0">
                <a:moveTo>
                  <a:pt x="140825" y="32036"/>
                </a:moveTo>
                <a:cubicBezTo>
                  <a:pt x="129335" y="28786"/>
                  <a:pt x="95354" y="17872"/>
                  <a:pt x="71883" y="12533"/>
                </a:cubicBezTo>
                <a:cubicBezTo>
                  <a:pt x="48412" y="7194"/>
                  <a:pt x="11981" y="2089"/>
                  <a:pt x="0" y="0"/>
                </a:cubicBezTo>
              </a:path>
            </a:pathLst>
          </a:custGeom>
          <a:noFill/>
          <a:ln w="50800" cap="flat" cmpd="sng">
            <a:solidFill>
              <a:srgbClr val="D9D9D9"/>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37" name="Google Shape;337;p28">
            <a:extLst>
              <a:ext uri="{FF2B5EF4-FFF2-40B4-BE49-F238E27FC236}">
                <a16:creationId xmlns:a16="http://schemas.microsoft.com/office/drawing/2014/main" id="{F018990C-B525-6E80-8053-2081D1D7070F}"/>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385700" y="2001800"/>
            <a:ext cx="5688602" cy="1768900"/>
          </a:xfrm>
          <a:prstGeom prst="rect">
            <a:avLst/>
          </a:prstGeom>
          <a:noFill/>
          <a:ln>
            <a:noFill/>
          </a:ln>
        </p:spPr>
      </p:pic>
      <p:sp>
        <p:nvSpPr>
          <p:cNvPr id="338" name="Google Shape;338;p28">
            <a:extLst>
              <a:ext uri="{FF2B5EF4-FFF2-40B4-BE49-F238E27FC236}">
                <a16:creationId xmlns:a16="http://schemas.microsoft.com/office/drawing/2014/main" id="{B12F7252-A563-9EB5-2CE2-C93C92C4B1E3}"/>
              </a:ext>
            </a:extLst>
          </p:cNvPr>
          <p:cNvSpPr/>
          <p:nvPr/>
        </p:nvSpPr>
        <p:spPr>
          <a:xfrm>
            <a:off x="7169467" y="3429000"/>
            <a:ext cx="1436400" cy="507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8">
            <a:extLst>
              <a:ext uri="{FF2B5EF4-FFF2-40B4-BE49-F238E27FC236}">
                <a16:creationId xmlns:a16="http://schemas.microsoft.com/office/drawing/2014/main" id="{57C218D3-2E60-FDBE-785A-9D0CC7FDD03D}"/>
              </a:ext>
            </a:extLst>
          </p:cNvPr>
          <p:cNvSpPr/>
          <p:nvPr/>
        </p:nvSpPr>
        <p:spPr>
          <a:xfrm>
            <a:off x="6385700" y="3262700"/>
            <a:ext cx="7836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8">
            <a:extLst>
              <a:ext uri="{FF2B5EF4-FFF2-40B4-BE49-F238E27FC236}">
                <a16:creationId xmlns:a16="http://schemas.microsoft.com/office/drawing/2014/main" id="{4D13F3EC-DCDD-E89C-A020-7383EE1FA437}"/>
              </a:ext>
            </a:extLst>
          </p:cNvPr>
          <p:cNvSpPr/>
          <p:nvPr/>
        </p:nvSpPr>
        <p:spPr>
          <a:xfrm>
            <a:off x="9899967" y="3496133"/>
            <a:ext cx="15783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341" name="Google Shape;341;p28">
            <a:extLst>
              <a:ext uri="{FF2B5EF4-FFF2-40B4-BE49-F238E27FC236}">
                <a16:creationId xmlns:a16="http://schemas.microsoft.com/office/drawing/2014/main" id="{A234CF36-C34C-DA13-2D27-8B74B1F26B24}"/>
              </a:ext>
            </a:extLst>
          </p:cNvPr>
          <p:cNvPicPr preferRelativeResize="0"/>
          <p:nvPr/>
        </p:nvPicPr>
        <p:blipFill>
          <a:blip r:embed="rId4">
            <a:alphaModFix/>
          </a:blip>
          <a:stretch>
            <a:fillRect/>
          </a:stretch>
        </p:blipFill>
        <p:spPr>
          <a:xfrm>
            <a:off x="724633" y="1975800"/>
            <a:ext cx="5979302" cy="4134412"/>
          </a:xfrm>
          <a:prstGeom prst="rect">
            <a:avLst/>
          </a:prstGeom>
          <a:noFill/>
          <a:ln>
            <a:noFill/>
          </a:ln>
        </p:spPr>
      </p:pic>
      <p:sp>
        <p:nvSpPr>
          <p:cNvPr id="342" name="Google Shape;342;p28">
            <a:extLst>
              <a:ext uri="{FF2B5EF4-FFF2-40B4-BE49-F238E27FC236}">
                <a16:creationId xmlns:a16="http://schemas.microsoft.com/office/drawing/2014/main" id="{EADB54A3-BF7D-4CF8-F072-0EE4F95717DE}"/>
              </a:ext>
            </a:extLst>
          </p:cNvPr>
          <p:cNvSpPr txBox="1">
            <a:spLocks noGrp="1"/>
          </p:cNvSpPr>
          <p:nvPr>
            <p:ph type="body" idx="1"/>
          </p:nvPr>
        </p:nvSpPr>
        <p:spPr>
          <a:xfrm rot="-5400000">
            <a:off x="-446479" y="3411477"/>
            <a:ext cx="19812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rgbClr val="1484FC"/>
                </a:solidFill>
                <a:latin typeface="Tw Cen MT" panose="020B0602020104020603" pitchFamily="34" charset="77"/>
              </a:rPr>
              <a:t>Dayside Flux</a:t>
            </a:r>
            <a:endParaRPr sz="2500" b="1" dirty="0">
              <a:solidFill>
                <a:srgbClr val="1484FC"/>
              </a:solidFill>
              <a:latin typeface="Tw Cen MT" panose="020B0602020104020603" pitchFamily="34" charset="77"/>
            </a:endParaRPr>
          </a:p>
        </p:txBody>
      </p:sp>
      <p:sp>
        <p:nvSpPr>
          <p:cNvPr id="343" name="Google Shape;343;p28">
            <a:extLst>
              <a:ext uri="{FF2B5EF4-FFF2-40B4-BE49-F238E27FC236}">
                <a16:creationId xmlns:a16="http://schemas.microsoft.com/office/drawing/2014/main" id="{0D8F96BF-59B7-60F6-DE0A-69A4126F5148}"/>
              </a:ext>
            </a:extLst>
          </p:cNvPr>
          <p:cNvSpPr txBox="1">
            <a:spLocks noGrp="1"/>
          </p:cNvSpPr>
          <p:nvPr>
            <p:ph type="body" idx="1"/>
          </p:nvPr>
        </p:nvSpPr>
        <p:spPr>
          <a:xfrm>
            <a:off x="1978367" y="5795038"/>
            <a:ext cx="40500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chemeClr val="dk1"/>
                </a:solidFill>
                <a:latin typeface="Tw Cen MT" panose="020B0602020104020603" pitchFamily="34" charset="77"/>
              </a:rPr>
              <a:t>Wavelength (microns)</a:t>
            </a:r>
            <a:endParaRPr sz="2500" b="1" dirty="0">
              <a:solidFill>
                <a:schemeClr val="dk1"/>
              </a:solidFill>
              <a:latin typeface="Tw Cen MT" panose="020B0602020104020603" pitchFamily="34" charset="77"/>
            </a:endParaRPr>
          </a:p>
        </p:txBody>
      </p:sp>
      <p:sp>
        <p:nvSpPr>
          <p:cNvPr id="344" name="Google Shape;344;p28">
            <a:extLst>
              <a:ext uri="{FF2B5EF4-FFF2-40B4-BE49-F238E27FC236}">
                <a16:creationId xmlns:a16="http://schemas.microsoft.com/office/drawing/2014/main" id="{34E58CD9-0E6F-8AEC-F075-1611680B92B7}"/>
              </a:ext>
            </a:extLst>
          </p:cNvPr>
          <p:cNvSpPr txBox="1">
            <a:spLocks noGrp="1"/>
          </p:cNvSpPr>
          <p:nvPr>
            <p:ph type="title"/>
          </p:nvPr>
        </p:nvSpPr>
        <p:spPr>
          <a:xfrm>
            <a:off x="101600" y="1571858"/>
            <a:ext cx="2337600" cy="370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1300" b="0" i="1">
                <a:solidFill>
                  <a:srgbClr val="242424"/>
                </a:solidFill>
                <a:latin typeface="Arial"/>
                <a:ea typeface="Arial"/>
                <a:cs typeface="Arial"/>
                <a:sym typeface="Arial"/>
              </a:rPr>
              <a:t>Koll+2019, Mansfield+2019</a:t>
            </a:r>
            <a:endParaRPr sz="1300" b="0" i="1">
              <a:solidFill>
                <a:srgbClr val="242424"/>
              </a:solidFill>
              <a:latin typeface="Arial"/>
              <a:ea typeface="Arial"/>
              <a:cs typeface="Arial"/>
              <a:sym typeface="Arial"/>
            </a:endParaRPr>
          </a:p>
        </p:txBody>
      </p:sp>
      <p:sp>
        <p:nvSpPr>
          <p:cNvPr id="345" name="Google Shape;345;p28">
            <a:extLst>
              <a:ext uri="{FF2B5EF4-FFF2-40B4-BE49-F238E27FC236}">
                <a16:creationId xmlns:a16="http://schemas.microsoft.com/office/drawing/2014/main" id="{BA8F855A-7D6B-30A9-633E-E55EAF857583}"/>
              </a:ext>
            </a:extLst>
          </p:cNvPr>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How do we hunt for atmospheres?</a:t>
            </a:r>
            <a:endParaRPr dirty="0">
              <a:latin typeface="Tw Cen MT" panose="020B0602020104020603" pitchFamily="34" charset="77"/>
            </a:endParaRPr>
          </a:p>
        </p:txBody>
      </p:sp>
      <p:sp>
        <p:nvSpPr>
          <p:cNvPr id="346" name="Google Shape;346;p28">
            <a:extLst>
              <a:ext uri="{FF2B5EF4-FFF2-40B4-BE49-F238E27FC236}">
                <a16:creationId xmlns:a16="http://schemas.microsoft.com/office/drawing/2014/main" id="{84CA272B-64BD-6241-8172-CCE8373DC6BE}"/>
              </a:ext>
            </a:extLst>
          </p:cNvPr>
          <p:cNvSpPr txBox="1">
            <a:spLocks noGrp="1"/>
          </p:cNvSpPr>
          <p:nvPr>
            <p:ph type="title"/>
          </p:nvPr>
        </p:nvSpPr>
        <p:spPr>
          <a:xfrm>
            <a:off x="182880" y="807720"/>
            <a:ext cx="8961000" cy="7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259" b="0" dirty="0">
                <a:solidFill>
                  <a:srgbClr val="1484FC"/>
                </a:solidFill>
                <a:latin typeface="Tw Cen MT" panose="020B0602020104020603" pitchFamily="34" charset="77"/>
              </a:rPr>
              <a:t>Observing rocky worlds in secondary eclipse</a:t>
            </a:r>
            <a:endParaRPr sz="3259" b="0" dirty="0">
              <a:solidFill>
                <a:srgbClr val="1484FC"/>
              </a:solidFill>
              <a:latin typeface="Tw Cen MT" panose="020B0602020104020603" pitchFamily="34" charset="77"/>
            </a:endParaRPr>
          </a:p>
        </p:txBody>
      </p:sp>
      <p:cxnSp>
        <p:nvCxnSpPr>
          <p:cNvPr id="347" name="Google Shape;347;p28">
            <a:extLst>
              <a:ext uri="{FF2B5EF4-FFF2-40B4-BE49-F238E27FC236}">
                <a16:creationId xmlns:a16="http://schemas.microsoft.com/office/drawing/2014/main" id="{C972B175-F668-4B77-F03E-1D5C4D11C0D4}"/>
              </a:ext>
            </a:extLst>
          </p:cNvPr>
          <p:cNvCxnSpPr>
            <a:cxnSpLocks/>
          </p:cNvCxnSpPr>
          <p:nvPr/>
        </p:nvCxnSpPr>
        <p:spPr>
          <a:xfrm rot="10800000" flipV="1">
            <a:off x="10263725" y="2193093"/>
            <a:ext cx="847298" cy="187942"/>
          </a:xfrm>
          <a:prstGeom prst="curvedConnector3">
            <a:avLst>
              <a:gd name="adj1" fmla="val -10234"/>
            </a:avLst>
          </a:prstGeom>
          <a:noFill/>
          <a:ln w="19050" cap="flat" cmpd="sng">
            <a:solidFill>
              <a:srgbClr val="1484FC"/>
            </a:solidFill>
            <a:prstDash val="solid"/>
            <a:round/>
            <a:headEnd type="none" w="med" len="med"/>
            <a:tailEnd type="triangle" w="med" len="med"/>
          </a:ln>
        </p:spPr>
      </p:cxnSp>
      <p:sp>
        <p:nvSpPr>
          <p:cNvPr id="348" name="Google Shape;348;p28">
            <a:extLst>
              <a:ext uri="{FF2B5EF4-FFF2-40B4-BE49-F238E27FC236}">
                <a16:creationId xmlns:a16="http://schemas.microsoft.com/office/drawing/2014/main" id="{1023B07B-D3D5-6DF3-A5DE-3D367D0332E6}"/>
              </a:ext>
            </a:extLst>
          </p:cNvPr>
          <p:cNvSpPr txBox="1">
            <a:spLocks noGrp="1"/>
          </p:cNvSpPr>
          <p:nvPr>
            <p:ph type="body" idx="1"/>
          </p:nvPr>
        </p:nvSpPr>
        <p:spPr>
          <a:xfrm>
            <a:off x="10515275" y="1571858"/>
            <a:ext cx="1379752" cy="674400"/>
          </a:xfrm>
          <a:prstGeom prst="rect">
            <a:avLst/>
          </a:prstGeom>
          <a:noFill/>
        </p:spPr>
        <p:txBody>
          <a:bodyPr spcFirstLastPara="1" wrap="square" lIns="91425" tIns="45700" rIns="91425" bIns="45700" anchor="t" anchorCtr="0">
            <a:noAutofit/>
          </a:bodyPr>
          <a:lstStyle/>
          <a:p>
            <a:pPr marL="0" lvl="0" indent="0" algn="ctr" rtl="0">
              <a:lnSpc>
                <a:spcPct val="100000"/>
              </a:lnSpc>
              <a:spcBef>
                <a:spcPts val="0"/>
              </a:spcBef>
              <a:buNone/>
            </a:pPr>
            <a:r>
              <a:rPr lang="en-US" sz="1800" dirty="0">
                <a:latin typeface="Tw Cen MT" panose="020B0602020104020603" pitchFamily="34" charset="77"/>
              </a:rPr>
              <a:t>Exoplanet’s</a:t>
            </a:r>
            <a:br>
              <a:rPr lang="en-US" sz="1800" dirty="0">
                <a:latin typeface="Tw Cen MT" panose="020B0602020104020603" pitchFamily="34" charset="77"/>
              </a:rPr>
            </a:br>
            <a:r>
              <a:rPr lang="en-US" sz="1800" dirty="0">
                <a:solidFill>
                  <a:srgbClr val="1484FC"/>
                </a:solidFill>
                <a:latin typeface="Tw Cen MT" panose="020B0602020104020603" pitchFamily="34" charset="77"/>
              </a:rPr>
              <a:t>Dayside Flux</a:t>
            </a:r>
            <a:endParaRPr sz="1800" dirty="0">
              <a:solidFill>
                <a:srgbClr val="1484FC"/>
              </a:solidFill>
              <a:latin typeface="Tw Cen MT" panose="020B0602020104020603" pitchFamily="34" charset="77"/>
            </a:endParaRPr>
          </a:p>
        </p:txBody>
      </p:sp>
      <p:sp>
        <p:nvSpPr>
          <p:cNvPr id="3" name="Google Shape;364;p29">
            <a:extLst>
              <a:ext uri="{FF2B5EF4-FFF2-40B4-BE49-F238E27FC236}">
                <a16:creationId xmlns:a16="http://schemas.microsoft.com/office/drawing/2014/main" id="{71B66BFE-5212-BCE1-0B5E-D7E9C8A2BB1D}"/>
              </a:ext>
            </a:extLst>
          </p:cNvPr>
          <p:cNvSpPr txBox="1">
            <a:spLocks/>
          </p:cNvSpPr>
          <p:nvPr/>
        </p:nvSpPr>
        <p:spPr>
          <a:xfrm>
            <a:off x="2165183" y="2001800"/>
            <a:ext cx="37041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500" b="1" i="0" u="none" strike="noStrike" kern="0" cap="none" spc="0" normalizeH="0" baseline="0" noProof="0" dirty="0">
                <a:ln>
                  <a:noFill/>
                </a:ln>
                <a:solidFill>
                  <a:srgbClr val="FFFFFF">
                    <a:lumMod val="75000"/>
                  </a:srgbClr>
                </a:solidFill>
                <a:effectLst/>
                <a:uLnTx/>
                <a:uFillTx/>
                <a:latin typeface="Tw Cen MT" panose="020B0602020104020603" pitchFamily="34" charset="77"/>
                <a:sym typeface="Twentieth Century"/>
              </a:rPr>
              <a:t>Case 1: high dayside flux</a:t>
            </a:r>
          </a:p>
        </p:txBody>
      </p:sp>
      <p:cxnSp>
        <p:nvCxnSpPr>
          <p:cNvPr id="7" name="Google Shape;390;p30">
            <a:extLst>
              <a:ext uri="{FF2B5EF4-FFF2-40B4-BE49-F238E27FC236}">
                <a16:creationId xmlns:a16="http://schemas.microsoft.com/office/drawing/2014/main" id="{CF8DEFE3-CD8E-621C-094A-DB398DAB4F07}"/>
              </a:ext>
            </a:extLst>
          </p:cNvPr>
          <p:cNvCxnSpPr/>
          <p:nvPr/>
        </p:nvCxnSpPr>
        <p:spPr>
          <a:xfrm rot="10800000">
            <a:off x="7424067" y="4208967"/>
            <a:ext cx="0" cy="1844700"/>
          </a:xfrm>
          <a:prstGeom prst="straightConnector1">
            <a:avLst/>
          </a:prstGeom>
          <a:noFill/>
          <a:ln w="12700" cap="flat" cmpd="sng">
            <a:solidFill>
              <a:schemeClr val="dk2"/>
            </a:solidFill>
            <a:prstDash val="solid"/>
            <a:round/>
            <a:headEnd type="none" w="med" len="med"/>
            <a:tailEnd type="triangle" w="med" len="med"/>
          </a:ln>
        </p:spPr>
      </p:cxnSp>
      <p:cxnSp>
        <p:nvCxnSpPr>
          <p:cNvPr id="8" name="Google Shape;391;p30">
            <a:extLst>
              <a:ext uri="{FF2B5EF4-FFF2-40B4-BE49-F238E27FC236}">
                <a16:creationId xmlns:a16="http://schemas.microsoft.com/office/drawing/2014/main" id="{D3854802-F855-188E-ED46-A75650AC6D82}"/>
              </a:ext>
            </a:extLst>
          </p:cNvPr>
          <p:cNvCxnSpPr/>
          <p:nvPr/>
        </p:nvCxnSpPr>
        <p:spPr>
          <a:xfrm>
            <a:off x="7424067" y="6053667"/>
            <a:ext cx="3752100" cy="0"/>
          </a:xfrm>
          <a:prstGeom prst="straightConnector1">
            <a:avLst/>
          </a:prstGeom>
          <a:noFill/>
          <a:ln w="12700" cap="flat" cmpd="sng">
            <a:solidFill>
              <a:schemeClr val="dk2"/>
            </a:solidFill>
            <a:prstDash val="solid"/>
            <a:round/>
            <a:headEnd type="none" w="med" len="med"/>
            <a:tailEnd type="triangle" w="med" len="med"/>
          </a:ln>
        </p:spPr>
      </p:cxnSp>
      <p:sp>
        <p:nvSpPr>
          <p:cNvPr id="14" name="Google Shape;392;p30">
            <a:extLst>
              <a:ext uri="{FF2B5EF4-FFF2-40B4-BE49-F238E27FC236}">
                <a16:creationId xmlns:a16="http://schemas.microsoft.com/office/drawing/2014/main" id="{97F3DC10-D555-FB91-C204-70B2DBE79EFC}"/>
              </a:ext>
            </a:extLst>
          </p:cNvPr>
          <p:cNvSpPr txBox="1">
            <a:spLocks/>
          </p:cNvSpPr>
          <p:nvPr/>
        </p:nvSpPr>
        <p:spPr>
          <a:xfrm>
            <a:off x="9011350" y="5915438"/>
            <a:ext cx="640500" cy="507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ea typeface="Oswald"/>
                <a:cs typeface="Oswald"/>
                <a:sym typeface="Oswald"/>
              </a:rPr>
              <a:t>Time</a:t>
            </a:r>
            <a:endParaRPr kumimoji="0" lang="en-US" sz="1800" b="0" i="0" u="none" strike="noStrike" kern="0" cap="none" spc="0" normalizeH="0" baseline="0" noProof="0" dirty="0">
              <a:ln>
                <a:noFill/>
              </a:ln>
              <a:solidFill>
                <a:srgbClr val="57C1FF"/>
              </a:solidFill>
              <a:effectLst/>
              <a:uLnTx/>
              <a:uFillTx/>
              <a:latin typeface="Tw Cen MT" panose="020B0602020104020603" pitchFamily="34" charset="77"/>
              <a:ea typeface="Oswald"/>
              <a:cs typeface="Oswald"/>
              <a:sym typeface="Oswald"/>
            </a:endParaRPr>
          </a:p>
        </p:txBody>
      </p:sp>
      <p:sp>
        <p:nvSpPr>
          <p:cNvPr id="15" name="Google Shape;393;p30">
            <a:extLst>
              <a:ext uri="{FF2B5EF4-FFF2-40B4-BE49-F238E27FC236}">
                <a16:creationId xmlns:a16="http://schemas.microsoft.com/office/drawing/2014/main" id="{1FD8AB1B-FB81-AB97-5A5C-EEE7EAE4230F}"/>
              </a:ext>
            </a:extLst>
          </p:cNvPr>
          <p:cNvSpPr txBox="1">
            <a:spLocks/>
          </p:cNvSpPr>
          <p:nvPr/>
        </p:nvSpPr>
        <p:spPr>
          <a:xfrm rot="16200000">
            <a:off x="6328251" y="4902549"/>
            <a:ext cx="1737133" cy="507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sym typeface="Twentieth Century"/>
              </a:rPr>
              <a:t>Normalized Flux</a:t>
            </a:r>
            <a:endParaRPr kumimoji="0" lang="en-US" sz="1800" b="0" i="0" u="none" strike="noStrike" kern="0" cap="none" spc="0" normalizeH="0" baseline="0" noProof="0" dirty="0">
              <a:ln>
                <a:noFill/>
              </a:ln>
              <a:solidFill>
                <a:srgbClr val="57C1FF"/>
              </a:solidFill>
              <a:effectLst/>
              <a:uLnTx/>
              <a:uFillTx/>
              <a:latin typeface="Tw Cen MT" panose="020B0602020104020603" pitchFamily="34" charset="77"/>
              <a:sym typeface="Twentieth Century"/>
            </a:endParaRPr>
          </a:p>
        </p:txBody>
      </p:sp>
      <p:sp>
        <p:nvSpPr>
          <p:cNvPr id="16" name="Google Shape;396;p30">
            <a:extLst>
              <a:ext uri="{FF2B5EF4-FFF2-40B4-BE49-F238E27FC236}">
                <a16:creationId xmlns:a16="http://schemas.microsoft.com/office/drawing/2014/main" id="{C3E56EEF-04E9-71D7-93BE-BA2D2DF4D1BC}"/>
              </a:ext>
            </a:extLst>
          </p:cNvPr>
          <p:cNvSpPr txBox="1">
            <a:spLocks/>
          </p:cNvSpPr>
          <p:nvPr/>
        </p:nvSpPr>
        <p:spPr>
          <a:xfrm>
            <a:off x="8790033" y="3866467"/>
            <a:ext cx="1043100" cy="63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A0E3B"/>
              </a:buClr>
              <a:buSzPts val="4400"/>
              <a:buFont typeface="Twentieth Century"/>
              <a:buNone/>
              <a:defRPr sz="4400" b="1" i="0" u="none" strike="noStrike" cap="none">
                <a:solidFill>
                  <a:srgbClr val="1A0E3B"/>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1A0E3B"/>
              </a:buClr>
              <a:buSzPts val="1300"/>
              <a:buFont typeface="Twentieth Century"/>
              <a:buNone/>
              <a:tabLst/>
              <a:defRPr/>
            </a:pPr>
            <a:r>
              <a:rPr kumimoji="0" lang="en-US" sz="1800" b="0" i="0" u="none" strike="noStrike" kern="0" cap="none" spc="0" normalizeH="0" baseline="0" noProof="0" dirty="0">
                <a:ln>
                  <a:noFill/>
                </a:ln>
                <a:solidFill>
                  <a:srgbClr val="1484FC"/>
                </a:solidFill>
                <a:effectLst/>
                <a:uLnTx/>
                <a:uFillTx/>
                <a:latin typeface="Tw Cen MT" panose="020B0602020104020603" pitchFamily="34" charset="77"/>
                <a:sym typeface="Twentieth Century"/>
              </a:rPr>
              <a:t>Eclipse</a:t>
            </a:r>
          </a:p>
        </p:txBody>
      </p:sp>
      <p:sp>
        <p:nvSpPr>
          <p:cNvPr id="12" name="Google Shape;422;p31">
            <a:extLst>
              <a:ext uri="{FF2B5EF4-FFF2-40B4-BE49-F238E27FC236}">
                <a16:creationId xmlns:a16="http://schemas.microsoft.com/office/drawing/2014/main" id="{E145089E-1E83-4EDC-4371-0FE77E0A699E}"/>
              </a:ext>
            </a:extLst>
          </p:cNvPr>
          <p:cNvSpPr/>
          <p:nvPr/>
        </p:nvSpPr>
        <p:spPr>
          <a:xfrm>
            <a:off x="1236833" y="3169033"/>
            <a:ext cx="4581752" cy="1027041"/>
          </a:xfrm>
          <a:custGeom>
            <a:avLst/>
            <a:gdLst/>
            <a:ahLst/>
            <a:cxnLst/>
            <a:rect l="l" t="t" r="r" b="b"/>
            <a:pathLst>
              <a:path w="137456" h="30812" extrusionOk="0">
                <a:moveTo>
                  <a:pt x="137456" y="30812"/>
                </a:moveTo>
                <a:cubicBezTo>
                  <a:pt x="126527" y="27766"/>
                  <a:pt x="94792" y="17668"/>
                  <a:pt x="71883" y="12533"/>
                </a:cubicBezTo>
                <a:cubicBezTo>
                  <a:pt x="48974" y="7398"/>
                  <a:pt x="11981" y="2089"/>
                  <a:pt x="0" y="0"/>
                </a:cubicBezTo>
              </a:path>
            </a:pathLst>
          </a:custGeom>
          <a:noFill/>
          <a:ln w="25400" cap="flat" cmpd="sng">
            <a:solidFill>
              <a:srgbClr val="1484FC"/>
            </a:solidFill>
            <a:prstDash val="dash"/>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25;p31">
            <a:extLst>
              <a:ext uri="{FF2B5EF4-FFF2-40B4-BE49-F238E27FC236}">
                <a16:creationId xmlns:a16="http://schemas.microsoft.com/office/drawing/2014/main" id="{E50B4A28-1A93-53CE-7678-EE7B94115204}"/>
              </a:ext>
            </a:extLst>
          </p:cNvPr>
          <p:cNvSpPr txBox="1">
            <a:spLocks/>
          </p:cNvSpPr>
          <p:nvPr/>
        </p:nvSpPr>
        <p:spPr>
          <a:xfrm>
            <a:off x="2186717" y="2675950"/>
            <a:ext cx="37041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500" b="1" i="0" u="none" strike="noStrike" kern="0" cap="none" spc="0" normalizeH="0" baseline="0" noProof="0" dirty="0">
                <a:ln>
                  <a:noFill/>
                </a:ln>
                <a:solidFill>
                  <a:srgbClr val="1484FC"/>
                </a:solidFill>
                <a:effectLst/>
                <a:highlight>
                  <a:srgbClr val="FFFFFF"/>
                </a:highlight>
                <a:uLnTx/>
                <a:uFillTx/>
                <a:latin typeface="Tw Cen MT" panose="020B0602020104020603" pitchFamily="34" charset="77"/>
                <a:sym typeface="Twentieth Century"/>
              </a:rPr>
              <a:t>Case 2: low dayside flux</a:t>
            </a:r>
          </a:p>
        </p:txBody>
      </p:sp>
      <p:cxnSp>
        <p:nvCxnSpPr>
          <p:cNvPr id="20" name="Google Shape;426;p31">
            <a:extLst>
              <a:ext uri="{FF2B5EF4-FFF2-40B4-BE49-F238E27FC236}">
                <a16:creationId xmlns:a16="http://schemas.microsoft.com/office/drawing/2014/main" id="{9864CAA3-17C2-AC02-7AF5-761ED250A50D}"/>
              </a:ext>
            </a:extLst>
          </p:cNvPr>
          <p:cNvCxnSpPr/>
          <p:nvPr/>
        </p:nvCxnSpPr>
        <p:spPr>
          <a:xfrm>
            <a:off x="7819600" y="4574500"/>
            <a:ext cx="1512000" cy="1164000"/>
          </a:xfrm>
          <a:prstGeom prst="bentConnector3">
            <a:avLst>
              <a:gd name="adj1" fmla="val 49996"/>
            </a:avLst>
          </a:prstGeom>
          <a:noFill/>
          <a:ln w="50800" cap="flat" cmpd="sng">
            <a:solidFill>
              <a:srgbClr val="B7B7B7"/>
            </a:solidFill>
            <a:prstDash val="solid"/>
            <a:round/>
            <a:headEnd type="none" w="med" len="med"/>
            <a:tailEnd type="none" w="med" len="med"/>
          </a:ln>
        </p:spPr>
      </p:cxnSp>
      <p:cxnSp>
        <p:nvCxnSpPr>
          <p:cNvPr id="21" name="Google Shape;427;p31">
            <a:extLst>
              <a:ext uri="{FF2B5EF4-FFF2-40B4-BE49-F238E27FC236}">
                <a16:creationId xmlns:a16="http://schemas.microsoft.com/office/drawing/2014/main" id="{AC04B99B-A88D-F5AA-3926-27FB31D61E28}"/>
              </a:ext>
            </a:extLst>
          </p:cNvPr>
          <p:cNvCxnSpPr/>
          <p:nvPr/>
        </p:nvCxnSpPr>
        <p:spPr>
          <a:xfrm flipH="1">
            <a:off x="9242000" y="4574500"/>
            <a:ext cx="1512000" cy="1164000"/>
          </a:xfrm>
          <a:prstGeom prst="bentConnector3">
            <a:avLst>
              <a:gd name="adj1" fmla="val 52086"/>
            </a:avLst>
          </a:prstGeom>
          <a:noFill/>
          <a:ln w="50800"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3277787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36">
          <a:extLst>
            <a:ext uri="{FF2B5EF4-FFF2-40B4-BE49-F238E27FC236}">
              <a16:creationId xmlns:a16="http://schemas.microsoft.com/office/drawing/2014/main" id="{4A3EF23B-3110-DE04-EA57-DCE4B8E41D09}"/>
            </a:ext>
          </a:extLst>
        </p:cNvPr>
        <p:cNvGrpSpPr/>
        <p:nvPr/>
      </p:nvGrpSpPr>
      <p:grpSpPr>
        <a:xfrm>
          <a:off x="0" y="0"/>
          <a:ext cx="0" cy="0"/>
          <a:chOff x="0" y="0"/>
          <a:chExt cx="0" cy="0"/>
        </a:xfrm>
      </p:grpSpPr>
      <p:sp>
        <p:nvSpPr>
          <p:cNvPr id="19" name="Google Shape;423;p31">
            <a:extLst>
              <a:ext uri="{FF2B5EF4-FFF2-40B4-BE49-F238E27FC236}">
                <a16:creationId xmlns:a16="http://schemas.microsoft.com/office/drawing/2014/main" id="{DBE66441-E45D-815B-0E98-14CB9CF32076}"/>
              </a:ext>
            </a:extLst>
          </p:cNvPr>
          <p:cNvSpPr/>
          <p:nvPr/>
        </p:nvSpPr>
        <p:spPr>
          <a:xfrm>
            <a:off x="1175033" y="2506267"/>
            <a:ext cx="4694049" cy="1067840"/>
          </a:xfrm>
          <a:custGeom>
            <a:avLst/>
            <a:gdLst/>
            <a:ahLst/>
            <a:cxnLst/>
            <a:rect l="l" t="t" r="r" b="b"/>
            <a:pathLst>
              <a:path w="140825" h="32036" extrusionOk="0">
                <a:moveTo>
                  <a:pt x="140825" y="32036"/>
                </a:moveTo>
                <a:cubicBezTo>
                  <a:pt x="129335" y="28786"/>
                  <a:pt x="95354" y="17872"/>
                  <a:pt x="71883" y="12533"/>
                </a:cubicBezTo>
                <a:cubicBezTo>
                  <a:pt x="48412" y="7194"/>
                  <a:pt x="11981" y="2089"/>
                  <a:pt x="0" y="0"/>
                </a:cubicBezTo>
              </a:path>
            </a:pathLst>
          </a:custGeom>
          <a:noFill/>
          <a:ln w="50800" cap="flat" cmpd="sng">
            <a:solidFill>
              <a:srgbClr val="D9D9D9"/>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37" name="Google Shape;337;p28">
            <a:extLst>
              <a:ext uri="{FF2B5EF4-FFF2-40B4-BE49-F238E27FC236}">
                <a16:creationId xmlns:a16="http://schemas.microsoft.com/office/drawing/2014/main" id="{94601A47-26FB-BEAA-36A4-3F8019398F37}"/>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385700" y="2001800"/>
            <a:ext cx="5688602" cy="1768900"/>
          </a:xfrm>
          <a:prstGeom prst="rect">
            <a:avLst/>
          </a:prstGeom>
          <a:noFill/>
          <a:ln>
            <a:noFill/>
          </a:ln>
        </p:spPr>
      </p:pic>
      <p:sp>
        <p:nvSpPr>
          <p:cNvPr id="338" name="Google Shape;338;p28">
            <a:extLst>
              <a:ext uri="{FF2B5EF4-FFF2-40B4-BE49-F238E27FC236}">
                <a16:creationId xmlns:a16="http://schemas.microsoft.com/office/drawing/2014/main" id="{467468E6-CE50-4CBD-B337-9A1C548EF0D7}"/>
              </a:ext>
            </a:extLst>
          </p:cNvPr>
          <p:cNvSpPr/>
          <p:nvPr/>
        </p:nvSpPr>
        <p:spPr>
          <a:xfrm>
            <a:off x="7169467" y="3429000"/>
            <a:ext cx="1436400" cy="507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8">
            <a:extLst>
              <a:ext uri="{FF2B5EF4-FFF2-40B4-BE49-F238E27FC236}">
                <a16:creationId xmlns:a16="http://schemas.microsoft.com/office/drawing/2014/main" id="{F6A9767F-8723-2EE7-98A7-599C8F51FA02}"/>
              </a:ext>
            </a:extLst>
          </p:cNvPr>
          <p:cNvSpPr/>
          <p:nvPr/>
        </p:nvSpPr>
        <p:spPr>
          <a:xfrm>
            <a:off x="6385700" y="3262700"/>
            <a:ext cx="7836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8">
            <a:extLst>
              <a:ext uri="{FF2B5EF4-FFF2-40B4-BE49-F238E27FC236}">
                <a16:creationId xmlns:a16="http://schemas.microsoft.com/office/drawing/2014/main" id="{8295F947-436D-F395-D698-145E95683B11}"/>
              </a:ext>
            </a:extLst>
          </p:cNvPr>
          <p:cNvSpPr/>
          <p:nvPr/>
        </p:nvSpPr>
        <p:spPr>
          <a:xfrm>
            <a:off x="9899967" y="3496133"/>
            <a:ext cx="15783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341" name="Google Shape;341;p28">
            <a:extLst>
              <a:ext uri="{FF2B5EF4-FFF2-40B4-BE49-F238E27FC236}">
                <a16:creationId xmlns:a16="http://schemas.microsoft.com/office/drawing/2014/main" id="{B47C0BB4-5B00-B359-0B08-BFDA4F3190D4}"/>
              </a:ext>
            </a:extLst>
          </p:cNvPr>
          <p:cNvPicPr preferRelativeResize="0"/>
          <p:nvPr/>
        </p:nvPicPr>
        <p:blipFill>
          <a:blip r:embed="rId4">
            <a:alphaModFix/>
          </a:blip>
          <a:stretch>
            <a:fillRect/>
          </a:stretch>
        </p:blipFill>
        <p:spPr>
          <a:xfrm>
            <a:off x="724633" y="1975800"/>
            <a:ext cx="5979302" cy="4134412"/>
          </a:xfrm>
          <a:prstGeom prst="rect">
            <a:avLst/>
          </a:prstGeom>
          <a:noFill/>
          <a:ln>
            <a:noFill/>
          </a:ln>
        </p:spPr>
      </p:pic>
      <p:sp>
        <p:nvSpPr>
          <p:cNvPr id="342" name="Google Shape;342;p28">
            <a:extLst>
              <a:ext uri="{FF2B5EF4-FFF2-40B4-BE49-F238E27FC236}">
                <a16:creationId xmlns:a16="http://schemas.microsoft.com/office/drawing/2014/main" id="{16BA26CF-0BAF-1BF8-E541-5E9D90C370FE}"/>
              </a:ext>
            </a:extLst>
          </p:cNvPr>
          <p:cNvSpPr txBox="1">
            <a:spLocks noGrp="1"/>
          </p:cNvSpPr>
          <p:nvPr>
            <p:ph type="body" idx="1"/>
          </p:nvPr>
        </p:nvSpPr>
        <p:spPr>
          <a:xfrm rot="-5400000">
            <a:off x="-446479" y="3411477"/>
            <a:ext cx="19812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rgbClr val="1484FC"/>
                </a:solidFill>
                <a:latin typeface="Tw Cen MT" panose="020B0602020104020603" pitchFamily="34" charset="77"/>
              </a:rPr>
              <a:t>Dayside Flux</a:t>
            </a:r>
            <a:endParaRPr sz="2500" b="1" dirty="0">
              <a:solidFill>
                <a:srgbClr val="1484FC"/>
              </a:solidFill>
              <a:latin typeface="Tw Cen MT" panose="020B0602020104020603" pitchFamily="34" charset="77"/>
            </a:endParaRPr>
          </a:p>
        </p:txBody>
      </p:sp>
      <p:sp>
        <p:nvSpPr>
          <p:cNvPr id="343" name="Google Shape;343;p28">
            <a:extLst>
              <a:ext uri="{FF2B5EF4-FFF2-40B4-BE49-F238E27FC236}">
                <a16:creationId xmlns:a16="http://schemas.microsoft.com/office/drawing/2014/main" id="{C371BD56-7DCA-CE8F-D0F1-22027D135BC1}"/>
              </a:ext>
            </a:extLst>
          </p:cNvPr>
          <p:cNvSpPr txBox="1">
            <a:spLocks noGrp="1"/>
          </p:cNvSpPr>
          <p:nvPr>
            <p:ph type="body" idx="1"/>
          </p:nvPr>
        </p:nvSpPr>
        <p:spPr>
          <a:xfrm>
            <a:off x="1978367" y="5795038"/>
            <a:ext cx="40500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chemeClr val="dk1"/>
                </a:solidFill>
                <a:latin typeface="Tw Cen MT" panose="020B0602020104020603" pitchFamily="34" charset="77"/>
              </a:rPr>
              <a:t>Wavelength (microns)</a:t>
            </a:r>
            <a:endParaRPr sz="2500" b="1" dirty="0">
              <a:solidFill>
                <a:schemeClr val="dk1"/>
              </a:solidFill>
              <a:latin typeface="Tw Cen MT" panose="020B0602020104020603" pitchFamily="34" charset="77"/>
            </a:endParaRPr>
          </a:p>
        </p:txBody>
      </p:sp>
      <p:sp>
        <p:nvSpPr>
          <p:cNvPr id="344" name="Google Shape;344;p28">
            <a:extLst>
              <a:ext uri="{FF2B5EF4-FFF2-40B4-BE49-F238E27FC236}">
                <a16:creationId xmlns:a16="http://schemas.microsoft.com/office/drawing/2014/main" id="{B27532E3-09D3-9002-34FD-A312B4315419}"/>
              </a:ext>
            </a:extLst>
          </p:cNvPr>
          <p:cNvSpPr txBox="1">
            <a:spLocks noGrp="1"/>
          </p:cNvSpPr>
          <p:nvPr>
            <p:ph type="title"/>
          </p:nvPr>
        </p:nvSpPr>
        <p:spPr>
          <a:xfrm>
            <a:off x="101600" y="1571858"/>
            <a:ext cx="2337600" cy="370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1300" b="0" i="1">
                <a:solidFill>
                  <a:srgbClr val="242424"/>
                </a:solidFill>
                <a:latin typeface="Arial"/>
                <a:ea typeface="Arial"/>
                <a:cs typeface="Arial"/>
                <a:sym typeface="Arial"/>
              </a:rPr>
              <a:t>Koll+2019, Mansfield+2019</a:t>
            </a:r>
            <a:endParaRPr sz="1300" b="0" i="1">
              <a:solidFill>
                <a:srgbClr val="242424"/>
              </a:solidFill>
              <a:latin typeface="Arial"/>
              <a:ea typeface="Arial"/>
              <a:cs typeface="Arial"/>
              <a:sym typeface="Arial"/>
            </a:endParaRPr>
          </a:p>
        </p:txBody>
      </p:sp>
      <p:sp>
        <p:nvSpPr>
          <p:cNvPr id="345" name="Google Shape;345;p28">
            <a:extLst>
              <a:ext uri="{FF2B5EF4-FFF2-40B4-BE49-F238E27FC236}">
                <a16:creationId xmlns:a16="http://schemas.microsoft.com/office/drawing/2014/main" id="{26B4B66D-780E-C702-CDA8-DB54951B45B6}"/>
              </a:ext>
            </a:extLst>
          </p:cNvPr>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How do we hunt for atmospheres?</a:t>
            </a:r>
            <a:endParaRPr dirty="0">
              <a:latin typeface="Tw Cen MT" panose="020B0602020104020603" pitchFamily="34" charset="77"/>
            </a:endParaRPr>
          </a:p>
        </p:txBody>
      </p:sp>
      <p:sp>
        <p:nvSpPr>
          <p:cNvPr id="346" name="Google Shape;346;p28">
            <a:extLst>
              <a:ext uri="{FF2B5EF4-FFF2-40B4-BE49-F238E27FC236}">
                <a16:creationId xmlns:a16="http://schemas.microsoft.com/office/drawing/2014/main" id="{4FCA1C64-C87A-4BAD-2B4E-EE38D8F09126}"/>
              </a:ext>
            </a:extLst>
          </p:cNvPr>
          <p:cNvSpPr txBox="1">
            <a:spLocks noGrp="1"/>
          </p:cNvSpPr>
          <p:nvPr>
            <p:ph type="title"/>
          </p:nvPr>
        </p:nvSpPr>
        <p:spPr>
          <a:xfrm>
            <a:off x="182880" y="807720"/>
            <a:ext cx="8961000" cy="7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259" b="0" dirty="0">
                <a:solidFill>
                  <a:srgbClr val="1484FC"/>
                </a:solidFill>
                <a:latin typeface="Tw Cen MT" panose="020B0602020104020603" pitchFamily="34" charset="77"/>
              </a:rPr>
              <a:t>Observing rocky worlds in secondary eclipse</a:t>
            </a:r>
            <a:endParaRPr sz="3259" b="0" dirty="0">
              <a:solidFill>
                <a:srgbClr val="1484FC"/>
              </a:solidFill>
              <a:latin typeface="Tw Cen MT" panose="020B0602020104020603" pitchFamily="34" charset="77"/>
            </a:endParaRPr>
          </a:p>
        </p:txBody>
      </p:sp>
      <p:cxnSp>
        <p:nvCxnSpPr>
          <p:cNvPr id="347" name="Google Shape;347;p28">
            <a:extLst>
              <a:ext uri="{FF2B5EF4-FFF2-40B4-BE49-F238E27FC236}">
                <a16:creationId xmlns:a16="http://schemas.microsoft.com/office/drawing/2014/main" id="{BE6AC88A-A03A-5F41-283D-3FD669CF8497}"/>
              </a:ext>
            </a:extLst>
          </p:cNvPr>
          <p:cNvCxnSpPr>
            <a:cxnSpLocks/>
          </p:cNvCxnSpPr>
          <p:nvPr/>
        </p:nvCxnSpPr>
        <p:spPr>
          <a:xfrm rot="10800000" flipV="1">
            <a:off x="10263725" y="2193093"/>
            <a:ext cx="847298" cy="187942"/>
          </a:xfrm>
          <a:prstGeom prst="curvedConnector3">
            <a:avLst>
              <a:gd name="adj1" fmla="val -10234"/>
            </a:avLst>
          </a:prstGeom>
          <a:noFill/>
          <a:ln w="19050" cap="flat" cmpd="sng">
            <a:solidFill>
              <a:srgbClr val="1484FC"/>
            </a:solidFill>
            <a:prstDash val="solid"/>
            <a:round/>
            <a:headEnd type="none" w="med" len="med"/>
            <a:tailEnd type="triangle" w="med" len="med"/>
          </a:ln>
        </p:spPr>
      </p:cxnSp>
      <p:sp>
        <p:nvSpPr>
          <p:cNvPr id="348" name="Google Shape;348;p28">
            <a:extLst>
              <a:ext uri="{FF2B5EF4-FFF2-40B4-BE49-F238E27FC236}">
                <a16:creationId xmlns:a16="http://schemas.microsoft.com/office/drawing/2014/main" id="{425B88F2-9550-599C-5190-C34C29A8A93F}"/>
              </a:ext>
            </a:extLst>
          </p:cNvPr>
          <p:cNvSpPr txBox="1">
            <a:spLocks noGrp="1"/>
          </p:cNvSpPr>
          <p:nvPr>
            <p:ph type="body" idx="1"/>
          </p:nvPr>
        </p:nvSpPr>
        <p:spPr>
          <a:xfrm>
            <a:off x="10515275" y="1571858"/>
            <a:ext cx="1379752" cy="674400"/>
          </a:xfrm>
          <a:prstGeom prst="rect">
            <a:avLst/>
          </a:prstGeom>
          <a:noFill/>
        </p:spPr>
        <p:txBody>
          <a:bodyPr spcFirstLastPara="1" wrap="square" lIns="91425" tIns="45700" rIns="91425" bIns="45700" anchor="t" anchorCtr="0">
            <a:noAutofit/>
          </a:bodyPr>
          <a:lstStyle/>
          <a:p>
            <a:pPr marL="0" lvl="0" indent="0" algn="ctr" rtl="0">
              <a:lnSpc>
                <a:spcPct val="100000"/>
              </a:lnSpc>
              <a:spcBef>
                <a:spcPts val="0"/>
              </a:spcBef>
              <a:buNone/>
            </a:pPr>
            <a:r>
              <a:rPr lang="en-US" sz="1800" dirty="0">
                <a:latin typeface="Tw Cen MT" panose="020B0602020104020603" pitchFamily="34" charset="77"/>
              </a:rPr>
              <a:t>Exoplanet’s</a:t>
            </a:r>
            <a:br>
              <a:rPr lang="en-US" sz="1800" dirty="0">
                <a:latin typeface="Tw Cen MT" panose="020B0602020104020603" pitchFamily="34" charset="77"/>
              </a:rPr>
            </a:br>
            <a:r>
              <a:rPr lang="en-US" sz="1800" dirty="0">
                <a:solidFill>
                  <a:srgbClr val="1484FC"/>
                </a:solidFill>
                <a:latin typeface="Tw Cen MT" panose="020B0602020104020603" pitchFamily="34" charset="77"/>
              </a:rPr>
              <a:t>Dayside Flux</a:t>
            </a:r>
            <a:endParaRPr sz="1800" dirty="0">
              <a:solidFill>
                <a:srgbClr val="1484FC"/>
              </a:solidFill>
              <a:latin typeface="Tw Cen MT" panose="020B0602020104020603" pitchFamily="34" charset="77"/>
            </a:endParaRPr>
          </a:p>
        </p:txBody>
      </p:sp>
      <p:sp>
        <p:nvSpPr>
          <p:cNvPr id="3" name="Google Shape;364;p29">
            <a:extLst>
              <a:ext uri="{FF2B5EF4-FFF2-40B4-BE49-F238E27FC236}">
                <a16:creationId xmlns:a16="http://schemas.microsoft.com/office/drawing/2014/main" id="{DB5C34E0-E517-6AFA-7661-E9D233FEDED9}"/>
              </a:ext>
            </a:extLst>
          </p:cNvPr>
          <p:cNvSpPr txBox="1">
            <a:spLocks/>
          </p:cNvSpPr>
          <p:nvPr/>
        </p:nvSpPr>
        <p:spPr>
          <a:xfrm>
            <a:off x="2165183" y="2001800"/>
            <a:ext cx="37041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500" b="1" i="0" u="none" strike="noStrike" kern="0" cap="none" spc="0" normalizeH="0" baseline="0" noProof="0" dirty="0">
                <a:ln>
                  <a:noFill/>
                </a:ln>
                <a:solidFill>
                  <a:srgbClr val="FFFFFF">
                    <a:lumMod val="75000"/>
                  </a:srgbClr>
                </a:solidFill>
                <a:effectLst/>
                <a:uLnTx/>
                <a:uFillTx/>
                <a:latin typeface="Tw Cen MT" panose="020B0602020104020603" pitchFamily="34" charset="77"/>
                <a:sym typeface="Twentieth Century"/>
              </a:rPr>
              <a:t>Case 1: high dayside flux</a:t>
            </a:r>
          </a:p>
        </p:txBody>
      </p:sp>
      <p:cxnSp>
        <p:nvCxnSpPr>
          <p:cNvPr id="7" name="Google Shape;390;p30">
            <a:extLst>
              <a:ext uri="{FF2B5EF4-FFF2-40B4-BE49-F238E27FC236}">
                <a16:creationId xmlns:a16="http://schemas.microsoft.com/office/drawing/2014/main" id="{2555364C-0349-5446-5CED-C5637D1D07A9}"/>
              </a:ext>
            </a:extLst>
          </p:cNvPr>
          <p:cNvCxnSpPr/>
          <p:nvPr/>
        </p:nvCxnSpPr>
        <p:spPr>
          <a:xfrm rot="10800000">
            <a:off x="7424067" y="4208967"/>
            <a:ext cx="0" cy="1844700"/>
          </a:xfrm>
          <a:prstGeom prst="straightConnector1">
            <a:avLst/>
          </a:prstGeom>
          <a:noFill/>
          <a:ln w="12700" cap="flat" cmpd="sng">
            <a:solidFill>
              <a:schemeClr val="dk2"/>
            </a:solidFill>
            <a:prstDash val="solid"/>
            <a:round/>
            <a:headEnd type="none" w="med" len="med"/>
            <a:tailEnd type="triangle" w="med" len="med"/>
          </a:ln>
        </p:spPr>
      </p:cxnSp>
      <p:cxnSp>
        <p:nvCxnSpPr>
          <p:cNvPr id="8" name="Google Shape;391;p30">
            <a:extLst>
              <a:ext uri="{FF2B5EF4-FFF2-40B4-BE49-F238E27FC236}">
                <a16:creationId xmlns:a16="http://schemas.microsoft.com/office/drawing/2014/main" id="{22962459-72EF-1233-F950-E18D03D9DFA2}"/>
              </a:ext>
            </a:extLst>
          </p:cNvPr>
          <p:cNvCxnSpPr/>
          <p:nvPr/>
        </p:nvCxnSpPr>
        <p:spPr>
          <a:xfrm>
            <a:off x="7424067" y="6053667"/>
            <a:ext cx="3752100" cy="0"/>
          </a:xfrm>
          <a:prstGeom prst="straightConnector1">
            <a:avLst/>
          </a:prstGeom>
          <a:noFill/>
          <a:ln w="12700" cap="flat" cmpd="sng">
            <a:solidFill>
              <a:schemeClr val="dk2"/>
            </a:solidFill>
            <a:prstDash val="solid"/>
            <a:round/>
            <a:headEnd type="none" w="med" len="med"/>
            <a:tailEnd type="triangle" w="med" len="med"/>
          </a:ln>
        </p:spPr>
      </p:cxnSp>
      <p:sp>
        <p:nvSpPr>
          <p:cNvPr id="14" name="Google Shape;392;p30">
            <a:extLst>
              <a:ext uri="{FF2B5EF4-FFF2-40B4-BE49-F238E27FC236}">
                <a16:creationId xmlns:a16="http://schemas.microsoft.com/office/drawing/2014/main" id="{E4E8530D-EE88-1B7C-9046-9A74654B37B1}"/>
              </a:ext>
            </a:extLst>
          </p:cNvPr>
          <p:cNvSpPr txBox="1">
            <a:spLocks/>
          </p:cNvSpPr>
          <p:nvPr/>
        </p:nvSpPr>
        <p:spPr>
          <a:xfrm>
            <a:off x="9011350" y="5915438"/>
            <a:ext cx="640500" cy="507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ea typeface="Oswald"/>
                <a:cs typeface="Oswald"/>
                <a:sym typeface="Oswald"/>
              </a:rPr>
              <a:t>Time</a:t>
            </a:r>
            <a:endParaRPr kumimoji="0" lang="en-US" sz="1800" b="0" i="0" u="none" strike="noStrike" kern="0" cap="none" spc="0" normalizeH="0" baseline="0" noProof="0" dirty="0">
              <a:ln>
                <a:noFill/>
              </a:ln>
              <a:solidFill>
                <a:srgbClr val="57C1FF"/>
              </a:solidFill>
              <a:effectLst/>
              <a:uLnTx/>
              <a:uFillTx/>
              <a:latin typeface="Tw Cen MT" panose="020B0602020104020603" pitchFamily="34" charset="77"/>
              <a:ea typeface="Oswald"/>
              <a:cs typeface="Oswald"/>
              <a:sym typeface="Oswald"/>
            </a:endParaRPr>
          </a:p>
        </p:txBody>
      </p:sp>
      <p:sp>
        <p:nvSpPr>
          <p:cNvPr id="15" name="Google Shape;393;p30">
            <a:extLst>
              <a:ext uri="{FF2B5EF4-FFF2-40B4-BE49-F238E27FC236}">
                <a16:creationId xmlns:a16="http://schemas.microsoft.com/office/drawing/2014/main" id="{B41C20CF-FDC0-A12F-2E87-B6361733CA17}"/>
              </a:ext>
            </a:extLst>
          </p:cNvPr>
          <p:cNvSpPr txBox="1">
            <a:spLocks/>
          </p:cNvSpPr>
          <p:nvPr/>
        </p:nvSpPr>
        <p:spPr>
          <a:xfrm rot="16200000">
            <a:off x="6328251" y="4902549"/>
            <a:ext cx="1737133" cy="507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sym typeface="Twentieth Century"/>
              </a:rPr>
              <a:t>Normalized Flux</a:t>
            </a:r>
            <a:endParaRPr kumimoji="0" lang="en-US" sz="1800" b="0" i="0" u="none" strike="noStrike" kern="0" cap="none" spc="0" normalizeH="0" baseline="0" noProof="0" dirty="0">
              <a:ln>
                <a:noFill/>
              </a:ln>
              <a:solidFill>
                <a:srgbClr val="57C1FF"/>
              </a:solidFill>
              <a:effectLst/>
              <a:uLnTx/>
              <a:uFillTx/>
              <a:latin typeface="Tw Cen MT" panose="020B0602020104020603" pitchFamily="34" charset="77"/>
              <a:sym typeface="Twentieth Century"/>
            </a:endParaRPr>
          </a:p>
        </p:txBody>
      </p:sp>
      <p:sp>
        <p:nvSpPr>
          <p:cNvPr id="16" name="Google Shape;396;p30">
            <a:extLst>
              <a:ext uri="{FF2B5EF4-FFF2-40B4-BE49-F238E27FC236}">
                <a16:creationId xmlns:a16="http://schemas.microsoft.com/office/drawing/2014/main" id="{00EF04F1-BF55-75C3-2ECF-3D6AA538DA72}"/>
              </a:ext>
            </a:extLst>
          </p:cNvPr>
          <p:cNvSpPr txBox="1">
            <a:spLocks/>
          </p:cNvSpPr>
          <p:nvPr/>
        </p:nvSpPr>
        <p:spPr>
          <a:xfrm>
            <a:off x="8790033" y="3866467"/>
            <a:ext cx="1043100" cy="63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A0E3B"/>
              </a:buClr>
              <a:buSzPts val="4400"/>
              <a:buFont typeface="Twentieth Century"/>
              <a:buNone/>
              <a:defRPr sz="4400" b="1" i="0" u="none" strike="noStrike" cap="none">
                <a:solidFill>
                  <a:srgbClr val="1A0E3B"/>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1A0E3B"/>
              </a:buClr>
              <a:buSzPts val="1300"/>
              <a:buFont typeface="Twentieth Century"/>
              <a:buNone/>
              <a:tabLst/>
              <a:defRPr/>
            </a:pPr>
            <a:r>
              <a:rPr kumimoji="0" lang="en-US" sz="1800" b="0" i="0" u="none" strike="noStrike" kern="0" cap="none" spc="0" normalizeH="0" baseline="0" noProof="0" dirty="0">
                <a:ln>
                  <a:noFill/>
                </a:ln>
                <a:solidFill>
                  <a:srgbClr val="1484FC"/>
                </a:solidFill>
                <a:effectLst/>
                <a:uLnTx/>
                <a:uFillTx/>
                <a:latin typeface="Tw Cen MT" panose="020B0602020104020603" pitchFamily="34" charset="77"/>
                <a:sym typeface="Twentieth Century"/>
              </a:rPr>
              <a:t>Eclipse</a:t>
            </a:r>
          </a:p>
        </p:txBody>
      </p:sp>
      <p:sp>
        <p:nvSpPr>
          <p:cNvPr id="12" name="Google Shape;422;p31">
            <a:extLst>
              <a:ext uri="{FF2B5EF4-FFF2-40B4-BE49-F238E27FC236}">
                <a16:creationId xmlns:a16="http://schemas.microsoft.com/office/drawing/2014/main" id="{535725C7-524E-A924-E4D1-989361CC27FD}"/>
              </a:ext>
            </a:extLst>
          </p:cNvPr>
          <p:cNvSpPr/>
          <p:nvPr/>
        </p:nvSpPr>
        <p:spPr>
          <a:xfrm>
            <a:off x="1236833" y="3169033"/>
            <a:ext cx="4581752" cy="1027041"/>
          </a:xfrm>
          <a:custGeom>
            <a:avLst/>
            <a:gdLst/>
            <a:ahLst/>
            <a:cxnLst/>
            <a:rect l="l" t="t" r="r" b="b"/>
            <a:pathLst>
              <a:path w="137456" h="30812" extrusionOk="0">
                <a:moveTo>
                  <a:pt x="137456" y="30812"/>
                </a:moveTo>
                <a:cubicBezTo>
                  <a:pt x="126527" y="27766"/>
                  <a:pt x="94792" y="17668"/>
                  <a:pt x="71883" y="12533"/>
                </a:cubicBezTo>
                <a:cubicBezTo>
                  <a:pt x="48974" y="7398"/>
                  <a:pt x="11981" y="2089"/>
                  <a:pt x="0" y="0"/>
                </a:cubicBezTo>
              </a:path>
            </a:pathLst>
          </a:custGeom>
          <a:noFill/>
          <a:ln w="25400" cap="flat" cmpd="sng">
            <a:solidFill>
              <a:srgbClr val="1484FC"/>
            </a:solidFill>
            <a:prstDash val="dash"/>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25;p31">
            <a:extLst>
              <a:ext uri="{FF2B5EF4-FFF2-40B4-BE49-F238E27FC236}">
                <a16:creationId xmlns:a16="http://schemas.microsoft.com/office/drawing/2014/main" id="{82194D96-D575-C29A-CAAD-53B4063856CC}"/>
              </a:ext>
            </a:extLst>
          </p:cNvPr>
          <p:cNvSpPr txBox="1">
            <a:spLocks/>
          </p:cNvSpPr>
          <p:nvPr/>
        </p:nvSpPr>
        <p:spPr>
          <a:xfrm>
            <a:off x="2186717" y="2675950"/>
            <a:ext cx="37041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500" b="1" i="0" u="none" strike="noStrike" kern="0" cap="none" spc="0" normalizeH="0" baseline="0" noProof="0" dirty="0">
                <a:ln>
                  <a:noFill/>
                </a:ln>
                <a:solidFill>
                  <a:srgbClr val="1484FC"/>
                </a:solidFill>
                <a:effectLst/>
                <a:highlight>
                  <a:srgbClr val="FFFFFF"/>
                </a:highlight>
                <a:uLnTx/>
                <a:uFillTx/>
                <a:latin typeface="Tw Cen MT" panose="020B0602020104020603" pitchFamily="34" charset="77"/>
                <a:sym typeface="Twentieth Century"/>
              </a:rPr>
              <a:t>Case 2: low dayside flux</a:t>
            </a:r>
          </a:p>
        </p:txBody>
      </p:sp>
      <p:cxnSp>
        <p:nvCxnSpPr>
          <p:cNvPr id="20" name="Google Shape;426;p31">
            <a:extLst>
              <a:ext uri="{FF2B5EF4-FFF2-40B4-BE49-F238E27FC236}">
                <a16:creationId xmlns:a16="http://schemas.microsoft.com/office/drawing/2014/main" id="{4D826703-772F-540B-4CA6-F77D24714D85}"/>
              </a:ext>
            </a:extLst>
          </p:cNvPr>
          <p:cNvCxnSpPr/>
          <p:nvPr/>
        </p:nvCxnSpPr>
        <p:spPr>
          <a:xfrm>
            <a:off x="7819600" y="4574500"/>
            <a:ext cx="1512000" cy="1164000"/>
          </a:xfrm>
          <a:prstGeom prst="bentConnector3">
            <a:avLst>
              <a:gd name="adj1" fmla="val 49996"/>
            </a:avLst>
          </a:prstGeom>
          <a:noFill/>
          <a:ln w="50800" cap="flat" cmpd="sng">
            <a:solidFill>
              <a:srgbClr val="B7B7B7"/>
            </a:solidFill>
            <a:prstDash val="solid"/>
            <a:round/>
            <a:headEnd type="none" w="med" len="med"/>
            <a:tailEnd type="none" w="med" len="med"/>
          </a:ln>
        </p:spPr>
      </p:cxnSp>
      <p:cxnSp>
        <p:nvCxnSpPr>
          <p:cNvPr id="21" name="Google Shape;427;p31">
            <a:extLst>
              <a:ext uri="{FF2B5EF4-FFF2-40B4-BE49-F238E27FC236}">
                <a16:creationId xmlns:a16="http://schemas.microsoft.com/office/drawing/2014/main" id="{56A5D9B5-546C-BDDD-90CB-B6709A9BC51D}"/>
              </a:ext>
            </a:extLst>
          </p:cNvPr>
          <p:cNvCxnSpPr/>
          <p:nvPr/>
        </p:nvCxnSpPr>
        <p:spPr>
          <a:xfrm flipH="1">
            <a:off x="9242000" y="4574500"/>
            <a:ext cx="1512000" cy="1164000"/>
          </a:xfrm>
          <a:prstGeom prst="bentConnector3">
            <a:avLst>
              <a:gd name="adj1" fmla="val 52086"/>
            </a:avLst>
          </a:prstGeom>
          <a:noFill/>
          <a:ln w="50800" cap="flat" cmpd="sng">
            <a:solidFill>
              <a:srgbClr val="B7B7B7"/>
            </a:solidFill>
            <a:prstDash val="solid"/>
            <a:round/>
            <a:headEnd type="none" w="med" len="med"/>
            <a:tailEnd type="none" w="med" len="med"/>
          </a:ln>
        </p:spPr>
      </p:cxnSp>
      <p:cxnSp>
        <p:nvCxnSpPr>
          <p:cNvPr id="2" name="Google Shape;458;p32">
            <a:extLst>
              <a:ext uri="{FF2B5EF4-FFF2-40B4-BE49-F238E27FC236}">
                <a16:creationId xmlns:a16="http://schemas.microsoft.com/office/drawing/2014/main" id="{BD3B8C21-94EA-206D-0D40-D13CFF661035}"/>
              </a:ext>
            </a:extLst>
          </p:cNvPr>
          <p:cNvCxnSpPr>
            <a:cxnSpLocks/>
          </p:cNvCxnSpPr>
          <p:nvPr/>
        </p:nvCxnSpPr>
        <p:spPr>
          <a:xfrm flipH="1" flipV="1">
            <a:off x="8851647" y="2085785"/>
            <a:ext cx="1120961" cy="364173"/>
          </a:xfrm>
          <a:prstGeom prst="straightConnector1">
            <a:avLst/>
          </a:prstGeom>
          <a:noFill/>
          <a:ln w="12700" cap="flat" cmpd="sng">
            <a:solidFill>
              <a:srgbClr val="CCCCCC"/>
            </a:solidFill>
            <a:prstDash val="solid"/>
            <a:round/>
            <a:headEnd type="none" w="med" len="med"/>
            <a:tailEnd type="none" w="med" len="med"/>
          </a:ln>
        </p:spPr>
      </p:cxnSp>
      <p:cxnSp>
        <p:nvCxnSpPr>
          <p:cNvPr id="4" name="Google Shape;459;p32">
            <a:extLst>
              <a:ext uri="{FF2B5EF4-FFF2-40B4-BE49-F238E27FC236}">
                <a16:creationId xmlns:a16="http://schemas.microsoft.com/office/drawing/2014/main" id="{E80B93A3-10F3-C120-1236-DC8547479774}"/>
              </a:ext>
            </a:extLst>
          </p:cNvPr>
          <p:cNvCxnSpPr>
            <a:cxnSpLocks/>
          </p:cNvCxnSpPr>
          <p:nvPr/>
        </p:nvCxnSpPr>
        <p:spPr>
          <a:xfrm flipV="1">
            <a:off x="10192926" y="2071767"/>
            <a:ext cx="346797" cy="329168"/>
          </a:xfrm>
          <a:prstGeom prst="straightConnector1">
            <a:avLst/>
          </a:prstGeom>
          <a:noFill/>
          <a:ln w="12700" cap="flat" cmpd="sng">
            <a:solidFill>
              <a:srgbClr val="CCCCCC"/>
            </a:solidFill>
            <a:prstDash val="solid"/>
            <a:round/>
            <a:headEnd type="none" w="med" len="med"/>
            <a:tailEnd type="none" w="med" len="med"/>
          </a:ln>
        </p:spPr>
      </p:cxnSp>
      <p:sp>
        <p:nvSpPr>
          <p:cNvPr id="5" name="Google Shape;460;p32">
            <a:extLst>
              <a:ext uri="{FF2B5EF4-FFF2-40B4-BE49-F238E27FC236}">
                <a16:creationId xmlns:a16="http://schemas.microsoft.com/office/drawing/2014/main" id="{2CB09ED3-F056-2292-74E3-15013F5893F5}"/>
              </a:ext>
            </a:extLst>
          </p:cNvPr>
          <p:cNvSpPr/>
          <p:nvPr/>
        </p:nvSpPr>
        <p:spPr>
          <a:xfrm>
            <a:off x="8860935" y="907925"/>
            <a:ext cx="1669500" cy="1164000"/>
          </a:xfrm>
          <a:prstGeom prst="rect">
            <a:avLst/>
          </a:prstGeom>
          <a:noFill/>
          <a:ln w="12700"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463;p32">
            <a:extLst>
              <a:ext uri="{FF2B5EF4-FFF2-40B4-BE49-F238E27FC236}">
                <a16:creationId xmlns:a16="http://schemas.microsoft.com/office/drawing/2014/main" id="{5FA1FA3D-D79E-6B90-D801-4E5551BAB6CB}"/>
              </a:ext>
            </a:extLst>
          </p:cNvPr>
          <p:cNvSpPr/>
          <p:nvPr/>
        </p:nvSpPr>
        <p:spPr>
          <a:xfrm>
            <a:off x="9122392" y="1304433"/>
            <a:ext cx="537420" cy="114164"/>
          </a:xfrm>
          <a:custGeom>
            <a:avLst/>
            <a:gdLst/>
            <a:ahLst/>
            <a:cxnLst/>
            <a:rect l="l" t="t" r="r" b="b"/>
            <a:pathLst>
              <a:path w="16123" h="3425" extrusionOk="0">
                <a:moveTo>
                  <a:pt x="6433" y="3425"/>
                </a:moveTo>
                <a:cubicBezTo>
                  <a:pt x="5402" y="3109"/>
                  <a:pt x="-1367" y="2097"/>
                  <a:pt x="248" y="1526"/>
                </a:cubicBezTo>
                <a:cubicBezTo>
                  <a:pt x="1863" y="955"/>
                  <a:pt x="13477" y="254"/>
                  <a:pt x="16123" y="0"/>
                </a:cubicBezTo>
              </a:path>
            </a:pathLst>
          </a:custGeom>
          <a:noFill/>
          <a:ln w="25400" cap="flat" cmpd="sng">
            <a:solidFill>
              <a:srgbClr val="1484FC"/>
            </a:solidFill>
            <a:prstDash val="solid"/>
            <a:round/>
            <a:headEnd type="stealth"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64;p32">
            <a:extLst>
              <a:ext uri="{FF2B5EF4-FFF2-40B4-BE49-F238E27FC236}">
                <a16:creationId xmlns:a16="http://schemas.microsoft.com/office/drawing/2014/main" id="{91DFEE60-6B35-1048-4FD4-5715C4A87305}"/>
              </a:ext>
            </a:extLst>
          </p:cNvPr>
          <p:cNvSpPr/>
          <p:nvPr/>
        </p:nvSpPr>
        <p:spPr>
          <a:xfrm>
            <a:off x="9371027" y="1035811"/>
            <a:ext cx="783600" cy="783600"/>
          </a:xfrm>
          <a:prstGeom prst="ellipse">
            <a:avLst/>
          </a:prstGeom>
          <a:solidFill>
            <a:schemeClr val="lt1"/>
          </a:solidFill>
          <a:ln w="12700" cap="flat" cmpd="sng">
            <a:solidFill>
              <a:srgbClr val="CCCCCC"/>
            </a:solidFill>
            <a:prstDash val="solid"/>
            <a:round/>
            <a:headEnd type="none" w="sm" len="sm"/>
            <a:tailEnd type="none" w="sm" len="sm"/>
          </a:ln>
          <a:effectLst>
            <a:outerShdw blurRad="361950" algn="bl" rotWithShape="0">
              <a:srgbClr val="1484FC">
                <a:alpha val="64999"/>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65;p32">
            <a:extLst>
              <a:ext uri="{FF2B5EF4-FFF2-40B4-BE49-F238E27FC236}">
                <a16:creationId xmlns:a16="http://schemas.microsoft.com/office/drawing/2014/main" id="{17AFC65A-A525-683B-4EEC-D67FB4EFD083}"/>
              </a:ext>
            </a:extLst>
          </p:cNvPr>
          <p:cNvSpPr/>
          <p:nvPr/>
        </p:nvSpPr>
        <p:spPr>
          <a:xfrm>
            <a:off x="9975085" y="1288167"/>
            <a:ext cx="346158" cy="157296"/>
          </a:xfrm>
          <a:custGeom>
            <a:avLst/>
            <a:gdLst/>
            <a:ahLst/>
            <a:cxnLst/>
            <a:rect l="l" t="t" r="r" b="b"/>
            <a:pathLst>
              <a:path w="10385" h="4719" extrusionOk="0">
                <a:moveTo>
                  <a:pt x="0" y="4719"/>
                </a:moveTo>
                <a:cubicBezTo>
                  <a:pt x="1705" y="4537"/>
                  <a:pt x="9207" y="4416"/>
                  <a:pt x="10232" y="3629"/>
                </a:cubicBezTo>
                <a:cubicBezTo>
                  <a:pt x="11257" y="2843"/>
                  <a:pt x="6830" y="605"/>
                  <a:pt x="6150" y="0"/>
                </a:cubicBezTo>
              </a:path>
            </a:pathLst>
          </a:custGeom>
          <a:noFill/>
          <a:ln w="25400" cap="flat" cmpd="sng">
            <a:solidFill>
              <a:srgbClr val="1484FC"/>
            </a:solidFill>
            <a:prstDash val="solid"/>
            <a:round/>
            <a:headEnd type="none" w="med" len="med"/>
            <a:tailEnd type="stealth"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66;p32">
            <a:extLst>
              <a:ext uri="{FF2B5EF4-FFF2-40B4-BE49-F238E27FC236}">
                <a16:creationId xmlns:a16="http://schemas.microsoft.com/office/drawing/2014/main" id="{89E2DB4E-1179-F0FD-B5B3-32EB89F77B3E}"/>
              </a:ext>
            </a:extLst>
          </p:cNvPr>
          <p:cNvSpPr txBox="1">
            <a:spLocks/>
          </p:cNvSpPr>
          <p:nvPr/>
        </p:nvSpPr>
        <p:spPr>
          <a:xfrm>
            <a:off x="8672535" y="1617335"/>
            <a:ext cx="2046300" cy="543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ctr"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500" b="0" i="0" u="none" strike="noStrike" kern="0" cap="none" spc="0" normalizeH="0" baseline="0" noProof="0" dirty="0">
                <a:ln>
                  <a:noFill/>
                </a:ln>
                <a:solidFill>
                  <a:srgbClr val="1484FC"/>
                </a:solidFill>
                <a:effectLst/>
                <a:uLnTx/>
                <a:uFillTx/>
                <a:latin typeface="Tw Cen MT" panose="020B0602020104020603" pitchFamily="34" charset="77"/>
                <a:sym typeface="Twentieth Century"/>
              </a:rPr>
              <a:t>Energy recirculation</a:t>
            </a:r>
          </a:p>
        </p:txBody>
      </p:sp>
    </p:spTree>
    <p:extLst>
      <p:ext uri="{BB962C8B-B14F-4D97-AF65-F5344CB8AC3E}">
        <p14:creationId xmlns:p14="http://schemas.microsoft.com/office/powerpoint/2010/main" val="40218686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36">
          <a:extLst>
            <a:ext uri="{FF2B5EF4-FFF2-40B4-BE49-F238E27FC236}">
              <a16:creationId xmlns:a16="http://schemas.microsoft.com/office/drawing/2014/main" id="{509928C6-0756-9968-5DBB-F0BCB79DE58D}"/>
            </a:ext>
          </a:extLst>
        </p:cNvPr>
        <p:cNvGrpSpPr/>
        <p:nvPr/>
      </p:nvGrpSpPr>
      <p:grpSpPr>
        <a:xfrm>
          <a:off x="0" y="0"/>
          <a:ext cx="0" cy="0"/>
          <a:chOff x="0" y="0"/>
          <a:chExt cx="0" cy="0"/>
        </a:xfrm>
      </p:grpSpPr>
      <p:sp>
        <p:nvSpPr>
          <p:cNvPr id="19" name="Google Shape;423;p31">
            <a:extLst>
              <a:ext uri="{FF2B5EF4-FFF2-40B4-BE49-F238E27FC236}">
                <a16:creationId xmlns:a16="http://schemas.microsoft.com/office/drawing/2014/main" id="{9AE5F590-9443-2F71-31CD-4F457858D342}"/>
              </a:ext>
            </a:extLst>
          </p:cNvPr>
          <p:cNvSpPr/>
          <p:nvPr/>
        </p:nvSpPr>
        <p:spPr>
          <a:xfrm>
            <a:off x="1175033" y="2506267"/>
            <a:ext cx="4694049" cy="1067840"/>
          </a:xfrm>
          <a:custGeom>
            <a:avLst/>
            <a:gdLst/>
            <a:ahLst/>
            <a:cxnLst/>
            <a:rect l="l" t="t" r="r" b="b"/>
            <a:pathLst>
              <a:path w="140825" h="32036" extrusionOk="0">
                <a:moveTo>
                  <a:pt x="140825" y="32036"/>
                </a:moveTo>
                <a:cubicBezTo>
                  <a:pt x="129335" y="28786"/>
                  <a:pt x="95354" y="17872"/>
                  <a:pt x="71883" y="12533"/>
                </a:cubicBezTo>
                <a:cubicBezTo>
                  <a:pt x="48412" y="7194"/>
                  <a:pt x="11981" y="2089"/>
                  <a:pt x="0" y="0"/>
                </a:cubicBezTo>
              </a:path>
            </a:pathLst>
          </a:custGeom>
          <a:noFill/>
          <a:ln w="50800" cap="flat" cmpd="sng">
            <a:solidFill>
              <a:srgbClr val="D9D9D9"/>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37" name="Google Shape;337;p28">
            <a:extLst>
              <a:ext uri="{FF2B5EF4-FFF2-40B4-BE49-F238E27FC236}">
                <a16:creationId xmlns:a16="http://schemas.microsoft.com/office/drawing/2014/main" id="{CD1F1600-56D1-074B-A24B-827F8F695858}"/>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385700" y="2001800"/>
            <a:ext cx="5688602" cy="1768900"/>
          </a:xfrm>
          <a:prstGeom prst="rect">
            <a:avLst/>
          </a:prstGeom>
          <a:noFill/>
          <a:ln>
            <a:noFill/>
          </a:ln>
        </p:spPr>
      </p:pic>
      <p:sp>
        <p:nvSpPr>
          <p:cNvPr id="338" name="Google Shape;338;p28">
            <a:extLst>
              <a:ext uri="{FF2B5EF4-FFF2-40B4-BE49-F238E27FC236}">
                <a16:creationId xmlns:a16="http://schemas.microsoft.com/office/drawing/2014/main" id="{47D15E6C-F685-34D6-B1B0-A87A89B09912}"/>
              </a:ext>
            </a:extLst>
          </p:cNvPr>
          <p:cNvSpPr/>
          <p:nvPr/>
        </p:nvSpPr>
        <p:spPr>
          <a:xfrm>
            <a:off x="7169467" y="3429000"/>
            <a:ext cx="1436400" cy="507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8">
            <a:extLst>
              <a:ext uri="{FF2B5EF4-FFF2-40B4-BE49-F238E27FC236}">
                <a16:creationId xmlns:a16="http://schemas.microsoft.com/office/drawing/2014/main" id="{C93B7A80-7EC8-051A-EC0F-DBDE089808B0}"/>
              </a:ext>
            </a:extLst>
          </p:cNvPr>
          <p:cNvSpPr/>
          <p:nvPr/>
        </p:nvSpPr>
        <p:spPr>
          <a:xfrm>
            <a:off x="6385700" y="3262700"/>
            <a:ext cx="7836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8">
            <a:extLst>
              <a:ext uri="{FF2B5EF4-FFF2-40B4-BE49-F238E27FC236}">
                <a16:creationId xmlns:a16="http://schemas.microsoft.com/office/drawing/2014/main" id="{8B535DC8-C88E-3BFA-8DEE-C87C4D51E7D9}"/>
              </a:ext>
            </a:extLst>
          </p:cNvPr>
          <p:cNvSpPr/>
          <p:nvPr/>
        </p:nvSpPr>
        <p:spPr>
          <a:xfrm>
            <a:off x="9899967" y="3496133"/>
            <a:ext cx="15783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341" name="Google Shape;341;p28">
            <a:extLst>
              <a:ext uri="{FF2B5EF4-FFF2-40B4-BE49-F238E27FC236}">
                <a16:creationId xmlns:a16="http://schemas.microsoft.com/office/drawing/2014/main" id="{F42C0775-D1C1-AC8F-066A-5F004C318B70}"/>
              </a:ext>
            </a:extLst>
          </p:cNvPr>
          <p:cNvPicPr preferRelativeResize="0"/>
          <p:nvPr/>
        </p:nvPicPr>
        <p:blipFill>
          <a:blip r:embed="rId4">
            <a:alphaModFix/>
          </a:blip>
          <a:stretch>
            <a:fillRect/>
          </a:stretch>
        </p:blipFill>
        <p:spPr>
          <a:xfrm>
            <a:off x="724633" y="1975800"/>
            <a:ext cx="5979302" cy="4134412"/>
          </a:xfrm>
          <a:prstGeom prst="rect">
            <a:avLst/>
          </a:prstGeom>
          <a:noFill/>
          <a:ln>
            <a:noFill/>
          </a:ln>
        </p:spPr>
      </p:pic>
      <p:sp>
        <p:nvSpPr>
          <p:cNvPr id="342" name="Google Shape;342;p28">
            <a:extLst>
              <a:ext uri="{FF2B5EF4-FFF2-40B4-BE49-F238E27FC236}">
                <a16:creationId xmlns:a16="http://schemas.microsoft.com/office/drawing/2014/main" id="{656CD9CE-3C7C-B9A5-5CBA-ED7E9BE19B7F}"/>
              </a:ext>
            </a:extLst>
          </p:cNvPr>
          <p:cNvSpPr txBox="1">
            <a:spLocks noGrp="1"/>
          </p:cNvSpPr>
          <p:nvPr>
            <p:ph type="body" idx="1"/>
          </p:nvPr>
        </p:nvSpPr>
        <p:spPr>
          <a:xfrm rot="-5400000">
            <a:off x="-446479" y="3411477"/>
            <a:ext cx="19812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rgbClr val="1484FC"/>
                </a:solidFill>
                <a:latin typeface="Tw Cen MT" panose="020B0602020104020603" pitchFamily="34" charset="77"/>
              </a:rPr>
              <a:t>Dayside Flux</a:t>
            </a:r>
            <a:endParaRPr sz="2500" b="1" dirty="0">
              <a:solidFill>
                <a:srgbClr val="1484FC"/>
              </a:solidFill>
              <a:latin typeface="Tw Cen MT" panose="020B0602020104020603" pitchFamily="34" charset="77"/>
            </a:endParaRPr>
          </a:p>
        </p:txBody>
      </p:sp>
      <p:sp>
        <p:nvSpPr>
          <p:cNvPr id="343" name="Google Shape;343;p28">
            <a:extLst>
              <a:ext uri="{FF2B5EF4-FFF2-40B4-BE49-F238E27FC236}">
                <a16:creationId xmlns:a16="http://schemas.microsoft.com/office/drawing/2014/main" id="{F0F2D139-99C2-BAC7-DEAE-2FD9704B192C}"/>
              </a:ext>
            </a:extLst>
          </p:cNvPr>
          <p:cNvSpPr txBox="1">
            <a:spLocks noGrp="1"/>
          </p:cNvSpPr>
          <p:nvPr>
            <p:ph type="body" idx="1"/>
          </p:nvPr>
        </p:nvSpPr>
        <p:spPr>
          <a:xfrm>
            <a:off x="1978367" y="5795038"/>
            <a:ext cx="40500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chemeClr val="dk1"/>
                </a:solidFill>
                <a:latin typeface="Tw Cen MT" panose="020B0602020104020603" pitchFamily="34" charset="77"/>
              </a:rPr>
              <a:t>Wavelength (microns)</a:t>
            </a:r>
            <a:endParaRPr sz="2500" b="1" dirty="0">
              <a:solidFill>
                <a:schemeClr val="dk1"/>
              </a:solidFill>
              <a:latin typeface="Tw Cen MT" panose="020B0602020104020603" pitchFamily="34" charset="77"/>
            </a:endParaRPr>
          </a:p>
        </p:txBody>
      </p:sp>
      <p:sp>
        <p:nvSpPr>
          <p:cNvPr id="344" name="Google Shape;344;p28">
            <a:extLst>
              <a:ext uri="{FF2B5EF4-FFF2-40B4-BE49-F238E27FC236}">
                <a16:creationId xmlns:a16="http://schemas.microsoft.com/office/drawing/2014/main" id="{12A16385-4158-E1DD-10CE-9D49AB7F9426}"/>
              </a:ext>
            </a:extLst>
          </p:cNvPr>
          <p:cNvSpPr txBox="1">
            <a:spLocks noGrp="1"/>
          </p:cNvSpPr>
          <p:nvPr>
            <p:ph type="title"/>
          </p:nvPr>
        </p:nvSpPr>
        <p:spPr>
          <a:xfrm>
            <a:off x="101600" y="1571858"/>
            <a:ext cx="2337600" cy="370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1300" b="0" i="1">
                <a:solidFill>
                  <a:srgbClr val="242424"/>
                </a:solidFill>
                <a:latin typeface="Arial"/>
                <a:ea typeface="Arial"/>
                <a:cs typeface="Arial"/>
                <a:sym typeface="Arial"/>
              </a:rPr>
              <a:t>Koll+2019, Mansfield+2019</a:t>
            </a:r>
            <a:endParaRPr sz="1300" b="0" i="1">
              <a:solidFill>
                <a:srgbClr val="242424"/>
              </a:solidFill>
              <a:latin typeface="Arial"/>
              <a:ea typeface="Arial"/>
              <a:cs typeface="Arial"/>
              <a:sym typeface="Arial"/>
            </a:endParaRPr>
          </a:p>
        </p:txBody>
      </p:sp>
      <p:sp>
        <p:nvSpPr>
          <p:cNvPr id="345" name="Google Shape;345;p28">
            <a:extLst>
              <a:ext uri="{FF2B5EF4-FFF2-40B4-BE49-F238E27FC236}">
                <a16:creationId xmlns:a16="http://schemas.microsoft.com/office/drawing/2014/main" id="{01F451DC-2C04-D7BA-64E0-E7041D11808A}"/>
              </a:ext>
            </a:extLst>
          </p:cNvPr>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How do we hunt for atmospheres?</a:t>
            </a:r>
            <a:endParaRPr dirty="0">
              <a:latin typeface="Tw Cen MT" panose="020B0602020104020603" pitchFamily="34" charset="77"/>
            </a:endParaRPr>
          </a:p>
        </p:txBody>
      </p:sp>
      <p:sp>
        <p:nvSpPr>
          <p:cNvPr id="346" name="Google Shape;346;p28">
            <a:extLst>
              <a:ext uri="{FF2B5EF4-FFF2-40B4-BE49-F238E27FC236}">
                <a16:creationId xmlns:a16="http://schemas.microsoft.com/office/drawing/2014/main" id="{84819171-E281-6A28-482D-630A850D40E3}"/>
              </a:ext>
            </a:extLst>
          </p:cNvPr>
          <p:cNvSpPr txBox="1">
            <a:spLocks noGrp="1"/>
          </p:cNvSpPr>
          <p:nvPr>
            <p:ph type="title"/>
          </p:nvPr>
        </p:nvSpPr>
        <p:spPr>
          <a:xfrm>
            <a:off x="182880" y="807720"/>
            <a:ext cx="8961000" cy="7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259" b="0" dirty="0">
                <a:solidFill>
                  <a:srgbClr val="1484FC"/>
                </a:solidFill>
                <a:latin typeface="Tw Cen MT" panose="020B0602020104020603" pitchFamily="34" charset="77"/>
              </a:rPr>
              <a:t>Observing rocky worlds in secondary eclipse</a:t>
            </a:r>
            <a:endParaRPr sz="3259" b="0" dirty="0">
              <a:solidFill>
                <a:srgbClr val="1484FC"/>
              </a:solidFill>
              <a:latin typeface="Tw Cen MT" panose="020B0602020104020603" pitchFamily="34" charset="77"/>
            </a:endParaRPr>
          </a:p>
        </p:txBody>
      </p:sp>
      <p:cxnSp>
        <p:nvCxnSpPr>
          <p:cNvPr id="347" name="Google Shape;347;p28">
            <a:extLst>
              <a:ext uri="{FF2B5EF4-FFF2-40B4-BE49-F238E27FC236}">
                <a16:creationId xmlns:a16="http://schemas.microsoft.com/office/drawing/2014/main" id="{77AC21D2-1FFF-803E-5764-DE5D3E9D220C}"/>
              </a:ext>
            </a:extLst>
          </p:cNvPr>
          <p:cNvCxnSpPr>
            <a:cxnSpLocks/>
          </p:cNvCxnSpPr>
          <p:nvPr/>
        </p:nvCxnSpPr>
        <p:spPr>
          <a:xfrm rot="10800000" flipV="1">
            <a:off x="10263725" y="2193093"/>
            <a:ext cx="847298" cy="187942"/>
          </a:xfrm>
          <a:prstGeom prst="curvedConnector3">
            <a:avLst>
              <a:gd name="adj1" fmla="val -10234"/>
            </a:avLst>
          </a:prstGeom>
          <a:noFill/>
          <a:ln w="19050" cap="flat" cmpd="sng">
            <a:solidFill>
              <a:srgbClr val="1484FC"/>
            </a:solidFill>
            <a:prstDash val="solid"/>
            <a:round/>
            <a:headEnd type="none" w="med" len="med"/>
            <a:tailEnd type="triangle" w="med" len="med"/>
          </a:ln>
        </p:spPr>
      </p:cxnSp>
      <p:sp>
        <p:nvSpPr>
          <p:cNvPr id="348" name="Google Shape;348;p28">
            <a:extLst>
              <a:ext uri="{FF2B5EF4-FFF2-40B4-BE49-F238E27FC236}">
                <a16:creationId xmlns:a16="http://schemas.microsoft.com/office/drawing/2014/main" id="{30AB2C4C-DBE3-3619-B48C-5AFED6C4294D}"/>
              </a:ext>
            </a:extLst>
          </p:cNvPr>
          <p:cNvSpPr txBox="1">
            <a:spLocks noGrp="1"/>
          </p:cNvSpPr>
          <p:nvPr>
            <p:ph type="body" idx="1"/>
          </p:nvPr>
        </p:nvSpPr>
        <p:spPr>
          <a:xfrm>
            <a:off x="10515275" y="1571858"/>
            <a:ext cx="1379752" cy="674400"/>
          </a:xfrm>
          <a:prstGeom prst="rect">
            <a:avLst/>
          </a:prstGeom>
          <a:noFill/>
        </p:spPr>
        <p:txBody>
          <a:bodyPr spcFirstLastPara="1" wrap="square" lIns="91425" tIns="45700" rIns="91425" bIns="45700" anchor="t" anchorCtr="0">
            <a:noAutofit/>
          </a:bodyPr>
          <a:lstStyle/>
          <a:p>
            <a:pPr marL="0" lvl="0" indent="0" algn="ctr" rtl="0">
              <a:lnSpc>
                <a:spcPct val="100000"/>
              </a:lnSpc>
              <a:spcBef>
                <a:spcPts val="0"/>
              </a:spcBef>
              <a:buNone/>
            </a:pPr>
            <a:r>
              <a:rPr lang="en-US" sz="1800" dirty="0">
                <a:latin typeface="Tw Cen MT" panose="020B0602020104020603" pitchFamily="34" charset="77"/>
              </a:rPr>
              <a:t>Exoplanet’s</a:t>
            </a:r>
            <a:br>
              <a:rPr lang="en-US" sz="1800" dirty="0">
                <a:latin typeface="Tw Cen MT" panose="020B0602020104020603" pitchFamily="34" charset="77"/>
              </a:rPr>
            </a:br>
            <a:r>
              <a:rPr lang="en-US" sz="1800" dirty="0">
                <a:solidFill>
                  <a:srgbClr val="1484FC"/>
                </a:solidFill>
                <a:latin typeface="Tw Cen MT" panose="020B0602020104020603" pitchFamily="34" charset="77"/>
              </a:rPr>
              <a:t>Dayside Flux</a:t>
            </a:r>
            <a:endParaRPr sz="1800" dirty="0">
              <a:solidFill>
                <a:srgbClr val="1484FC"/>
              </a:solidFill>
              <a:latin typeface="Tw Cen MT" panose="020B0602020104020603" pitchFamily="34" charset="77"/>
            </a:endParaRPr>
          </a:p>
        </p:txBody>
      </p:sp>
      <p:sp>
        <p:nvSpPr>
          <p:cNvPr id="3" name="Google Shape;364;p29">
            <a:extLst>
              <a:ext uri="{FF2B5EF4-FFF2-40B4-BE49-F238E27FC236}">
                <a16:creationId xmlns:a16="http://schemas.microsoft.com/office/drawing/2014/main" id="{B6F1DE89-F4FF-F284-33A4-023FD7FB6451}"/>
              </a:ext>
            </a:extLst>
          </p:cNvPr>
          <p:cNvSpPr txBox="1">
            <a:spLocks/>
          </p:cNvSpPr>
          <p:nvPr/>
        </p:nvSpPr>
        <p:spPr>
          <a:xfrm>
            <a:off x="2165183" y="2001800"/>
            <a:ext cx="37041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500" b="1" i="0" u="none" strike="noStrike" kern="0" cap="none" spc="0" normalizeH="0" baseline="0" noProof="0" dirty="0">
                <a:ln>
                  <a:noFill/>
                </a:ln>
                <a:solidFill>
                  <a:srgbClr val="FFFFFF">
                    <a:lumMod val="75000"/>
                  </a:srgbClr>
                </a:solidFill>
                <a:effectLst/>
                <a:uLnTx/>
                <a:uFillTx/>
                <a:latin typeface="Tw Cen MT" panose="020B0602020104020603" pitchFamily="34" charset="77"/>
                <a:sym typeface="Twentieth Century"/>
              </a:rPr>
              <a:t>Case 1: high dayside flux</a:t>
            </a:r>
          </a:p>
        </p:txBody>
      </p:sp>
      <p:cxnSp>
        <p:nvCxnSpPr>
          <p:cNvPr id="7" name="Google Shape;390;p30">
            <a:extLst>
              <a:ext uri="{FF2B5EF4-FFF2-40B4-BE49-F238E27FC236}">
                <a16:creationId xmlns:a16="http://schemas.microsoft.com/office/drawing/2014/main" id="{13FB2E35-BC1F-A1E6-6410-C1E27FD2D37D}"/>
              </a:ext>
            </a:extLst>
          </p:cNvPr>
          <p:cNvCxnSpPr/>
          <p:nvPr/>
        </p:nvCxnSpPr>
        <p:spPr>
          <a:xfrm rot="10800000">
            <a:off x="7424067" y="4208967"/>
            <a:ext cx="0" cy="1844700"/>
          </a:xfrm>
          <a:prstGeom prst="straightConnector1">
            <a:avLst/>
          </a:prstGeom>
          <a:noFill/>
          <a:ln w="12700" cap="flat" cmpd="sng">
            <a:solidFill>
              <a:schemeClr val="dk2"/>
            </a:solidFill>
            <a:prstDash val="solid"/>
            <a:round/>
            <a:headEnd type="none" w="med" len="med"/>
            <a:tailEnd type="triangle" w="med" len="med"/>
          </a:ln>
        </p:spPr>
      </p:cxnSp>
      <p:cxnSp>
        <p:nvCxnSpPr>
          <p:cNvPr id="8" name="Google Shape;391;p30">
            <a:extLst>
              <a:ext uri="{FF2B5EF4-FFF2-40B4-BE49-F238E27FC236}">
                <a16:creationId xmlns:a16="http://schemas.microsoft.com/office/drawing/2014/main" id="{8DFC3152-D98D-7BC6-095E-819E3B5AC9C6}"/>
              </a:ext>
            </a:extLst>
          </p:cNvPr>
          <p:cNvCxnSpPr/>
          <p:nvPr/>
        </p:nvCxnSpPr>
        <p:spPr>
          <a:xfrm>
            <a:off x="7424067" y="6053667"/>
            <a:ext cx="3752100" cy="0"/>
          </a:xfrm>
          <a:prstGeom prst="straightConnector1">
            <a:avLst/>
          </a:prstGeom>
          <a:noFill/>
          <a:ln w="12700" cap="flat" cmpd="sng">
            <a:solidFill>
              <a:schemeClr val="dk2"/>
            </a:solidFill>
            <a:prstDash val="solid"/>
            <a:round/>
            <a:headEnd type="none" w="med" len="med"/>
            <a:tailEnd type="triangle" w="med" len="med"/>
          </a:ln>
        </p:spPr>
      </p:cxnSp>
      <p:sp>
        <p:nvSpPr>
          <p:cNvPr id="14" name="Google Shape;392;p30">
            <a:extLst>
              <a:ext uri="{FF2B5EF4-FFF2-40B4-BE49-F238E27FC236}">
                <a16:creationId xmlns:a16="http://schemas.microsoft.com/office/drawing/2014/main" id="{A7F8109A-4C9F-8F6A-ECBB-1ECC59CDF565}"/>
              </a:ext>
            </a:extLst>
          </p:cNvPr>
          <p:cNvSpPr txBox="1">
            <a:spLocks/>
          </p:cNvSpPr>
          <p:nvPr/>
        </p:nvSpPr>
        <p:spPr>
          <a:xfrm>
            <a:off x="9011350" y="5915438"/>
            <a:ext cx="640500" cy="507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ea typeface="Oswald"/>
                <a:cs typeface="Oswald"/>
                <a:sym typeface="Oswald"/>
              </a:rPr>
              <a:t>Time</a:t>
            </a:r>
            <a:endParaRPr kumimoji="0" lang="en-US" sz="1800" b="0" i="0" u="none" strike="noStrike" kern="0" cap="none" spc="0" normalizeH="0" baseline="0" noProof="0" dirty="0">
              <a:ln>
                <a:noFill/>
              </a:ln>
              <a:solidFill>
                <a:srgbClr val="57C1FF"/>
              </a:solidFill>
              <a:effectLst/>
              <a:uLnTx/>
              <a:uFillTx/>
              <a:latin typeface="Tw Cen MT" panose="020B0602020104020603" pitchFamily="34" charset="77"/>
              <a:ea typeface="Oswald"/>
              <a:cs typeface="Oswald"/>
              <a:sym typeface="Oswald"/>
            </a:endParaRPr>
          </a:p>
        </p:txBody>
      </p:sp>
      <p:sp>
        <p:nvSpPr>
          <p:cNvPr id="15" name="Google Shape;393;p30">
            <a:extLst>
              <a:ext uri="{FF2B5EF4-FFF2-40B4-BE49-F238E27FC236}">
                <a16:creationId xmlns:a16="http://schemas.microsoft.com/office/drawing/2014/main" id="{C4E74647-2697-AE91-C36D-1460903ED1A0}"/>
              </a:ext>
            </a:extLst>
          </p:cNvPr>
          <p:cNvSpPr txBox="1">
            <a:spLocks/>
          </p:cNvSpPr>
          <p:nvPr/>
        </p:nvSpPr>
        <p:spPr>
          <a:xfrm rot="16200000">
            <a:off x="6328251" y="4902549"/>
            <a:ext cx="1737133" cy="507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sym typeface="Twentieth Century"/>
              </a:rPr>
              <a:t>Normalized Flux</a:t>
            </a:r>
            <a:endParaRPr kumimoji="0" lang="en-US" sz="1800" b="0" i="0" u="none" strike="noStrike" kern="0" cap="none" spc="0" normalizeH="0" baseline="0" noProof="0" dirty="0">
              <a:ln>
                <a:noFill/>
              </a:ln>
              <a:solidFill>
                <a:srgbClr val="57C1FF"/>
              </a:solidFill>
              <a:effectLst/>
              <a:uLnTx/>
              <a:uFillTx/>
              <a:latin typeface="Tw Cen MT" panose="020B0602020104020603" pitchFamily="34" charset="77"/>
              <a:sym typeface="Twentieth Century"/>
            </a:endParaRPr>
          </a:p>
        </p:txBody>
      </p:sp>
      <p:sp>
        <p:nvSpPr>
          <p:cNvPr id="16" name="Google Shape;396;p30">
            <a:extLst>
              <a:ext uri="{FF2B5EF4-FFF2-40B4-BE49-F238E27FC236}">
                <a16:creationId xmlns:a16="http://schemas.microsoft.com/office/drawing/2014/main" id="{EFA4600E-7D4D-BBA5-553A-2B9AEAB7E554}"/>
              </a:ext>
            </a:extLst>
          </p:cNvPr>
          <p:cNvSpPr txBox="1">
            <a:spLocks/>
          </p:cNvSpPr>
          <p:nvPr/>
        </p:nvSpPr>
        <p:spPr>
          <a:xfrm>
            <a:off x="8790033" y="3866467"/>
            <a:ext cx="1043100" cy="63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A0E3B"/>
              </a:buClr>
              <a:buSzPts val="4400"/>
              <a:buFont typeface="Twentieth Century"/>
              <a:buNone/>
              <a:defRPr sz="4400" b="1" i="0" u="none" strike="noStrike" cap="none">
                <a:solidFill>
                  <a:srgbClr val="1A0E3B"/>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1A0E3B"/>
              </a:buClr>
              <a:buSzPts val="1300"/>
              <a:buFont typeface="Twentieth Century"/>
              <a:buNone/>
              <a:tabLst/>
              <a:defRPr/>
            </a:pPr>
            <a:r>
              <a:rPr kumimoji="0" lang="en-US" sz="1800" b="0" i="0" u="none" strike="noStrike" kern="0" cap="none" spc="0" normalizeH="0" baseline="0" noProof="0" dirty="0">
                <a:ln>
                  <a:noFill/>
                </a:ln>
                <a:solidFill>
                  <a:srgbClr val="1484FC"/>
                </a:solidFill>
                <a:effectLst/>
                <a:uLnTx/>
                <a:uFillTx/>
                <a:latin typeface="Tw Cen MT" panose="020B0602020104020603" pitchFamily="34" charset="77"/>
                <a:sym typeface="Twentieth Century"/>
              </a:rPr>
              <a:t>Eclipse</a:t>
            </a:r>
          </a:p>
        </p:txBody>
      </p:sp>
      <p:sp>
        <p:nvSpPr>
          <p:cNvPr id="12" name="Google Shape;422;p31">
            <a:extLst>
              <a:ext uri="{FF2B5EF4-FFF2-40B4-BE49-F238E27FC236}">
                <a16:creationId xmlns:a16="http://schemas.microsoft.com/office/drawing/2014/main" id="{9EA92D7D-F698-CC5D-C15D-14A42183E2A6}"/>
              </a:ext>
            </a:extLst>
          </p:cNvPr>
          <p:cNvSpPr/>
          <p:nvPr/>
        </p:nvSpPr>
        <p:spPr>
          <a:xfrm>
            <a:off x="1236833" y="3169033"/>
            <a:ext cx="4581752" cy="1027041"/>
          </a:xfrm>
          <a:custGeom>
            <a:avLst/>
            <a:gdLst/>
            <a:ahLst/>
            <a:cxnLst/>
            <a:rect l="l" t="t" r="r" b="b"/>
            <a:pathLst>
              <a:path w="137456" h="30812" extrusionOk="0">
                <a:moveTo>
                  <a:pt x="137456" y="30812"/>
                </a:moveTo>
                <a:cubicBezTo>
                  <a:pt x="126527" y="27766"/>
                  <a:pt x="94792" y="17668"/>
                  <a:pt x="71883" y="12533"/>
                </a:cubicBezTo>
                <a:cubicBezTo>
                  <a:pt x="48974" y="7398"/>
                  <a:pt x="11981" y="2089"/>
                  <a:pt x="0" y="0"/>
                </a:cubicBezTo>
              </a:path>
            </a:pathLst>
          </a:custGeom>
          <a:noFill/>
          <a:ln w="25400" cap="flat" cmpd="sng">
            <a:solidFill>
              <a:srgbClr val="1484FC"/>
            </a:solidFill>
            <a:prstDash val="dash"/>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25;p31">
            <a:extLst>
              <a:ext uri="{FF2B5EF4-FFF2-40B4-BE49-F238E27FC236}">
                <a16:creationId xmlns:a16="http://schemas.microsoft.com/office/drawing/2014/main" id="{A8347AAE-C960-4B90-03DC-C3BFD059ECFA}"/>
              </a:ext>
            </a:extLst>
          </p:cNvPr>
          <p:cNvSpPr txBox="1">
            <a:spLocks/>
          </p:cNvSpPr>
          <p:nvPr/>
        </p:nvSpPr>
        <p:spPr>
          <a:xfrm>
            <a:off x="2186717" y="2675950"/>
            <a:ext cx="37041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500" b="1" i="0" u="none" strike="noStrike" kern="0" cap="none" spc="0" normalizeH="0" baseline="0" noProof="0" dirty="0">
                <a:ln>
                  <a:noFill/>
                </a:ln>
                <a:solidFill>
                  <a:srgbClr val="1484FC"/>
                </a:solidFill>
                <a:effectLst/>
                <a:highlight>
                  <a:srgbClr val="FFFFFF"/>
                </a:highlight>
                <a:uLnTx/>
                <a:uFillTx/>
                <a:latin typeface="Tw Cen MT" panose="020B0602020104020603" pitchFamily="34" charset="77"/>
                <a:sym typeface="Twentieth Century"/>
              </a:rPr>
              <a:t>Case 2: low dayside flux</a:t>
            </a:r>
          </a:p>
        </p:txBody>
      </p:sp>
      <p:cxnSp>
        <p:nvCxnSpPr>
          <p:cNvPr id="20" name="Google Shape;426;p31">
            <a:extLst>
              <a:ext uri="{FF2B5EF4-FFF2-40B4-BE49-F238E27FC236}">
                <a16:creationId xmlns:a16="http://schemas.microsoft.com/office/drawing/2014/main" id="{FB0F96F2-87FF-2A06-2CC9-FFD6C77C9DE6}"/>
              </a:ext>
            </a:extLst>
          </p:cNvPr>
          <p:cNvCxnSpPr/>
          <p:nvPr/>
        </p:nvCxnSpPr>
        <p:spPr>
          <a:xfrm>
            <a:off x="7819600" y="4574500"/>
            <a:ext cx="1512000" cy="1164000"/>
          </a:xfrm>
          <a:prstGeom prst="bentConnector3">
            <a:avLst>
              <a:gd name="adj1" fmla="val 49996"/>
            </a:avLst>
          </a:prstGeom>
          <a:noFill/>
          <a:ln w="50800" cap="flat" cmpd="sng">
            <a:solidFill>
              <a:srgbClr val="B7B7B7"/>
            </a:solidFill>
            <a:prstDash val="solid"/>
            <a:round/>
            <a:headEnd type="none" w="med" len="med"/>
            <a:tailEnd type="none" w="med" len="med"/>
          </a:ln>
        </p:spPr>
      </p:cxnSp>
      <p:cxnSp>
        <p:nvCxnSpPr>
          <p:cNvPr id="21" name="Google Shape;427;p31">
            <a:extLst>
              <a:ext uri="{FF2B5EF4-FFF2-40B4-BE49-F238E27FC236}">
                <a16:creationId xmlns:a16="http://schemas.microsoft.com/office/drawing/2014/main" id="{76CACD69-054E-BAF3-1FA3-BB20291D157B}"/>
              </a:ext>
            </a:extLst>
          </p:cNvPr>
          <p:cNvCxnSpPr/>
          <p:nvPr/>
        </p:nvCxnSpPr>
        <p:spPr>
          <a:xfrm flipH="1">
            <a:off x="9242000" y="4574500"/>
            <a:ext cx="1512000" cy="1164000"/>
          </a:xfrm>
          <a:prstGeom prst="bentConnector3">
            <a:avLst>
              <a:gd name="adj1" fmla="val 52086"/>
            </a:avLst>
          </a:prstGeom>
          <a:noFill/>
          <a:ln w="50800" cap="flat" cmpd="sng">
            <a:solidFill>
              <a:srgbClr val="B7B7B7"/>
            </a:solidFill>
            <a:prstDash val="solid"/>
            <a:round/>
            <a:headEnd type="none" w="med" len="med"/>
            <a:tailEnd type="none" w="med" len="med"/>
          </a:ln>
        </p:spPr>
      </p:cxnSp>
      <p:cxnSp>
        <p:nvCxnSpPr>
          <p:cNvPr id="2" name="Google Shape;458;p32">
            <a:extLst>
              <a:ext uri="{FF2B5EF4-FFF2-40B4-BE49-F238E27FC236}">
                <a16:creationId xmlns:a16="http://schemas.microsoft.com/office/drawing/2014/main" id="{847CEF64-7517-AF3F-529F-5D2AC1E8A8E8}"/>
              </a:ext>
            </a:extLst>
          </p:cNvPr>
          <p:cNvCxnSpPr>
            <a:cxnSpLocks/>
          </p:cNvCxnSpPr>
          <p:nvPr/>
        </p:nvCxnSpPr>
        <p:spPr>
          <a:xfrm flipH="1" flipV="1">
            <a:off x="8851647" y="2085785"/>
            <a:ext cx="1120961" cy="364173"/>
          </a:xfrm>
          <a:prstGeom prst="straightConnector1">
            <a:avLst/>
          </a:prstGeom>
          <a:noFill/>
          <a:ln w="12700" cap="flat" cmpd="sng">
            <a:solidFill>
              <a:srgbClr val="CCCCCC"/>
            </a:solidFill>
            <a:prstDash val="solid"/>
            <a:round/>
            <a:headEnd type="none" w="med" len="med"/>
            <a:tailEnd type="none" w="med" len="med"/>
          </a:ln>
        </p:spPr>
      </p:cxnSp>
      <p:cxnSp>
        <p:nvCxnSpPr>
          <p:cNvPr id="4" name="Google Shape;459;p32">
            <a:extLst>
              <a:ext uri="{FF2B5EF4-FFF2-40B4-BE49-F238E27FC236}">
                <a16:creationId xmlns:a16="http://schemas.microsoft.com/office/drawing/2014/main" id="{264028B3-47B6-025A-3476-F200BD23F8C0}"/>
              </a:ext>
            </a:extLst>
          </p:cNvPr>
          <p:cNvCxnSpPr>
            <a:cxnSpLocks/>
          </p:cNvCxnSpPr>
          <p:nvPr/>
        </p:nvCxnSpPr>
        <p:spPr>
          <a:xfrm flipV="1">
            <a:off x="10192926" y="2071767"/>
            <a:ext cx="346797" cy="329168"/>
          </a:xfrm>
          <a:prstGeom prst="straightConnector1">
            <a:avLst/>
          </a:prstGeom>
          <a:noFill/>
          <a:ln w="12700" cap="flat" cmpd="sng">
            <a:solidFill>
              <a:srgbClr val="CCCCCC"/>
            </a:solidFill>
            <a:prstDash val="solid"/>
            <a:round/>
            <a:headEnd type="none" w="med" len="med"/>
            <a:tailEnd type="none" w="med" len="med"/>
          </a:ln>
        </p:spPr>
      </p:cxnSp>
      <p:sp>
        <p:nvSpPr>
          <p:cNvPr id="5" name="Google Shape;460;p32">
            <a:extLst>
              <a:ext uri="{FF2B5EF4-FFF2-40B4-BE49-F238E27FC236}">
                <a16:creationId xmlns:a16="http://schemas.microsoft.com/office/drawing/2014/main" id="{3477B4C8-9576-8D32-5657-E6333296BADB}"/>
              </a:ext>
            </a:extLst>
          </p:cNvPr>
          <p:cNvSpPr/>
          <p:nvPr/>
        </p:nvSpPr>
        <p:spPr>
          <a:xfrm>
            <a:off x="8860935" y="907925"/>
            <a:ext cx="1669500" cy="1164000"/>
          </a:xfrm>
          <a:prstGeom prst="rect">
            <a:avLst/>
          </a:prstGeom>
          <a:noFill/>
          <a:ln w="12700"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463;p32">
            <a:extLst>
              <a:ext uri="{FF2B5EF4-FFF2-40B4-BE49-F238E27FC236}">
                <a16:creationId xmlns:a16="http://schemas.microsoft.com/office/drawing/2014/main" id="{3793DEE4-6F23-D638-B5C7-5401272B09EE}"/>
              </a:ext>
            </a:extLst>
          </p:cNvPr>
          <p:cNvSpPr/>
          <p:nvPr/>
        </p:nvSpPr>
        <p:spPr>
          <a:xfrm>
            <a:off x="9122392" y="1304433"/>
            <a:ext cx="537420" cy="114164"/>
          </a:xfrm>
          <a:custGeom>
            <a:avLst/>
            <a:gdLst/>
            <a:ahLst/>
            <a:cxnLst/>
            <a:rect l="l" t="t" r="r" b="b"/>
            <a:pathLst>
              <a:path w="16123" h="3425" extrusionOk="0">
                <a:moveTo>
                  <a:pt x="6433" y="3425"/>
                </a:moveTo>
                <a:cubicBezTo>
                  <a:pt x="5402" y="3109"/>
                  <a:pt x="-1367" y="2097"/>
                  <a:pt x="248" y="1526"/>
                </a:cubicBezTo>
                <a:cubicBezTo>
                  <a:pt x="1863" y="955"/>
                  <a:pt x="13477" y="254"/>
                  <a:pt x="16123" y="0"/>
                </a:cubicBezTo>
              </a:path>
            </a:pathLst>
          </a:custGeom>
          <a:noFill/>
          <a:ln w="25400" cap="flat" cmpd="sng">
            <a:solidFill>
              <a:srgbClr val="1484FC"/>
            </a:solidFill>
            <a:prstDash val="solid"/>
            <a:round/>
            <a:headEnd type="stealth"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64;p32">
            <a:extLst>
              <a:ext uri="{FF2B5EF4-FFF2-40B4-BE49-F238E27FC236}">
                <a16:creationId xmlns:a16="http://schemas.microsoft.com/office/drawing/2014/main" id="{574D87D0-DD77-70AD-49D6-028C4489471A}"/>
              </a:ext>
            </a:extLst>
          </p:cNvPr>
          <p:cNvSpPr/>
          <p:nvPr/>
        </p:nvSpPr>
        <p:spPr>
          <a:xfrm>
            <a:off x="9371027" y="1035811"/>
            <a:ext cx="783600" cy="783600"/>
          </a:xfrm>
          <a:prstGeom prst="ellipse">
            <a:avLst/>
          </a:prstGeom>
          <a:solidFill>
            <a:schemeClr val="lt1"/>
          </a:solidFill>
          <a:ln w="12700" cap="flat" cmpd="sng">
            <a:solidFill>
              <a:srgbClr val="CCCCCC"/>
            </a:solidFill>
            <a:prstDash val="solid"/>
            <a:round/>
            <a:headEnd type="none" w="sm" len="sm"/>
            <a:tailEnd type="none" w="sm" len="sm"/>
          </a:ln>
          <a:effectLst>
            <a:outerShdw blurRad="361950" algn="bl" rotWithShape="0">
              <a:srgbClr val="1484FC">
                <a:alpha val="64999"/>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65;p32">
            <a:extLst>
              <a:ext uri="{FF2B5EF4-FFF2-40B4-BE49-F238E27FC236}">
                <a16:creationId xmlns:a16="http://schemas.microsoft.com/office/drawing/2014/main" id="{DF3BD0E2-98E4-D318-AE89-D9D230E1B7AD}"/>
              </a:ext>
            </a:extLst>
          </p:cNvPr>
          <p:cNvSpPr/>
          <p:nvPr/>
        </p:nvSpPr>
        <p:spPr>
          <a:xfrm>
            <a:off x="9975085" y="1288167"/>
            <a:ext cx="346158" cy="157296"/>
          </a:xfrm>
          <a:custGeom>
            <a:avLst/>
            <a:gdLst/>
            <a:ahLst/>
            <a:cxnLst/>
            <a:rect l="l" t="t" r="r" b="b"/>
            <a:pathLst>
              <a:path w="10385" h="4719" extrusionOk="0">
                <a:moveTo>
                  <a:pt x="0" y="4719"/>
                </a:moveTo>
                <a:cubicBezTo>
                  <a:pt x="1705" y="4537"/>
                  <a:pt x="9207" y="4416"/>
                  <a:pt x="10232" y="3629"/>
                </a:cubicBezTo>
                <a:cubicBezTo>
                  <a:pt x="11257" y="2843"/>
                  <a:pt x="6830" y="605"/>
                  <a:pt x="6150" y="0"/>
                </a:cubicBezTo>
              </a:path>
            </a:pathLst>
          </a:custGeom>
          <a:noFill/>
          <a:ln w="25400" cap="flat" cmpd="sng">
            <a:solidFill>
              <a:srgbClr val="1484FC"/>
            </a:solidFill>
            <a:prstDash val="solid"/>
            <a:round/>
            <a:headEnd type="none" w="med" len="med"/>
            <a:tailEnd type="stealth"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66;p32">
            <a:extLst>
              <a:ext uri="{FF2B5EF4-FFF2-40B4-BE49-F238E27FC236}">
                <a16:creationId xmlns:a16="http://schemas.microsoft.com/office/drawing/2014/main" id="{7E21290F-BBF5-44B2-1440-A1E25B11035B}"/>
              </a:ext>
            </a:extLst>
          </p:cNvPr>
          <p:cNvSpPr txBox="1">
            <a:spLocks/>
          </p:cNvSpPr>
          <p:nvPr/>
        </p:nvSpPr>
        <p:spPr>
          <a:xfrm>
            <a:off x="8672535" y="1617335"/>
            <a:ext cx="2046300" cy="543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ctr"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500" b="0" i="0" u="none" strike="noStrike" kern="0" cap="none" spc="0" normalizeH="0" baseline="0" noProof="0" dirty="0">
                <a:ln>
                  <a:noFill/>
                </a:ln>
                <a:solidFill>
                  <a:srgbClr val="1484FC"/>
                </a:solidFill>
                <a:effectLst/>
                <a:uLnTx/>
                <a:uFillTx/>
                <a:latin typeface="Tw Cen MT" panose="020B0602020104020603" pitchFamily="34" charset="77"/>
                <a:sym typeface="Twentieth Century"/>
              </a:rPr>
              <a:t>Energy recirculation</a:t>
            </a:r>
          </a:p>
        </p:txBody>
      </p:sp>
      <p:sp>
        <p:nvSpPr>
          <p:cNvPr id="17" name="Google Shape;504;p33">
            <a:extLst>
              <a:ext uri="{FF2B5EF4-FFF2-40B4-BE49-F238E27FC236}">
                <a16:creationId xmlns:a16="http://schemas.microsoft.com/office/drawing/2014/main" id="{E52709D2-1C2C-2C79-7513-7F2D2319B148}"/>
              </a:ext>
            </a:extLst>
          </p:cNvPr>
          <p:cNvSpPr txBox="1">
            <a:spLocks/>
          </p:cNvSpPr>
          <p:nvPr/>
        </p:nvSpPr>
        <p:spPr>
          <a:xfrm>
            <a:off x="10177800" y="4452708"/>
            <a:ext cx="18639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100" b="1" i="0" u="none" strike="noStrike" kern="0" cap="none" spc="0" normalizeH="0" baseline="0" noProof="0" dirty="0">
                <a:ln>
                  <a:noFill/>
                </a:ln>
                <a:solidFill>
                  <a:srgbClr val="1484FC"/>
                </a:solidFill>
                <a:effectLst/>
                <a:uLnTx/>
                <a:uFillTx/>
                <a:latin typeface="Tw Cen MT" panose="020B0602020104020603" pitchFamily="34" charset="77"/>
                <a:ea typeface="Oswald"/>
                <a:cs typeface="Oswald"/>
                <a:sym typeface="Oswald"/>
              </a:rPr>
              <a:t>SMALL DEPTH</a:t>
            </a:r>
          </a:p>
        </p:txBody>
      </p:sp>
      <p:sp>
        <p:nvSpPr>
          <p:cNvPr id="18" name="Google Shape;505;p33">
            <a:extLst>
              <a:ext uri="{FF2B5EF4-FFF2-40B4-BE49-F238E27FC236}">
                <a16:creationId xmlns:a16="http://schemas.microsoft.com/office/drawing/2014/main" id="{5372ABAA-31E9-C3A7-9399-DDD0DB5A4424}"/>
              </a:ext>
            </a:extLst>
          </p:cNvPr>
          <p:cNvSpPr txBox="1">
            <a:spLocks/>
          </p:cNvSpPr>
          <p:nvPr/>
        </p:nvSpPr>
        <p:spPr>
          <a:xfrm>
            <a:off x="9873000" y="4766483"/>
            <a:ext cx="23769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ctr" defTabSz="914400" rtl="0" eaLnBrk="1" fontAlgn="auto" latinLnBrk="0" hangingPunct="1">
              <a:lnSpc>
                <a:spcPct val="100000"/>
              </a:lnSpc>
              <a:spcBef>
                <a:spcPts val="1100"/>
              </a:spcBef>
              <a:spcAft>
                <a:spcPts val="1900"/>
              </a:spcAft>
              <a:buClr>
                <a:srgbClr val="1A0E3B"/>
              </a:buClr>
              <a:buSzPts val="2800"/>
              <a:buFont typeface="Arial"/>
              <a:buNone/>
              <a:tabLst/>
              <a:defRPr/>
            </a:pPr>
            <a:r>
              <a:rPr kumimoji="0" lang="en-US" sz="2000" b="0" i="0" u="none" strike="noStrike" kern="0" cap="none" spc="0" normalizeH="0" baseline="0" noProof="0" dirty="0">
                <a:ln>
                  <a:noFill/>
                </a:ln>
                <a:solidFill>
                  <a:srgbClr val="1484FC"/>
                </a:solidFill>
                <a:effectLst/>
                <a:uLnTx/>
                <a:uFillTx/>
                <a:latin typeface="Tw Cen MT" panose="020B0602020104020603" pitchFamily="34" charset="77"/>
                <a:ea typeface="Oswald"/>
                <a:cs typeface="Oswald"/>
                <a:sym typeface="Oswald"/>
              </a:rPr>
              <a:t>Likely an </a:t>
            </a:r>
            <a:br>
              <a:rPr kumimoji="0" lang="en-US" sz="2000" b="0" i="0" u="none" strike="noStrike" kern="0" cap="none" spc="0" normalizeH="0" baseline="0" noProof="0" dirty="0">
                <a:ln>
                  <a:noFill/>
                </a:ln>
                <a:solidFill>
                  <a:srgbClr val="1484FC"/>
                </a:solidFill>
                <a:effectLst/>
                <a:uLnTx/>
                <a:uFillTx/>
                <a:latin typeface="Tw Cen MT" panose="020B0602020104020603" pitchFamily="34" charset="77"/>
                <a:ea typeface="Oswald"/>
                <a:cs typeface="Oswald"/>
                <a:sym typeface="Oswald"/>
              </a:rPr>
            </a:br>
            <a:r>
              <a:rPr kumimoji="0" lang="en-US" sz="2000" b="0" i="0" u="none" strike="noStrike" kern="0" cap="none" spc="0" normalizeH="0" baseline="0" noProof="0" dirty="0">
                <a:ln>
                  <a:noFill/>
                </a:ln>
                <a:solidFill>
                  <a:srgbClr val="1484FC"/>
                </a:solidFill>
                <a:effectLst/>
                <a:uLnTx/>
                <a:uFillTx/>
                <a:latin typeface="Tw Cen MT" panose="020B0602020104020603" pitchFamily="34" charset="77"/>
                <a:ea typeface="Oswald"/>
                <a:cs typeface="Oswald"/>
                <a:sym typeface="Oswald"/>
              </a:rPr>
              <a:t>atmosphere</a:t>
            </a:r>
          </a:p>
        </p:txBody>
      </p:sp>
      <p:cxnSp>
        <p:nvCxnSpPr>
          <p:cNvPr id="22" name="Google Shape;506;p33">
            <a:extLst>
              <a:ext uri="{FF2B5EF4-FFF2-40B4-BE49-F238E27FC236}">
                <a16:creationId xmlns:a16="http://schemas.microsoft.com/office/drawing/2014/main" id="{8DF04A90-4430-802F-1D7C-CD223D3A4082}"/>
              </a:ext>
            </a:extLst>
          </p:cNvPr>
          <p:cNvCxnSpPr/>
          <p:nvPr/>
        </p:nvCxnSpPr>
        <p:spPr>
          <a:xfrm>
            <a:off x="7832867" y="4572100"/>
            <a:ext cx="1466100" cy="667500"/>
          </a:xfrm>
          <a:prstGeom prst="bentConnector3">
            <a:avLst>
              <a:gd name="adj1" fmla="val 50000"/>
            </a:avLst>
          </a:prstGeom>
          <a:noFill/>
          <a:ln w="50800" cap="flat" cmpd="sng">
            <a:solidFill>
              <a:srgbClr val="1484FC"/>
            </a:solidFill>
            <a:prstDash val="solid"/>
            <a:round/>
            <a:headEnd type="none" w="med" len="med"/>
            <a:tailEnd type="none" w="med" len="med"/>
          </a:ln>
        </p:spPr>
      </p:cxnSp>
      <p:cxnSp>
        <p:nvCxnSpPr>
          <p:cNvPr id="23" name="Google Shape;507;p33">
            <a:extLst>
              <a:ext uri="{FF2B5EF4-FFF2-40B4-BE49-F238E27FC236}">
                <a16:creationId xmlns:a16="http://schemas.microsoft.com/office/drawing/2014/main" id="{8A8016ED-F0C0-B134-0A35-E7D2B4221A58}"/>
              </a:ext>
            </a:extLst>
          </p:cNvPr>
          <p:cNvCxnSpPr/>
          <p:nvPr/>
        </p:nvCxnSpPr>
        <p:spPr>
          <a:xfrm flipH="1">
            <a:off x="9285567" y="4572100"/>
            <a:ext cx="1481700" cy="667500"/>
          </a:xfrm>
          <a:prstGeom prst="bentConnector3">
            <a:avLst>
              <a:gd name="adj1" fmla="val 54351"/>
            </a:avLst>
          </a:prstGeom>
          <a:noFill/>
          <a:ln w="50800" cap="flat" cmpd="sng">
            <a:solidFill>
              <a:srgbClr val="1484FC"/>
            </a:solidFill>
            <a:prstDash val="solid"/>
            <a:round/>
            <a:headEnd type="none" w="med" len="med"/>
            <a:tailEnd type="none" w="med" len="med"/>
          </a:ln>
        </p:spPr>
      </p:cxnSp>
      <p:cxnSp>
        <p:nvCxnSpPr>
          <p:cNvPr id="24" name="Google Shape;508;p33">
            <a:extLst>
              <a:ext uri="{FF2B5EF4-FFF2-40B4-BE49-F238E27FC236}">
                <a16:creationId xmlns:a16="http://schemas.microsoft.com/office/drawing/2014/main" id="{AC2CC6DB-5800-53E8-747F-C0734BCF8C7B}"/>
              </a:ext>
            </a:extLst>
          </p:cNvPr>
          <p:cNvCxnSpPr/>
          <p:nvPr/>
        </p:nvCxnSpPr>
        <p:spPr>
          <a:xfrm>
            <a:off x="10147533" y="4632500"/>
            <a:ext cx="0" cy="623700"/>
          </a:xfrm>
          <a:prstGeom prst="straightConnector1">
            <a:avLst/>
          </a:prstGeom>
          <a:noFill/>
          <a:ln w="25400" cap="flat" cmpd="sng">
            <a:solidFill>
              <a:srgbClr val="1484FC"/>
            </a:solidFill>
            <a:prstDash val="solid"/>
            <a:round/>
            <a:headEnd type="triangle" w="med" len="med"/>
            <a:tailEnd type="triangle" w="med" len="med"/>
          </a:ln>
        </p:spPr>
      </p:cxnSp>
    </p:spTree>
    <p:extLst>
      <p:ext uri="{BB962C8B-B14F-4D97-AF65-F5344CB8AC3E}">
        <p14:creationId xmlns:p14="http://schemas.microsoft.com/office/powerpoint/2010/main" val="21686456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36">
          <a:extLst>
            <a:ext uri="{FF2B5EF4-FFF2-40B4-BE49-F238E27FC236}">
              <a16:creationId xmlns:a16="http://schemas.microsoft.com/office/drawing/2014/main" id="{F8D2B34E-108D-57A4-63D3-68F4779EB937}"/>
            </a:ext>
          </a:extLst>
        </p:cNvPr>
        <p:cNvGrpSpPr/>
        <p:nvPr/>
      </p:nvGrpSpPr>
      <p:grpSpPr>
        <a:xfrm>
          <a:off x="0" y="0"/>
          <a:ext cx="0" cy="0"/>
          <a:chOff x="0" y="0"/>
          <a:chExt cx="0" cy="0"/>
        </a:xfrm>
      </p:grpSpPr>
      <p:sp>
        <p:nvSpPr>
          <p:cNvPr id="19" name="Google Shape;423;p31">
            <a:extLst>
              <a:ext uri="{FF2B5EF4-FFF2-40B4-BE49-F238E27FC236}">
                <a16:creationId xmlns:a16="http://schemas.microsoft.com/office/drawing/2014/main" id="{5358C30B-A879-7A93-C58F-5B128F7F41F8}"/>
              </a:ext>
            </a:extLst>
          </p:cNvPr>
          <p:cNvSpPr/>
          <p:nvPr/>
        </p:nvSpPr>
        <p:spPr>
          <a:xfrm>
            <a:off x="1175033" y="2506267"/>
            <a:ext cx="4694049" cy="1067840"/>
          </a:xfrm>
          <a:custGeom>
            <a:avLst/>
            <a:gdLst/>
            <a:ahLst/>
            <a:cxnLst/>
            <a:rect l="l" t="t" r="r" b="b"/>
            <a:pathLst>
              <a:path w="140825" h="32036" extrusionOk="0">
                <a:moveTo>
                  <a:pt x="140825" y="32036"/>
                </a:moveTo>
                <a:cubicBezTo>
                  <a:pt x="129335" y="28786"/>
                  <a:pt x="95354" y="17872"/>
                  <a:pt x="71883" y="12533"/>
                </a:cubicBezTo>
                <a:cubicBezTo>
                  <a:pt x="48412" y="7194"/>
                  <a:pt x="11981" y="2089"/>
                  <a:pt x="0" y="0"/>
                </a:cubicBezTo>
              </a:path>
            </a:pathLst>
          </a:custGeom>
          <a:noFill/>
          <a:ln w="50800" cap="flat" cmpd="sng">
            <a:solidFill>
              <a:srgbClr val="D9D9D9"/>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37" name="Google Shape;337;p28">
            <a:extLst>
              <a:ext uri="{FF2B5EF4-FFF2-40B4-BE49-F238E27FC236}">
                <a16:creationId xmlns:a16="http://schemas.microsoft.com/office/drawing/2014/main" id="{8CD5FFC0-A8B9-2C21-5F01-C670ED1FA683}"/>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385700" y="2001800"/>
            <a:ext cx="5688602" cy="1768900"/>
          </a:xfrm>
          <a:prstGeom prst="rect">
            <a:avLst/>
          </a:prstGeom>
          <a:noFill/>
          <a:ln>
            <a:noFill/>
          </a:ln>
        </p:spPr>
      </p:pic>
      <p:sp>
        <p:nvSpPr>
          <p:cNvPr id="338" name="Google Shape;338;p28">
            <a:extLst>
              <a:ext uri="{FF2B5EF4-FFF2-40B4-BE49-F238E27FC236}">
                <a16:creationId xmlns:a16="http://schemas.microsoft.com/office/drawing/2014/main" id="{EE552AB8-5DCA-7E21-CF4A-8FCE7341F829}"/>
              </a:ext>
            </a:extLst>
          </p:cNvPr>
          <p:cNvSpPr/>
          <p:nvPr/>
        </p:nvSpPr>
        <p:spPr>
          <a:xfrm>
            <a:off x="7169467" y="3429000"/>
            <a:ext cx="1436400" cy="507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8">
            <a:extLst>
              <a:ext uri="{FF2B5EF4-FFF2-40B4-BE49-F238E27FC236}">
                <a16:creationId xmlns:a16="http://schemas.microsoft.com/office/drawing/2014/main" id="{278D8DBB-B302-66E6-B7D4-B10780D0933D}"/>
              </a:ext>
            </a:extLst>
          </p:cNvPr>
          <p:cNvSpPr/>
          <p:nvPr/>
        </p:nvSpPr>
        <p:spPr>
          <a:xfrm>
            <a:off x="6385700" y="3262700"/>
            <a:ext cx="7836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8">
            <a:extLst>
              <a:ext uri="{FF2B5EF4-FFF2-40B4-BE49-F238E27FC236}">
                <a16:creationId xmlns:a16="http://schemas.microsoft.com/office/drawing/2014/main" id="{C1358BE0-743C-AA5A-0112-2460D8B661A6}"/>
              </a:ext>
            </a:extLst>
          </p:cNvPr>
          <p:cNvSpPr/>
          <p:nvPr/>
        </p:nvSpPr>
        <p:spPr>
          <a:xfrm>
            <a:off x="9899967" y="3496133"/>
            <a:ext cx="15783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341" name="Google Shape;341;p28">
            <a:extLst>
              <a:ext uri="{FF2B5EF4-FFF2-40B4-BE49-F238E27FC236}">
                <a16:creationId xmlns:a16="http://schemas.microsoft.com/office/drawing/2014/main" id="{F0A22E89-A99F-3C4A-8CFC-E414F5CFC137}"/>
              </a:ext>
            </a:extLst>
          </p:cNvPr>
          <p:cNvPicPr preferRelativeResize="0"/>
          <p:nvPr/>
        </p:nvPicPr>
        <p:blipFill>
          <a:blip r:embed="rId4">
            <a:alphaModFix/>
          </a:blip>
          <a:stretch>
            <a:fillRect/>
          </a:stretch>
        </p:blipFill>
        <p:spPr>
          <a:xfrm>
            <a:off x="724633" y="1975800"/>
            <a:ext cx="5979302" cy="4134412"/>
          </a:xfrm>
          <a:prstGeom prst="rect">
            <a:avLst/>
          </a:prstGeom>
          <a:noFill/>
          <a:ln>
            <a:noFill/>
          </a:ln>
        </p:spPr>
      </p:pic>
      <p:sp>
        <p:nvSpPr>
          <p:cNvPr id="342" name="Google Shape;342;p28">
            <a:extLst>
              <a:ext uri="{FF2B5EF4-FFF2-40B4-BE49-F238E27FC236}">
                <a16:creationId xmlns:a16="http://schemas.microsoft.com/office/drawing/2014/main" id="{C627C617-6D1B-91F3-467D-547B7EED0AB8}"/>
              </a:ext>
            </a:extLst>
          </p:cNvPr>
          <p:cNvSpPr txBox="1">
            <a:spLocks noGrp="1"/>
          </p:cNvSpPr>
          <p:nvPr>
            <p:ph type="body" idx="1"/>
          </p:nvPr>
        </p:nvSpPr>
        <p:spPr>
          <a:xfrm rot="-5400000">
            <a:off x="-446479" y="3411477"/>
            <a:ext cx="19812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rgbClr val="1484FC"/>
                </a:solidFill>
                <a:latin typeface="Tw Cen MT" panose="020B0602020104020603" pitchFamily="34" charset="77"/>
              </a:rPr>
              <a:t>Dayside Flux</a:t>
            </a:r>
            <a:endParaRPr sz="2500" b="1" dirty="0">
              <a:solidFill>
                <a:srgbClr val="1484FC"/>
              </a:solidFill>
              <a:latin typeface="Tw Cen MT" panose="020B0602020104020603" pitchFamily="34" charset="77"/>
            </a:endParaRPr>
          </a:p>
        </p:txBody>
      </p:sp>
      <p:sp>
        <p:nvSpPr>
          <p:cNvPr id="343" name="Google Shape;343;p28">
            <a:extLst>
              <a:ext uri="{FF2B5EF4-FFF2-40B4-BE49-F238E27FC236}">
                <a16:creationId xmlns:a16="http://schemas.microsoft.com/office/drawing/2014/main" id="{EF392147-D342-05CE-AC9D-3C3CF71999BC}"/>
              </a:ext>
            </a:extLst>
          </p:cNvPr>
          <p:cNvSpPr txBox="1">
            <a:spLocks noGrp="1"/>
          </p:cNvSpPr>
          <p:nvPr>
            <p:ph type="body" idx="1"/>
          </p:nvPr>
        </p:nvSpPr>
        <p:spPr>
          <a:xfrm>
            <a:off x="1978367" y="5795038"/>
            <a:ext cx="4050000" cy="640500"/>
          </a:xfrm>
          <a:prstGeom prst="rect">
            <a:avLst/>
          </a:prstGeom>
          <a:noFill/>
        </p:spPr>
        <p:txBody>
          <a:bodyPr spcFirstLastPara="1" wrap="square" lIns="91425" tIns="45700" rIns="91425" bIns="45700" anchor="t" anchorCtr="0">
            <a:noAutofit/>
          </a:bodyPr>
          <a:lstStyle/>
          <a:p>
            <a:pPr marL="0" lvl="0" indent="0" algn="just" rtl="0">
              <a:lnSpc>
                <a:spcPct val="115000"/>
              </a:lnSpc>
              <a:spcBef>
                <a:spcPts val="1100"/>
              </a:spcBef>
              <a:spcAft>
                <a:spcPts val="1900"/>
              </a:spcAft>
              <a:buNone/>
            </a:pPr>
            <a:r>
              <a:rPr lang="en-US" sz="2500" b="1" dirty="0">
                <a:solidFill>
                  <a:schemeClr val="dk1"/>
                </a:solidFill>
                <a:latin typeface="Tw Cen MT" panose="020B0602020104020603" pitchFamily="34" charset="77"/>
              </a:rPr>
              <a:t>Wavelength (microns)</a:t>
            </a:r>
            <a:endParaRPr sz="2500" b="1" dirty="0">
              <a:solidFill>
                <a:schemeClr val="dk1"/>
              </a:solidFill>
              <a:latin typeface="Tw Cen MT" panose="020B0602020104020603" pitchFamily="34" charset="77"/>
            </a:endParaRPr>
          </a:p>
        </p:txBody>
      </p:sp>
      <p:sp>
        <p:nvSpPr>
          <p:cNvPr id="344" name="Google Shape;344;p28">
            <a:extLst>
              <a:ext uri="{FF2B5EF4-FFF2-40B4-BE49-F238E27FC236}">
                <a16:creationId xmlns:a16="http://schemas.microsoft.com/office/drawing/2014/main" id="{60B5971C-35C1-5A8F-9555-DDD1C3D3D991}"/>
              </a:ext>
            </a:extLst>
          </p:cNvPr>
          <p:cNvSpPr txBox="1">
            <a:spLocks noGrp="1"/>
          </p:cNvSpPr>
          <p:nvPr>
            <p:ph type="title"/>
          </p:nvPr>
        </p:nvSpPr>
        <p:spPr>
          <a:xfrm>
            <a:off x="101600" y="1571858"/>
            <a:ext cx="2337600" cy="370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1300" b="0" i="1">
                <a:solidFill>
                  <a:srgbClr val="242424"/>
                </a:solidFill>
                <a:latin typeface="Arial"/>
                <a:ea typeface="Arial"/>
                <a:cs typeface="Arial"/>
                <a:sym typeface="Arial"/>
              </a:rPr>
              <a:t>Koll+2019, Mansfield+2019</a:t>
            </a:r>
            <a:endParaRPr sz="1300" b="0" i="1">
              <a:solidFill>
                <a:srgbClr val="242424"/>
              </a:solidFill>
              <a:latin typeface="Arial"/>
              <a:ea typeface="Arial"/>
              <a:cs typeface="Arial"/>
              <a:sym typeface="Arial"/>
            </a:endParaRPr>
          </a:p>
        </p:txBody>
      </p:sp>
      <p:sp>
        <p:nvSpPr>
          <p:cNvPr id="345" name="Google Shape;345;p28">
            <a:extLst>
              <a:ext uri="{FF2B5EF4-FFF2-40B4-BE49-F238E27FC236}">
                <a16:creationId xmlns:a16="http://schemas.microsoft.com/office/drawing/2014/main" id="{663147EE-656D-D764-1850-F88667AFFA2D}"/>
              </a:ext>
            </a:extLst>
          </p:cNvPr>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How do we hunt for atmospheres?</a:t>
            </a:r>
            <a:endParaRPr dirty="0">
              <a:latin typeface="Tw Cen MT" panose="020B0602020104020603" pitchFamily="34" charset="77"/>
            </a:endParaRPr>
          </a:p>
        </p:txBody>
      </p:sp>
      <p:sp>
        <p:nvSpPr>
          <p:cNvPr id="346" name="Google Shape;346;p28">
            <a:extLst>
              <a:ext uri="{FF2B5EF4-FFF2-40B4-BE49-F238E27FC236}">
                <a16:creationId xmlns:a16="http://schemas.microsoft.com/office/drawing/2014/main" id="{C6BFA619-404A-3CE1-FAEF-C2EBDA2B64E3}"/>
              </a:ext>
            </a:extLst>
          </p:cNvPr>
          <p:cNvSpPr txBox="1">
            <a:spLocks noGrp="1"/>
          </p:cNvSpPr>
          <p:nvPr>
            <p:ph type="title"/>
          </p:nvPr>
        </p:nvSpPr>
        <p:spPr>
          <a:xfrm>
            <a:off x="182880" y="807720"/>
            <a:ext cx="8961000" cy="7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259" b="0" dirty="0">
                <a:solidFill>
                  <a:srgbClr val="1484FC"/>
                </a:solidFill>
                <a:latin typeface="Tw Cen MT" panose="020B0602020104020603" pitchFamily="34" charset="77"/>
              </a:rPr>
              <a:t>Observing rocky worlds in secondary eclipse</a:t>
            </a:r>
            <a:endParaRPr sz="3259" b="0" dirty="0">
              <a:solidFill>
                <a:srgbClr val="1484FC"/>
              </a:solidFill>
              <a:latin typeface="Tw Cen MT" panose="020B0602020104020603" pitchFamily="34" charset="77"/>
            </a:endParaRPr>
          </a:p>
        </p:txBody>
      </p:sp>
      <p:cxnSp>
        <p:nvCxnSpPr>
          <p:cNvPr id="347" name="Google Shape;347;p28">
            <a:extLst>
              <a:ext uri="{FF2B5EF4-FFF2-40B4-BE49-F238E27FC236}">
                <a16:creationId xmlns:a16="http://schemas.microsoft.com/office/drawing/2014/main" id="{22CD823B-799F-822B-401C-157DAF83EC62}"/>
              </a:ext>
            </a:extLst>
          </p:cNvPr>
          <p:cNvCxnSpPr>
            <a:cxnSpLocks/>
          </p:cNvCxnSpPr>
          <p:nvPr/>
        </p:nvCxnSpPr>
        <p:spPr>
          <a:xfrm rot="10800000" flipV="1">
            <a:off x="10263725" y="2193093"/>
            <a:ext cx="847298" cy="187942"/>
          </a:xfrm>
          <a:prstGeom prst="curvedConnector3">
            <a:avLst>
              <a:gd name="adj1" fmla="val -10234"/>
            </a:avLst>
          </a:prstGeom>
          <a:noFill/>
          <a:ln w="19050" cap="flat" cmpd="sng">
            <a:solidFill>
              <a:srgbClr val="1484FC"/>
            </a:solidFill>
            <a:prstDash val="solid"/>
            <a:round/>
            <a:headEnd type="none" w="med" len="med"/>
            <a:tailEnd type="triangle" w="med" len="med"/>
          </a:ln>
        </p:spPr>
      </p:cxnSp>
      <p:sp>
        <p:nvSpPr>
          <p:cNvPr id="348" name="Google Shape;348;p28">
            <a:extLst>
              <a:ext uri="{FF2B5EF4-FFF2-40B4-BE49-F238E27FC236}">
                <a16:creationId xmlns:a16="http://schemas.microsoft.com/office/drawing/2014/main" id="{BEB7DD98-2C7C-3956-8A1D-61C3FD237F86}"/>
              </a:ext>
            </a:extLst>
          </p:cNvPr>
          <p:cNvSpPr txBox="1">
            <a:spLocks noGrp="1"/>
          </p:cNvSpPr>
          <p:nvPr>
            <p:ph type="body" idx="1"/>
          </p:nvPr>
        </p:nvSpPr>
        <p:spPr>
          <a:xfrm>
            <a:off x="10515275" y="1571858"/>
            <a:ext cx="1379752" cy="674400"/>
          </a:xfrm>
          <a:prstGeom prst="rect">
            <a:avLst/>
          </a:prstGeom>
          <a:noFill/>
        </p:spPr>
        <p:txBody>
          <a:bodyPr spcFirstLastPara="1" wrap="square" lIns="91425" tIns="45700" rIns="91425" bIns="45700" anchor="t" anchorCtr="0">
            <a:noAutofit/>
          </a:bodyPr>
          <a:lstStyle/>
          <a:p>
            <a:pPr marL="0" lvl="0" indent="0" algn="ctr" rtl="0">
              <a:lnSpc>
                <a:spcPct val="100000"/>
              </a:lnSpc>
              <a:spcBef>
                <a:spcPts val="0"/>
              </a:spcBef>
              <a:buNone/>
            </a:pPr>
            <a:r>
              <a:rPr lang="en-US" sz="1800" dirty="0">
                <a:latin typeface="Tw Cen MT" panose="020B0602020104020603" pitchFamily="34" charset="77"/>
              </a:rPr>
              <a:t>Exoplanet’s</a:t>
            </a:r>
            <a:br>
              <a:rPr lang="en-US" sz="1800" dirty="0">
                <a:latin typeface="Tw Cen MT" panose="020B0602020104020603" pitchFamily="34" charset="77"/>
              </a:rPr>
            </a:br>
            <a:r>
              <a:rPr lang="en-US" sz="1800" dirty="0">
                <a:solidFill>
                  <a:srgbClr val="1484FC"/>
                </a:solidFill>
                <a:latin typeface="Tw Cen MT" panose="020B0602020104020603" pitchFamily="34" charset="77"/>
              </a:rPr>
              <a:t>Dayside Flux</a:t>
            </a:r>
            <a:endParaRPr sz="1800" dirty="0">
              <a:solidFill>
                <a:srgbClr val="1484FC"/>
              </a:solidFill>
              <a:latin typeface="Tw Cen MT" panose="020B0602020104020603" pitchFamily="34" charset="77"/>
            </a:endParaRPr>
          </a:p>
        </p:txBody>
      </p:sp>
      <p:sp>
        <p:nvSpPr>
          <p:cNvPr id="3" name="Google Shape;364;p29">
            <a:extLst>
              <a:ext uri="{FF2B5EF4-FFF2-40B4-BE49-F238E27FC236}">
                <a16:creationId xmlns:a16="http://schemas.microsoft.com/office/drawing/2014/main" id="{445B862A-D83E-F448-BFDB-842D87579BFF}"/>
              </a:ext>
            </a:extLst>
          </p:cNvPr>
          <p:cNvSpPr txBox="1">
            <a:spLocks/>
          </p:cNvSpPr>
          <p:nvPr/>
        </p:nvSpPr>
        <p:spPr>
          <a:xfrm>
            <a:off x="2165183" y="2001800"/>
            <a:ext cx="37041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500" b="1" i="0" u="none" strike="noStrike" kern="0" cap="none" spc="0" normalizeH="0" baseline="0" noProof="0" dirty="0">
                <a:ln>
                  <a:noFill/>
                </a:ln>
                <a:solidFill>
                  <a:srgbClr val="FFFFFF">
                    <a:lumMod val="75000"/>
                  </a:srgbClr>
                </a:solidFill>
                <a:effectLst/>
                <a:uLnTx/>
                <a:uFillTx/>
                <a:latin typeface="Tw Cen MT" panose="020B0602020104020603" pitchFamily="34" charset="77"/>
                <a:sym typeface="Twentieth Century"/>
              </a:rPr>
              <a:t>Case 1: high dayside flux</a:t>
            </a:r>
          </a:p>
        </p:txBody>
      </p:sp>
      <p:cxnSp>
        <p:nvCxnSpPr>
          <p:cNvPr id="7" name="Google Shape;390;p30">
            <a:extLst>
              <a:ext uri="{FF2B5EF4-FFF2-40B4-BE49-F238E27FC236}">
                <a16:creationId xmlns:a16="http://schemas.microsoft.com/office/drawing/2014/main" id="{1DD05FAE-2325-2A14-F132-EC1BE4D855EF}"/>
              </a:ext>
            </a:extLst>
          </p:cNvPr>
          <p:cNvCxnSpPr/>
          <p:nvPr/>
        </p:nvCxnSpPr>
        <p:spPr>
          <a:xfrm rot="10800000">
            <a:off x="7424067" y="4208967"/>
            <a:ext cx="0" cy="1844700"/>
          </a:xfrm>
          <a:prstGeom prst="straightConnector1">
            <a:avLst/>
          </a:prstGeom>
          <a:noFill/>
          <a:ln w="12700" cap="flat" cmpd="sng">
            <a:solidFill>
              <a:schemeClr val="dk2"/>
            </a:solidFill>
            <a:prstDash val="solid"/>
            <a:round/>
            <a:headEnd type="none" w="med" len="med"/>
            <a:tailEnd type="triangle" w="med" len="med"/>
          </a:ln>
        </p:spPr>
      </p:cxnSp>
      <p:cxnSp>
        <p:nvCxnSpPr>
          <p:cNvPr id="8" name="Google Shape;391;p30">
            <a:extLst>
              <a:ext uri="{FF2B5EF4-FFF2-40B4-BE49-F238E27FC236}">
                <a16:creationId xmlns:a16="http://schemas.microsoft.com/office/drawing/2014/main" id="{F673644F-5162-A50E-2979-D97F6A4EFCB1}"/>
              </a:ext>
            </a:extLst>
          </p:cNvPr>
          <p:cNvCxnSpPr/>
          <p:nvPr/>
        </p:nvCxnSpPr>
        <p:spPr>
          <a:xfrm>
            <a:off x="7424067" y="6053667"/>
            <a:ext cx="3752100" cy="0"/>
          </a:xfrm>
          <a:prstGeom prst="straightConnector1">
            <a:avLst/>
          </a:prstGeom>
          <a:noFill/>
          <a:ln w="12700" cap="flat" cmpd="sng">
            <a:solidFill>
              <a:schemeClr val="dk2"/>
            </a:solidFill>
            <a:prstDash val="solid"/>
            <a:round/>
            <a:headEnd type="none" w="med" len="med"/>
            <a:tailEnd type="triangle" w="med" len="med"/>
          </a:ln>
        </p:spPr>
      </p:cxnSp>
      <p:sp>
        <p:nvSpPr>
          <p:cNvPr id="14" name="Google Shape;392;p30">
            <a:extLst>
              <a:ext uri="{FF2B5EF4-FFF2-40B4-BE49-F238E27FC236}">
                <a16:creationId xmlns:a16="http://schemas.microsoft.com/office/drawing/2014/main" id="{33DEC27C-525D-FEEB-0FE7-B28711EE8A0F}"/>
              </a:ext>
            </a:extLst>
          </p:cNvPr>
          <p:cNvSpPr txBox="1">
            <a:spLocks/>
          </p:cNvSpPr>
          <p:nvPr/>
        </p:nvSpPr>
        <p:spPr>
          <a:xfrm>
            <a:off x="9011350" y="5915438"/>
            <a:ext cx="640500" cy="507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ea typeface="Oswald"/>
                <a:cs typeface="Oswald"/>
                <a:sym typeface="Oswald"/>
              </a:rPr>
              <a:t>Time</a:t>
            </a:r>
            <a:endParaRPr kumimoji="0" lang="en-US" sz="1800" b="0" i="0" u="none" strike="noStrike" kern="0" cap="none" spc="0" normalizeH="0" baseline="0" noProof="0" dirty="0">
              <a:ln>
                <a:noFill/>
              </a:ln>
              <a:solidFill>
                <a:srgbClr val="57C1FF"/>
              </a:solidFill>
              <a:effectLst/>
              <a:uLnTx/>
              <a:uFillTx/>
              <a:latin typeface="Tw Cen MT" panose="020B0602020104020603" pitchFamily="34" charset="77"/>
              <a:ea typeface="Oswald"/>
              <a:cs typeface="Oswald"/>
              <a:sym typeface="Oswald"/>
            </a:endParaRPr>
          </a:p>
        </p:txBody>
      </p:sp>
      <p:sp>
        <p:nvSpPr>
          <p:cNvPr id="15" name="Google Shape;393;p30">
            <a:extLst>
              <a:ext uri="{FF2B5EF4-FFF2-40B4-BE49-F238E27FC236}">
                <a16:creationId xmlns:a16="http://schemas.microsoft.com/office/drawing/2014/main" id="{E4419673-1DF0-B78E-CBF7-37557B55E0B5}"/>
              </a:ext>
            </a:extLst>
          </p:cNvPr>
          <p:cNvSpPr txBox="1">
            <a:spLocks/>
          </p:cNvSpPr>
          <p:nvPr/>
        </p:nvSpPr>
        <p:spPr>
          <a:xfrm rot="16200000">
            <a:off x="6328251" y="4902549"/>
            <a:ext cx="1737133" cy="507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sym typeface="Twentieth Century"/>
              </a:rPr>
              <a:t>Normalized Flux</a:t>
            </a:r>
            <a:endParaRPr kumimoji="0" lang="en-US" sz="1800" b="0" i="0" u="none" strike="noStrike" kern="0" cap="none" spc="0" normalizeH="0" baseline="0" noProof="0" dirty="0">
              <a:ln>
                <a:noFill/>
              </a:ln>
              <a:solidFill>
                <a:srgbClr val="57C1FF"/>
              </a:solidFill>
              <a:effectLst/>
              <a:uLnTx/>
              <a:uFillTx/>
              <a:latin typeface="Tw Cen MT" panose="020B0602020104020603" pitchFamily="34" charset="77"/>
              <a:sym typeface="Twentieth Century"/>
            </a:endParaRPr>
          </a:p>
        </p:txBody>
      </p:sp>
      <p:sp>
        <p:nvSpPr>
          <p:cNvPr id="16" name="Google Shape;396;p30">
            <a:extLst>
              <a:ext uri="{FF2B5EF4-FFF2-40B4-BE49-F238E27FC236}">
                <a16:creationId xmlns:a16="http://schemas.microsoft.com/office/drawing/2014/main" id="{1E2D219E-6713-F1B9-A38D-D19F542C7671}"/>
              </a:ext>
            </a:extLst>
          </p:cNvPr>
          <p:cNvSpPr txBox="1">
            <a:spLocks/>
          </p:cNvSpPr>
          <p:nvPr/>
        </p:nvSpPr>
        <p:spPr>
          <a:xfrm>
            <a:off x="8790033" y="3866467"/>
            <a:ext cx="1043100" cy="63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A0E3B"/>
              </a:buClr>
              <a:buSzPts val="4400"/>
              <a:buFont typeface="Twentieth Century"/>
              <a:buNone/>
              <a:defRPr sz="4400" b="1" i="0" u="none" strike="noStrike" cap="none">
                <a:solidFill>
                  <a:srgbClr val="1A0E3B"/>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1A0E3B"/>
              </a:buClr>
              <a:buSzPts val="1300"/>
              <a:buFont typeface="Twentieth Century"/>
              <a:buNone/>
              <a:tabLst/>
              <a:defRPr/>
            </a:pPr>
            <a:r>
              <a:rPr kumimoji="0" lang="en-US" sz="1800" b="0" i="0" u="none" strike="noStrike" kern="0" cap="none" spc="0" normalizeH="0" baseline="0" noProof="0" dirty="0">
                <a:ln>
                  <a:noFill/>
                </a:ln>
                <a:solidFill>
                  <a:srgbClr val="1484FC"/>
                </a:solidFill>
                <a:effectLst/>
                <a:uLnTx/>
                <a:uFillTx/>
                <a:latin typeface="Tw Cen MT" panose="020B0602020104020603" pitchFamily="34" charset="77"/>
                <a:sym typeface="Twentieth Century"/>
              </a:rPr>
              <a:t>Eclipse</a:t>
            </a:r>
          </a:p>
        </p:txBody>
      </p:sp>
      <p:sp>
        <p:nvSpPr>
          <p:cNvPr id="12" name="Google Shape;422;p31">
            <a:extLst>
              <a:ext uri="{FF2B5EF4-FFF2-40B4-BE49-F238E27FC236}">
                <a16:creationId xmlns:a16="http://schemas.microsoft.com/office/drawing/2014/main" id="{91277F42-8D80-8E58-5306-0B4C0D424C4E}"/>
              </a:ext>
            </a:extLst>
          </p:cNvPr>
          <p:cNvSpPr/>
          <p:nvPr/>
        </p:nvSpPr>
        <p:spPr>
          <a:xfrm>
            <a:off x="1236833" y="3169033"/>
            <a:ext cx="4581752" cy="1027041"/>
          </a:xfrm>
          <a:custGeom>
            <a:avLst/>
            <a:gdLst/>
            <a:ahLst/>
            <a:cxnLst/>
            <a:rect l="l" t="t" r="r" b="b"/>
            <a:pathLst>
              <a:path w="137456" h="30812" extrusionOk="0">
                <a:moveTo>
                  <a:pt x="137456" y="30812"/>
                </a:moveTo>
                <a:cubicBezTo>
                  <a:pt x="126527" y="27766"/>
                  <a:pt x="94792" y="17668"/>
                  <a:pt x="71883" y="12533"/>
                </a:cubicBezTo>
                <a:cubicBezTo>
                  <a:pt x="48974" y="7398"/>
                  <a:pt x="11981" y="2089"/>
                  <a:pt x="0" y="0"/>
                </a:cubicBezTo>
              </a:path>
            </a:pathLst>
          </a:custGeom>
          <a:noFill/>
          <a:ln w="25400" cap="flat" cmpd="sng">
            <a:solidFill>
              <a:srgbClr val="1484FC"/>
            </a:solidFill>
            <a:prstDash val="dash"/>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25;p31">
            <a:extLst>
              <a:ext uri="{FF2B5EF4-FFF2-40B4-BE49-F238E27FC236}">
                <a16:creationId xmlns:a16="http://schemas.microsoft.com/office/drawing/2014/main" id="{44A17E28-DE29-F0D7-1885-38100F6D6B57}"/>
              </a:ext>
            </a:extLst>
          </p:cNvPr>
          <p:cNvSpPr txBox="1">
            <a:spLocks/>
          </p:cNvSpPr>
          <p:nvPr/>
        </p:nvSpPr>
        <p:spPr>
          <a:xfrm>
            <a:off x="2186717" y="2675950"/>
            <a:ext cx="37041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500" b="1" i="0" u="none" strike="noStrike" kern="0" cap="none" spc="0" normalizeH="0" baseline="0" noProof="0" dirty="0">
                <a:ln>
                  <a:noFill/>
                </a:ln>
                <a:solidFill>
                  <a:srgbClr val="1484FC"/>
                </a:solidFill>
                <a:effectLst/>
                <a:highlight>
                  <a:srgbClr val="FFFFFF"/>
                </a:highlight>
                <a:uLnTx/>
                <a:uFillTx/>
                <a:latin typeface="Tw Cen MT" panose="020B0602020104020603" pitchFamily="34" charset="77"/>
                <a:sym typeface="Twentieth Century"/>
              </a:rPr>
              <a:t>Case 2: low dayside flux</a:t>
            </a:r>
          </a:p>
        </p:txBody>
      </p:sp>
      <p:cxnSp>
        <p:nvCxnSpPr>
          <p:cNvPr id="20" name="Google Shape;426;p31">
            <a:extLst>
              <a:ext uri="{FF2B5EF4-FFF2-40B4-BE49-F238E27FC236}">
                <a16:creationId xmlns:a16="http://schemas.microsoft.com/office/drawing/2014/main" id="{35D70B01-2B0F-913F-B020-72BA2466080D}"/>
              </a:ext>
            </a:extLst>
          </p:cNvPr>
          <p:cNvCxnSpPr/>
          <p:nvPr/>
        </p:nvCxnSpPr>
        <p:spPr>
          <a:xfrm>
            <a:off x="7819600" y="4574500"/>
            <a:ext cx="1512000" cy="1164000"/>
          </a:xfrm>
          <a:prstGeom prst="bentConnector3">
            <a:avLst>
              <a:gd name="adj1" fmla="val 49996"/>
            </a:avLst>
          </a:prstGeom>
          <a:noFill/>
          <a:ln w="50800" cap="flat" cmpd="sng">
            <a:solidFill>
              <a:srgbClr val="B7B7B7"/>
            </a:solidFill>
            <a:prstDash val="solid"/>
            <a:round/>
            <a:headEnd type="none" w="med" len="med"/>
            <a:tailEnd type="none" w="med" len="med"/>
          </a:ln>
        </p:spPr>
      </p:cxnSp>
      <p:cxnSp>
        <p:nvCxnSpPr>
          <p:cNvPr id="21" name="Google Shape;427;p31">
            <a:extLst>
              <a:ext uri="{FF2B5EF4-FFF2-40B4-BE49-F238E27FC236}">
                <a16:creationId xmlns:a16="http://schemas.microsoft.com/office/drawing/2014/main" id="{9330BE9B-ED2C-2F6B-3DBB-041E331CCBBE}"/>
              </a:ext>
            </a:extLst>
          </p:cNvPr>
          <p:cNvCxnSpPr/>
          <p:nvPr/>
        </p:nvCxnSpPr>
        <p:spPr>
          <a:xfrm flipH="1">
            <a:off x="9242000" y="4574500"/>
            <a:ext cx="1512000" cy="1164000"/>
          </a:xfrm>
          <a:prstGeom prst="bentConnector3">
            <a:avLst>
              <a:gd name="adj1" fmla="val 52086"/>
            </a:avLst>
          </a:prstGeom>
          <a:noFill/>
          <a:ln w="50800" cap="flat" cmpd="sng">
            <a:solidFill>
              <a:srgbClr val="B7B7B7"/>
            </a:solidFill>
            <a:prstDash val="solid"/>
            <a:round/>
            <a:headEnd type="none" w="med" len="med"/>
            <a:tailEnd type="none" w="med" len="med"/>
          </a:ln>
        </p:spPr>
      </p:cxnSp>
      <p:cxnSp>
        <p:nvCxnSpPr>
          <p:cNvPr id="2" name="Google Shape;458;p32">
            <a:extLst>
              <a:ext uri="{FF2B5EF4-FFF2-40B4-BE49-F238E27FC236}">
                <a16:creationId xmlns:a16="http://schemas.microsoft.com/office/drawing/2014/main" id="{91ECBDD2-B41E-FAA1-9225-10B6F1E13207}"/>
              </a:ext>
            </a:extLst>
          </p:cNvPr>
          <p:cNvCxnSpPr>
            <a:cxnSpLocks/>
          </p:cNvCxnSpPr>
          <p:nvPr/>
        </p:nvCxnSpPr>
        <p:spPr>
          <a:xfrm flipH="1" flipV="1">
            <a:off x="8851647" y="2085785"/>
            <a:ext cx="1120961" cy="364173"/>
          </a:xfrm>
          <a:prstGeom prst="straightConnector1">
            <a:avLst/>
          </a:prstGeom>
          <a:noFill/>
          <a:ln w="12700" cap="flat" cmpd="sng">
            <a:solidFill>
              <a:srgbClr val="CCCCCC"/>
            </a:solidFill>
            <a:prstDash val="solid"/>
            <a:round/>
            <a:headEnd type="none" w="med" len="med"/>
            <a:tailEnd type="none" w="med" len="med"/>
          </a:ln>
        </p:spPr>
      </p:cxnSp>
      <p:cxnSp>
        <p:nvCxnSpPr>
          <p:cNvPr id="4" name="Google Shape;459;p32">
            <a:extLst>
              <a:ext uri="{FF2B5EF4-FFF2-40B4-BE49-F238E27FC236}">
                <a16:creationId xmlns:a16="http://schemas.microsoft.com/office/drawing/2014/main" id="{CF2E20B9-2CFB-619D-09B9-FA44C9C3B322}"/>
              </a:ext>
            </a:extLst>
          </p:cNvPr>
          <p:cNvCxnSpPr>
            <a:cxnSpLocks/>
          </p:cNvCxnSpPr>
          <p:nvPr/>
        </p:nvCxnSpPr>
        <p:spPr>
          <a:xfrm flipV="1">
            <a:off x="10192926" y="2071767"/>
            <a:ext cx="346797" cy="329168"/>
          </a:xfrm>
          <a:prstGeom prst="straightConnector1">
            <a:avLst/>
          </a:prstGeom>
          <a:noFill/>
          <a:ln w="12700" cap="flat" cmpd="sng">
            <a:solidFill>
              <a:srgbClr val="CCCCCC"/>
            </a:solidFill>
            <a:prstDash val="solid"/>
            <a:round/>
            <a:headEnd type="none" w="med" len="med"/>
            <a:tailEnd type="none" w="med" len="med"/>
          </a:ln>
        </p:spPr>
      </p:cxnSp>
      <p:sp>
        <p:nvSpPr>
          <p:cNvPr id="5" name="Google Shape;460;p32">
            <a:extLst>
              <a:ext uri="{FF2B5EF4-FFF2-40B4-BE49-F238E27FC236}">
                <a16:creationId xmlns:a16="http://schemas.microsoft.com/office/drawing/2014/main" id="{92DB9AB0-455F-B268-567B-9AB991DE3063}"/>
              </a:ext>
            </a:extLst>
          </p:cNvPr>
          <p:cNvSpPr/>
          <p:nvPr/>
        </p:nvSpPr>
        <p:spPr>
          <a:xfrm>
            <a:off x="8860935" y="907925"/>
            <a:ext cx="1669500" cy="1164000"/>
          </a:xfrm>
          <a:prstGeom prst="rect">
            <a:avLst/>
          </a:prstGeom>
          <a:noFill/>
          <a:ln w="12700"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463;p32">
            <a:extLst>
              <a:ext uri="{FF2B5EF4-FFF2-40B4-BE49-F238E27FC236}">
                <a16:creationId xmlns:a16="http://schemas.microsoft.com/office/drawing/2014/main" id="{735FB13D-58C1-C419-7CFA-D50E98B91390}"/>
              </a:ext>
            </a:extLst>
          </p:cNvPr>
          <p:cNvSpPr/>
          <p:nvPr/>
        </p:nvSpPr>
        <p:spPr>
          <a:xfrm>
            <a:off x="9122392" y="1304433"/>
            <a:ext cx="537420" cy="114164"/>
          </a:xfrm>
          <a:custGeom>
            <a:avLst/>
            <a:gdLst/>
            <a:ahLst/>
            <a:cxnLst/>
            <a:rect l="l" t="t" r="r" b="b"/>
            <a:pathLst>
              <a:path w="16123" h="3425" extrusionOk="0">
                <a:moveTo>
                  <a:pt x="6433" y="3425"/>
                </a:moveTo>
                <a:cubicBezTo>
                  <a:pt x="5402" y="3109"/>
                  <a:pt x="-1367" y="2097"/>
                  <a:pt x="248" y="1526"/>
                </a:cubicBezTo>
                <a:cubicBezTo>
                  <a:pt x="1863" y="955"/>
                  <a:pt x="13477" y="254"/>
                  <a:pt x="16123" y="0"/>
                </a:cubicBezTo>
              </a:path>
            </a:pathLst>
          </a:custGeom>
          <a:noFill/>
          <a:ln w="25400" cap="flat" cmpd="sng">
            <a:solidFill>
              <a:srgbClr val="1484FC"/>
            </a:solidFill>
            <a:prstDash val="solid"/>
            <a:round/>
            <a:headEnd type="stealth"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64;p32">
            <a:extLst>
              <a:ext uri="{FF2B5EF4-FFF2-40B4-BE49-F238E27FC236}">
                <a16:creationId xmlns:a16="http://schemas.microsoft.com/office/drawing/2014/main" id="{96CE0459-E856-145A-FC99-7874F8013691}"/>
              </a:ext>
            </a:extLst>
          </p:cNvPr>
          <p:cNvSpPr/>
          <p:nvPr/>
        </p:nvSpPr>
        <p:spPr>
          <a:xfrm>
            <a:off x="9371027" y="1035811"/>
            <a:ext cx="783600" cy="783600"/>
          </a:xfrm>
          <a:prstGeom prst="ellipse">
            <a:avLst/>
          </a:prstGeom>
          <a:solidFill>
            <a:schemeClr val="lt1"/>
          </a:solidFill>
          <a:ln w="12700" cap="flat" cmpd="sng">
            <a:solidFill>
              <a:srgbClr val="CCCCCC"/>
            </a:solidFill>
            <a:prstDash val="solid"/>
            <a:round/>
            <a:headEnd type="none" w="sm" len="sm"/>
            <a:tailEnd type="none" w="sm" len="sm"/>
          </a:ln>
          <a:effectLst>
            <a:outerShdw blurRad="361950" algn="bl" rotWithShape="0">
              <a:srgbClr val="1484FC">
                <a:alpha val="64999"/>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65;p32">
            <a:extLst>
              <a:ext uri="{FF2B5EF4-FFF2-40B4-BE49-F238E27FC236}">
                <a16:creationId xmlns:a16="http://schemas.microsoft.com/office/drawing/2014/main" id="{A6175F2B-28CE-D576-8B15-68D3F3329E75}"/>
              </a:ext>
            </a:extLst>
          </p:cNvPr>
          <p:cNvSpPr/>
          <p:nvPr/>
        </p:nvSpPr>
        <p:spPr>
          <a:xfrm>
            <a:off x="9975085" y="1288167"/>
            <a:ext cx="346158" cy="157296"/>
          </a:xfrm>
          <a:custGeom>
            <a:avLst/>
            <a:gdLst/>
            <a:ahLst/>
            <a:cxnLst/>
            <a:rect l="l" t="t" r="r" b="b"/>
            <a:pathLst>
              <a:path w="10385" h="4719" extrusionOk="0">
                <a:moveTo>
                  <a:pt x="0" y="4719"/>
                </a:moveTo>
                <a:cubicBezTo>
                  <a:pt x="1705" y="4537"/>
                  <a:pt x="9207" y="4416"/>
                  <a:pt x="10232" y="3629"/>
                </a:cubicBezTo>
                <a:cubicBezTo>
                  <a:pt x="11257" y="2843"/>
                  <a:pt x="6830" y="605"/>
                  <a:pt x="6150" y="0"/>
                </a:cubicBezTo>
              </a:path>
            </a:pathLst>
          </a:custGeom>
          <a:noFill/>
          <a:ln w="25400" cap="flat" cmpd="sng">
            <a:solidFill>
              <a:srgbClr val="1484FC"/>
            </a:solidFill>
            <a:prstDash val="solid"/>
            <a:round/>
            <a:headEnd type="none" w="med" len="med"/>
            <a:tailEnd type="stealth"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66;p32">
            <a:extLst>
              <a:ext uri="{FF2B5EF4-FFF2-40B4-BE49-F238E27FC236}">
                <a16:creationId xmlns:a16="http://schemas.microsoft.com/office/drawing/2014/main" id="{98BA37B7-3E14-E306-9783-BB7103718840}"/>
              </a:ext>
            </a:extLst>
          </p:cNvPr>
          <p:cNvSpPr txBox="1">
            <a:spLocks/>
          </p:cNvSpPr>
          <p:nvPr/>
        </p:nvSpPr>
        <p:spPr>
          <a:xfrm>
            <a:off x="8672535" y="1617335"/>
            <a:ext cx="2046300" cy="543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ctr"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500" b="0" i="0" u="none" strike="noStrike" kern="0" cap="none" spc="0" normalizeH="0" baseline="0" noProof="0" dirty="0">
                <a:ln>
                  <a:noFill/>
                </a:ln>
                <a:solidFill>
                  <a:srgbClr val="1484FC"/>
                </a:solidFill>
                <a:effectLst/>
                <a:uLnTx/>
                <a:uFillTx/>
                <a:latin typeface="Tw Cen MT" panose="020B0602020104020603" pitchFamily="34" charset="77"/>
                <a:sym typeface="Twentieth Century"/>
              </a:rPr>
              <a:t>Energy recirculation</a:t>
            </a:r>
          </a:p>
        </p:txBody>
      </p:sp>
      <p:cxnSp>
        <p:nvCxnSpPr>
          <p:cNvPr id="25" name="Google Shape;549;p34">
            <a:extLst>
              <a:ext uri="{FF2B5EF4-FFF2-40B4-BE49-F238E27FC236}">
                <a16:creationId xmlns:a16="http://schemas.microsoft.com/office/drawing/2014/main" id="{94A49B5C-13C9-7F46-2257-500634158189}"/>
              </a:ext>
            </a:extLst>
          </p:cNvPr>
          <p:cNvCxnSpPr>
            <a:cxnSpLocks/>
          </p:cNvCxnSpPr>
          <p:nvPr/>
        </p:nvCxnSpPr>
        <p:spPr>
          <a:xfrm rot="10800000" flipV="1">
            <a:off x="3604438" y="4194032"/>
            <a:ext cx="2249663" cy="378067"/>
          </a:xfrm>
          <a:prstGeom prst="curvedConnector3">
            <a:avLst>
              <a:gd name="adj1" fmla="val 52363"/>
            </a:avLst>
          </a:prstGeom>
          <a:noFill/>
          <a:ln w="101600" cap="flat" cmpd="sng">
            <a:solidFill>
              <a:srgbClr val="1484FC"/>
            </a:solidFill>
            <a:prstDash val="solid"/>
            <a:round/>
            <a:headEnd type="none" w="med" len="med"/>
            <a:tailEnd type="none" w="med" len="med"/>
          </a:ln>
        </p:spPr>
      </p:cxnSp>
      <p:cxnSp>
        <p:nvCxnSpPr>
          <p:cNvPr id="26" name="Google Shape;550;p34">
            <a:extLst>
              <a:ext uri="{FF2B5EF4-FFF2-40B4-BE49-F238E27FC236}">
                <a16:creationId xmlns:a16="http://schemas.microsoft.com/office/drawing/2014/main" id="{07E50458-D6CA-DB7A-3423-845EDA796774}"/>
              </a:ext>
            </a:extLst>
          </p:cNvPr>
          <p:cNvCxnSpPr>
            <a:cxnSpLocks/>
          </p:cNvCxnSpPr>
          <p:nvPr/>
        </p:nvCxnSpPr>
        <p:spPr>
          <a:xfrm>
            <a:off x="1212533" y="3181033"/>
            <a:ext cx="2391904" cy="1391067"/>
          </a:xfrm>
          <a:prstGeom prst="curvedConnector3">
            <a:avLst>
              <a:gd name="adj1" fmla="val 50000"/>
            </a:avLst>
          </a:prstGeom>
          <a:noFill/>
          <a:ln w="101600" cap="flat" cmpd="sng">
            <a:solidFill>
              <a:srgbClr val="1484FC"/>
            </a:solidFill>
            <a:prstDash val="solid"/>
            <a:round/>
            <a:headEnd type="none" w="med" len="med"/>
            <a:tailEnd type="none" w="med" len="med"/>
          </a:ln>
        </p:spPr>
      </p:cxnSp>
      <p:sp>
        <p:nvSpPr>
          <p:cNvPr id="32" name="Google Shape;551;p34">
            <a:extLst>
              <a:ext uri="{FF2B5EF4-FFF2-40B4-BE49-F238E27FC236}">
                <a16:creationId xmlns:a16="http://schemas.microsoft.com/office/drawing/2014/main" id="{91870EEF-232B-8634-AD21-3416F1DE2DDE}"/>
              </a:ext>
            </a:extLst>
          </p:cNvPr>
          <p:cNvSpPr/>
          <p:nvPr/>
        </p:nvSpPr>
        <p:spPr>
          <a:xfrm rot="1080770">
            <a:off x="562314" y="3841943"/>
            <a:ext cx="2723488" cy="1440186"/>
          </a:xfrm>
          <a:prstGeom prst="irregularSeal2">
            <a:avLst/>
          </a:prstGeom>
          <a:solidFill>
            <a:srgbClr val="1CA8E1">
              <a:alpha val="30000"/>
            </a:srgbClr>
          </a:solidFill>
          <a:ln w="38100" cap="flat" cmpd="sng">
            <a:solidFill>
              <a:srgbClr val="0097A7"/>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97A7"/>
                </a:solidFill>
                <a:effectLst/>
                <a:uLnTx/>
                <a:uFillTx/>
                <a:latin typeface="Tw Cen MT Condensed" panose="020B0606020104020203" pitchFamily="34" charset="77"/>
                <a:ea typeface="Oswald Medium"/>
                <a:cs typeface="Oswald Medium"/>
                <a:sym typeface="Oswald Medium"/>
              </a:rPr>
              <a:t>15</a:t>
            </a:r>
            <a:r>
              <a:rPr kumimoji="0" lang="en-US" sz="2400" b="1" i="0" u="none" strike="noStrike" kern="0" cap="none" spc="0" normalizeH="0" baseline="0" noProof="0" dirty="0">
                <a:ln>
                  <a:noFill/>
                </a:ln>
                <a:solidFill>
                  <a:srgbClr val="0097A7"/>
                </a:solidFill>
                <a:effectLst/>
                <a:uLnTx/>
                <a:uFillTx/>
                <a:latin typeface="Tw Cen MT Condensed" panose="020B0606020104020203" pitchFamily="34" charset="77"/>
                <a:cs typeface="Arial"/>
                <a:sym typeface="Arial"/>
              </a:rPr>
              <a:t>μ</a:t>
            </a:r>
            <a:r>
              <a:rPr kumimoji="0" lang="en-US" sz="2400" b="1" i="0" u="none" strike="noStrike" kern="0" cap="none" spc="0" normalizeH="0" baseline="0" noProof="0" dirty="0">
                <a:ln>
                  <a:noFill/>
                </a:ln>
                <a:solidFill>
                  <a:srgbClr val="0097A7"/>
                </a:solidFill>
                <a:effectLst/>
                <a:uLnTx/>
                <a:uFillTx/>
                <a:latin typeface="Tw Cen MT Condensed" panose="020B0606020104020203" pitchFamily="34" charset="77"/>
                <a:ea typeface="Oswald Medium"/>
                <a:cs typeface="Oswald Medium"/>
                <a:sym typeface="Oswald Medium"/>
              </a:rPr>
              <a:t>m CO2 bonus</a:t>
            </a:r>
            <a:endParaRPr kumimoji="0" sz="2400" b="1" i="0" u="none" strike="noStrike" kern="0" cap="none" spc="0" normalizeH="0" baseline="0" noProof="0" dirty="0">
              <a:ln>
                <a:noFill/>
              </a:ln>
              <a:solidFill>
                <a:srgbClr val="0097A7"/>
              </a:solidFill>
              <a:effectLst/>
              <a:uLnTx/>
              <a:uFillTx/>
              <a:latin typeface="Tw Cen MT Condensed" panose="020B0606020104020203" pitchFamily="34" charset="77"/>
              <a:ea typeface="Oswald Medium"/>
              <a:cs typeface="Oswald Medium"/>
              <a:sym typeface="Oswald Medium"/>
            </a:endParaRPr>
          </a:p>
        </p:txBody>
      </p:sp>
      <p:sp>
        <p:nvSpPr>
          <p:cNvPr id="33" name="Google Shape;513;p34">
            <a:extLst>
              <a:ext uri="{FF2B5EF4-FFF2-40B4-BE49-F238E27FC236}">
                <a16:creationId xmlns:a16="http://schemas.microsoft.com/office/drawing/2014/main" id="{1FC5C46D-0051-AE86-F7B7-659D73A5963C}"/>
              </a:ext>
            </a:extLst>
          </p:cNvPr>
          <p:cNvSpPr txBox="1">
            <a:spLocks/>
          </p:cNvSpPr>
          <p:nvPr/>
        </p:nvSpPr>
        <p:spPr>
          <a:xfrm>
            <a:off x="10197945" y="4546633"/>
            <a:ext cx="20463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100" b="1" i="0" u="none" strike="noStrike" kern="0" cap="none" spc="0" normalizeH="0" baseline="0" noProof="0" dirty="0">
                <a:ln>
                  <a:noFill/>
                </a:ln>
                <a:solidFill>
                  <a:srgbClr val="1484FC"/>
                </a:solidFill>
                <a:effectLst/>
                <a:uLnTx/>
                <a:uFillTx/>
                <a:latin typeface="Tw Cen MT" panose="020B0602020104020603" pitchFamily="34" charset="77"/>
                <a:ea typeface="Oswald"/>
                <a:cs typeface="Oswald"/>
                <a:sym typeface="Oswald"/>
              </a:rPr>
              <a:t>SMALLER DEPTH</a:t>
            </a:r>
          </a:p>
        </p:txBody>
      </p:sp>
      <p:cxnSp>
        <p:nvCxnSpPr>
          <p:cNvPr id="34" name="Google Shape;547;p34">
            <a:extLst>
              <a:ext uri="{FF2B5EF4-FFF2-40B4-BE49-F238E27FC236}">
                <a16:creationId xmlns:a16="http://schemas.microsoft.com/office/drawing/2014/main" id="{A9B8925F-201C-C44A-BB7D-5E704EDB58D7}"/>
              </a:ext>
            </a:extLst>
          </p:cNvPr>
          <p:cNvCxnSpPr/>
          <p:nvPr/>
        </p:nvCxnSpPr>
        <p:spPr>
          <a:xfrm>
            <a:off x="7832867" y="4572100"/>
            <a:ext cx="1515300" cy="495600"/>
          </a:xfrm>
          <a:prstGeom prst="bentConnector3">
            <a:avLst>
              <a:gd name="adj1" fmla="val 49197"/>
            </a:avLst>
          </a:prstGeom>
          <a:noFill/>
          <a:ln w="50800" cap="flat" cmpd="sng">
            <a:solidFill>
              <a:srgbClr val="1484FC"/>
            </a:solidFill>
            <a:prstDash val="solid"/>
            <a:round/>
            <a:headEnd type="none" w="med" len="med"/>
            <a:tailEnd type="none" w="med" len="med"/>
          </a:ln>
        </p:spPr>
      </p:cxnSp>
      <p:cxnSp>
        <p:nvCxnSpPr>
          <p:cNvPr id="35" name="Google Shape;548;p34">
            <a:extLst>
              <a:ext uri="{FF2B5EF4-FFF2-40B4-BE49-F238E27FC236}">
                <a16:creationId xmlns:a16="http://schemas.microsoft.com/office/drawing/2014/main" id="{4482A2BD-6C4B-7AC3-CB51-97EB78077FBC}"/>
              </a:ext>
            </a:extLst>
          </p:cNvPr>
          <p:cNvCxnSpPr/>
          <p:nvPr/>
        </p:nvCxnSpPr>
        <p:spPr>
          <a:xfrm flipH="1">
            <a:off x="9210267" y="4572100"/>
            <a:ext cx="1557000" cy="495300"/>
          </a:xfrm>
          <a:prstGeom prst="bentConnector3">
            <a:avLst>
              <a:gd name="adj1" fmla="val 51139"/>
            </a:avLst>
          </a:prstGeom>
          <a:noFill/>
          <a:ln w="50800" cap="flat" cmpd="sng">
            <a:solidFill>
              <a:srgbClr val="1484FC"/>
            </a:solidFill>
            <a:prstDash val="solid"/>
            <a:round/>
            <a:headEnd type="none" w="med" len="med"/>
            <a:tailEnd type="none" w="med" len="med"/>
          </a:ln>
        </p:spPr>
      </p:cxnSp>
      <p:cxnSp>
        <p:nvCxnSpPr>
          <p:cNvPr id="36" name="Google Shape;552;p34">
            <a:extLst>
              <a:ext uri="{FF2B5EF4-FFF2-40B4-BE49-F238E27FC236}">
                <a16:creationId xmlns:a16="http://schemas.microsoft.com/office/drawing/2014/main" id="{1CBE91BE-D5FF-CF6C-60F2-13FA3EC73A4C}"/>
              </a:ext>
            </a:extLst>
          </p:cNvPr>
          <p:cNvCxnSpPr/>
          <p:nvPr/>
        </p:nvCxnSpPr>
        <p:spPr>
          <a:xfrm>
            <a:off x="10147533" y="4632500"/>
            <a:ext cx="0" cy="438300"/>
          </a:xfrm>
          <a:prstGeom prst="straightConnector1">
            <a:avLst/>
          </a:prstGeom>
          <a:noFill/>
          <a:ln w="25400" cap="flat" cmpd="sng">
            <a:solidFill>
              <a:srgbClr val="1484FC"/>
            </a:solidFill>
            <a:prstDash val="solid"/>
            <a:round/>
            <a:headEnd type="triangle" w="med" len="med"/>
            <a:tailEnd type="triangle" w="med" len="med"/>
          </a:ln>
        </p:spPr>
      </p:cxnSp>
      <p:sp>
        <p:nvSpPr>
          <p:cNvPr id="37" name="Google Shape;553;p34">
            <a:extLst>
              <a:ext uri="{FF2B5EF4-FFF2-40B4-BE49-F238E27FC236}">
                <a16:creationId xmlns:a16="http://schemas.microsoft.com/office/drawing/2014/main" id="{8E5727EC-7307-C293-CF99-298C6D10DAEF}"/>
              </a:ext>
            </a:extLst>
          </p:cNvPr>
          <p:cNvSpPr txBox="1">
            <a:spLocks/>
          </p:cNvSpPr>
          <p:nvPr/>
        </p:nvSpPr>
        <p:spPr>
          <a:xfrm>
            <a:off x="9949200" y="4881667"/>
            <a:ext cx="23769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ctr" defTabSz="914400" rtl="0" eaLnBrk="1" fontAlgn="auto" latinLnBrk="0" hangingPunct="1">
              <a:lnSpc>
                <a:spcPct val="100000"/>
              </a:lnSpc>
              <a:spcBef>
                <a:spcPts val="1100"/>
              </a:spcBef>
              <a:spcAft>
                <a:spcPts val="1900"/>
              </a:spcAft>
              <a:buClr>
                <a:srgbClr val="1A0E3B"/>
              </a:buClr>
              <a:buSzPts val="2800"/>
              <a:buFont typeface="Arial"/>
              <a:buNone/>
              <a:tabLst/>
              <a:defRPr/>
            </a:pPr>
            <a:r>
              <a:rPr kumimoji="0" lang="en-US" sz="2000" b="0" i="0" u="none" strike="noStrike" kern="0" cap="none" spc="0" normalizeH="0" baseline="0" noProof="0" dirty="0">
                <a:ln>
                  <a:noFill/>
                </a:ln>
                <a:solidFill>
                  <a:srgbClr val="1484FC"/>
                </a:solidFill>
                <a:effectLst/>
                <a:uLnTx/>
                <a:uFillTx/>
                <a:latin typeface="Tw Cen MT" panose="020B0602020104020603" pitchFamily="34" charset="77"/>
                <a:ea typeface="Oswald"/>
                <a:cs typeface="Oswald"/>
                <a:sym typeface="Oswald"/>
              </a:rPr>
              <a:t>More likely an </a:t>
            </a:r>
            <a:br>
              <a:rPr kumimoji="0" lang="en-US" sz="2000" b="0" i="0" u="none" strike="noStrike" kern="0" cap="none" spc="0" normalizeH="0" baseline="0" noProof="0" dirty="0">
                <a:ln>
                  <a:noFill/>
                </a:ln>
                <a:solidFill>
                  <a:srgbClr val="1484FC"/>
                </a:solidFill>
                <a:effectLst/>
                <a:uLnTx/>
                <a:uFillTx/>
                <a:latin typeface="Tw Cen MT" panose="020B0602020104020603" pitchFamily="34" charset="77"/>
                <a:ea typeface="Oswald"/>
                <a:cs typeface="Oswald"/>
                <a:sym typeface="Oswald"/>
              </a:rPr>
            </a:br>
            <a:r>
              <a:rPr kumimoji="0" lang="en-US" sz="2000" b="0" i="0" u="none" strike="noStrike" kern="0" cap="none" spc="0" normalizeH="0" baseline="0" noProof="0" dirty="0">
                <a:ln>
                  <a:noFill/>
                </a:ln>
                <a:solidFill>
                  <a:srgbClr val="1484FC"/>
                </a:solidFill>
                <a:effectLst/>
                <a:uLnTx/>
                <a:uFillTx/>
                <a:latin typeface="Tw Cen MT" panose="020B0602020104020603" pitchFamily="34" charset="77"/>
                <a:ea typeface="Oswald"/>
                <a:cs typeface="Oswald"/>
                <a:sym typeface="Oswald"/>
              </a:rPr>
              <a:t>atmosphere</a:t>
            </a:r>
          </a:p>
        </p:txBody>
      </p:sp>
    </p:spTree>
    <p:extLst>
      <p:ext uri="{BB962C8B-B14F-4D97-AF65-F5344CB8AC3E}">
        <p14:creationId xmlns:p14="http://schemas.microsoft.com/office/powerpoint/2010/main" val="616129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63" name="Google Shape;563;p35"/>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How do we hunt for atmospheres?</a:t>
            </a:r>
            <a:endParaRPr dirty="0">
              <a:latin typeface="Tw Cen MT" panose="020B0602020104020603" pitchFamily="34" charset="77"/>
            </a:endParaRPr>
          </a:p>
        </p:txBody>
      </p:sp>
      <p:sp>
        <p:nvSpPr>
          <p:cNvPr id="564" name="Google Shape;564;p35"/>
          <p:cNvSpPr txBox="1">
            <a:spLocks noGrp="1"/>
          </p:cNvSpPr>
          <p:nvPr>
            <p:ph type="title"/>
          </p:nvPr>
        </p:nvSpPr>
        <p:spPr>
          <a:xfrm>
            <a:off x="182880" y="807720"/>
            <a:ext cx="8961000" cy="7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259" b="0" dirty="0">
                <a:solidFill>
                  <a:srgbClr val="1484FC"/>
                </a:solidFill>
                <a:latin typeface="Tw Cen MT" panose="020B0602020104020603" pitchFamily="34" charset="77"/>
              </a:rPr>
              <a:t>Observing rocky worlds in secondary eclipse</a:t>
            </a:r>
            <a:endParaRPr sz="3259" b="0" dirty="0">
              <a:solidFill>
                <a:srgbClr val="1484FC"/>
              </a:solidFill>
              <a:latin typeface="Tw Cen MT" panose="020B0602020104020603" pitchFamily="34" charset="77"/>
            </a:endParaRPr>
          </a:p>
        </p:txBody>
      </p:sp>
      <p:pic>
        <p:nvPicPr>
          <p:cNvPr id="588" name="Google Shape;588;p35"/>
          <p:cNvPicPr preferRelativeResize="0"/>
          <p:nvPr/>
        </p:nvPicPr>
        <p:blipFill>
          <a:blip r:embed="rId3">
            <a:alphaModFix/>
          </a:blip>
          <a:stretch>
            <a:fillRect/>
          </a:stretch>
        </p:blipFill>
        <p:spPr>
          <a:xfrm>
            <a:off x="1303323" y="1687327"/>
            <a:ext cx="3225775" cy="2763850"/>
          </a:xfrm>
          <a:prstGeom prst="rect">
            <a:avLst/>
          </a:prstGeom>
          <a:noFill/>
          <a:ln>
            <a:noFill/>
          </a:ln>
        </p:spPr>
      </p:pic>
      <p:sp>
        <p:nvSpPr>
          <p:cNvPr id="589" name="Google Shape;589;p35"/>
          <p:cNvSpPr txBox="1"/>
          <p:nvPr/>
        </p:nvSpPr>
        <p:spPr>
          <a:xfrm>
            <a:off x="1758928" y="4440364"/>
            <a:ext cx="2302102" cy="822572"/>
          </a:xfrm>
          <a:prstGeom prst="rect">
            <a:avLst/>
          </a:prstGeom>
          <a:solidFill>
            <a:srgbClr val="FFFFFF"/>
          </a:solidFill>
          <a:ln w="28575" cap="flat" cmpd="sng">
            <a:solidFill>
              <a:srgbClr val="1384F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800"/>
              </a:spcBef>
              <a:spcAft>
                <a:spcPts val="1400"/>
              </a:spcAft>
              <a:buClr>
                <a:srgbClr val="000000"/>
              </a:buClr>
              <a:buSzTx/>
              <a:buFont typeface="Arial"/>
              <a:buNone/>
              <a:tabLst/>
              <a:defRPr/>
            </a:pPr>
            <a:r>
              <a:rPr kumimoji="0" lang="en-US" sz="2200" b="1" i="0" u="none" strike="noStrike" kern="0" cap="none" spc="0" normalizeH="0" baseline="0" noProof="0" dirty="0">
                <a:ln>
                  <a:noFill/>
                </a:ln>
                <a:solidFill>
                  <a:srgbClr val="1384FD"/>
                </a:solidFill>
                <a:effectLst/>
                <a:uLnTx/>
                <a:uFillTx/>
                <a:latin typeface="Tw Cen MT" panose="020B0602020104020603" pitchFamily="34" charset="77"/>
                <a:ea typeface="Twentieth Century"/>
                <a:cs typeface="Twentieth Century"/>
                <a:sym typeface="Twentieth Century"/>
              </a:rPr>
              <a:t>JWST will get </a:t>
            </a:r>
            <a:br>
              <a:rPr kumimoji="0" lang="en-US" sz="2200" b="1" i="0" u="none" strike="noStrike" kern="0" cap="none" spc="0" normalizeH="0" baseline="0" noProof="0" dirty="0">
                <a:ln>
                  <a:noFill/>
                </a:ln>
                <a:solidFill>
                  <a:srgbClr val="1384FD"/>
                </a:solidFill>
                <a:effectLst/>
                <a:uLnTx/>
                <a:uFillTx/>
                <a:latin typeface="Tw Cen MT" panose="020B0602020104020603" pitchFamily="34" charset="77"/>
                <a:ea typeface="Twentieth Century"/>
                <a:cs typeface="Twentieth Century"/>
                <a:sym typeface="Twentieth Century"/>
              </a:rPr>
            </a:br>
            <a:r>
              <a:rPr kumimoji="0" lang="en-US" sz="2200" b="1" i="0" u="none" strike="noStrike" kern="0" cap="none" spc="0" normalizeH="0" baseline="0" noProof="0" dirty="0">
                <a:ln>
                  <a:noFill/>
                </a:ln>
                <a:solidFill>
                  <a:srgbClr val="1384FD"/>
                </a:solidFill>
                <a:effectLst/>
                <a:uLnTx/>
                <a:uFillTx/>
                <a:latin typeface="Tw Cen MT" panose="020B0602020104020603" pitchFamily="34" charset="77"/>
                <a:ea typeface="Twentieth Century"/>
                <a:cs typeface="Twentieth Century"/>
                <a:sym typeface="Twentieth Century"/>
              </a:rPr>
              <a:t>eclipses at 15 </a:t>
            </a:r>
            <a:r>
              <a:rPr kumimoji="0" lang="en-US" sz="2200" b="1" i="0" u="none" strike="noStrike" kern="0" cap="none" spc="0" normalizeH="0" baseline="0" noProof="0" dirty="0" err="1">
                <a:ln>
                  <a:noFill/>
                </a:ln>
                <a:solidFill>
                  <a:srgbClr val="1384FD"/>
                </a:solidFill>
                <a:effectLst/>
                <a:uLnTx/>
                <a:uFillTx/>
                <a:latin typeface="Tw Cen MT" panose="020B0602020104020603" pitchFamily="34" charset="77"/>
                <a:ea typeface="Twentieth Century"/>
                <a:cs typeface="Twentieth Century"/>
                <a:sym typeface="Twentieth Century"/>
              </a:rPr>
              <a:t>μm</a:t>
            </a:r>
            <a:endParaRPr kumimoji="0" sz="2200" b="1" i="0" u="none" strike="noStrike" kern="0" cap="none" spc="0" normalizeH="0" baseline="0" noProof="0" dirty="0">
              <a:ln>
                <a:noFill/>
              </a:ln>
              <a:solidFill>
                <a:srgbClr val="1384FD"/>
              </a:solidFill>
              <a:effectLst/>
              <a:uLnTx/>
              <a:uFillTx/>
              <a:latin typeface="Tw Cen MT" panose="020B0602020104020603" pitchFamily="34" charset="77"/>
              <a:ea typeface="Twentieth Century"/>
              <a:cs typeface="Twentieth Century"/>
              <a:sym typeface="Twentieth Century"/>
            </a:endParaRPr>
          </a:p>
        </p:txBody>
      </p:sp>
      <p:sp>
        <p:nvSpPr>
          <p:cNvPr id="590" name="Google Shape;590;p35"/>
          <p:cNvSpPr txBox="1"/>
          <p:nvPr/>
        </p:nvSpPr>
        <p:spPr>
          <a:xfrm>
            <a:off x="981585" y="5129995"/>
            <a:ext cx="4400700" cy="61360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800"/>
              </a:spcBef>
              <a:spcAft>
                <a:spcPts val="1400"/>
              </a:spcAft>
              <a:buClr>
                <a:srgbClr val="000000"/>
              </a:buClr>
              <a:buSzTx/>
              <a:buFont typeface="Arial"/>
              <a:buNone/>
              <a:tabLst/>
              <a:defRPr/>
            </a:pPr>
            <a:r>
              <a:rPr kumimoji="0" lang="en-US" sz="1800" b="0" i="0" u="none" strike="noStrike" kern="0" cap="none" spc="0" normalizeH="0" baseline="0" noProof="0" dirty="0">
                <a:ln>
                  <a:noFill/>
                </a:ln>
                <a:solidFill>
                  <a:srgbClr val="1384FD"/>
                </a:solidFill>
                <a:effectLst/>
                <a:uLnTx/>
                <a:uFillTx/>
                <a:latin typeface="Tw Cen MT" panose="020B0602020104020603" pitchFamily="34" charset="77"/>
                <a:ea typeface="Twentieth Century"/>
                <a:cs typeface="Twentieth Century"/>
                <a:sym typeface="Twentieth Century"/>
              </a:rPr>
              <a:t>To answer: is it an atmosphere or bare rock?</a:t>
            </a:r>
            <a:endParaRPr kumimoji="0" sz="1800" b="0" i="0" u="none" strike="noStrike" kern="0" cap="none" spc="0" normalizeH="0" baseline="0" noProof="0" dirty="0">
              <a:ln>
                <a:noFill/>
              </a:ln>
              <a:solidFill>
                <a:srgbClr val="1384FD"/>
              </a:solidFill>
              <a:effectLst/>
              <a:uLnTx/>
              <a:uFillTx/>
              <a:latin typeface="Tw Cen MT" panose="020B0602020104020603" pitchFamily="34" charset="77"/>
              <a:ea typeface="Twentieth Century"/>
              <a:cs typeface="Twentieth Century"/>
              <a:sym typeface="Twentieth Century"/>
            </a:endParaRPr>
          </a:p>
        </p:txBody>
      </p:sp>
      <p:pic>
        <p:nvPicPr>
          <p:cNvPr id="16" name="Google Shape;337;p28">
            <a:extLst>
              <a:ext uri="{FF2B5EF4-FFF2-40B4-BE49-F238E27FC236}">
                <a16:creationId xmlns:a16="http://schemas.microsoft.com/office/drawing/2014/main" id="{F3E7FD51-BE9F-06EE-394B-CBE14AEA1E68}"/>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385700" y="2001800"/>
            <a:ext cx="5688602" cy="1768900"/>
          </a:xfrm>
          <a:prstGeom prst="rect">
            <a:avLst/>
          </a:prstGeom>
          <a:noFill/>
          <a:ln>
            <a:noFill/>
          </a:ln>
        </p:spPr>
      </p:pic>
      <p:sp>
        <p:nvSpPr>
          <p:cNvPr id="17" name="Google Shape;338;p28">
            <a:extLst>
              <a:ext uri="{FF2B5EF4-FFF2-40B4-BE49-F238E27FC236}">
                <a16:creationId xmlns:a16="http://schemas.microsoft.com/office/drawing/2014/main" id="{DB9D035E-02CB-A4AC-CE2E-C7E53F442DEA}"/>
              </a:ext>
            </a:extLst>
          </p:cNvPr>
          <p:cNvSpPr/>
          <p:nvPr/>
        </p:nvSpPr>
        <p:spPr>
          <a:xfrm>
            <a:off x="7169467" y="3429000"/>
            <a:ext cx="1436400" cy="507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40;p28">
            <a:extLst>
              <a:ext uri="{FF2B5EF4-FFF2-40B4-BE49-F238E27FC236}">
                <a16:creationId xmlns:a16="http://schemas.microsoft.com/office/drawing/2014/main" id="{5884AD1A-EA61-4E0E-580E-18E4B77E17BD}"/>
              </a:ext>
            </a:extLst>
          </p:cNvPr>
          <p:cNvSpPr/>
          <p:nvPr/>
        </p:nvSpPr>
        <p:spPr>
          <a:xfrm>
            <a:off x="9899967" y="3496133"/>
            <a:ext cx="15783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cxnSp>
        <p:nvCxnSpPr>
          <p:cNvPr id="19" name="Google Shape;347;p28">
            <a:extLst>
              <a:ext uri="{FF2B5EF4-FFF2-40B4-BE49-F238E27FC236}">
                <a16:creationId xmlns:a16="http://schemas.microsoft.com/office/drawing/2014/main" id="{A08E3D28-09D1-9D31-3547-BC56399CF32E}"/>
              </a:ext>
            </a:extLst>
          </p:cNvPr>
          <p:cNvCxnSpPr>
            <a:cxnSpLocks/>
          </p:cNvCxnSpPr>
          <p:nvPr/>
        </p:nvCxnSpPr>
        <p:spPr>
          <a:xfrm rot="10800000" flipV="1">
            <a:off x="10263725" y="2193093"/>
            <a:ext cx="847298" cy="187942"/>
          </a:xfrm>
          <a:prstGeom prst="curvedConnector3">
            <a:avLst>
              <a:gd name="adj1" fmla="val -10234"/>
            </a:avLst>
          </a:prstGeom>
          <a:noFill/>
          <a:ln w="19050" cap="flat" cmpd="sng">
            <a:solidFill>
              <a:srgbClr val="1484FC"/>
            </a:solidFill>
            <a:prstDash val="solid"/>
            <a:round/>
            <a:headEnd type="none" w="med" len="med"/>
            <a:tailEnd type="triangle" w="med" len="med"/>
          </a:ln>
        </p:spPr>
      </p:cxnSp>
      <p:sp>
        <p:nvSpPr>
          <p:cNvPr id="20" name="Google Shape;348;p28">
            <a:extLst>
              <a:ext uri="{FF2B5EF4-FFF2-40B4-BE49-F238E27FC236}">
                <a16:creationId xmlns:a16="http://schemas.microsoft.com/office/drawing/2014/main" id="{93532A02-C20E-FAA6-84D8-351FBDF018A1}"/>
              </a:ext>
            </a:extLst>
          </p:cNvPr>
          <p:cNvSpPr txBox="1">
            <a:spLocks/>
          </p:cNvSpPr>
          <p:nvPr/>
        </p:nvSpPr>
        <p:spPr>
          <a:xfrm>
            <a:off x="10515275" y="1571858"/>
            <a:ext cx="1379752" cy="674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ctr" defTabSz="914400" rtl="0" eaLnBrk="1" fontAlgn="auto" latinLnBrk="0" hangingPunct="1">
              <a:lnSpc>
                <a:spcPct val="100000"/>
              </a:lnSpc>
              <a:spcBef>
                <a:spcPts val="0"/>
              </a:spcBef>
              <a:spcAft>
                <a:spcPts val="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sym typeface="Twentieth Century"/>
              </a:rPr>
              <a:t>Exoplanet’s</a:t>
            </a:r>
            <a:br>
              <a:rPr kumimoji="0" lang="en-US" sz="1800" b="0" i="0" u="none" strike="noStrike" kern="0" cap="none" spc="0" normalizeH="0" baseline="0" noProof="0" dirty="0">
                <a:ln>
                  <a:noFill/>
                </a:ln>
                <a:solidFill>
                  <a:srgbClr val="1A0E3B"/>
                </a:solidFill>
                <a:effectLst/>
                <a:uLnTx/>
                <a:uFillTx/>
                <a:latin typeface="Tw Cen MT" panose="020B0602020104020603" pitchFamily="34" charset="77"/>
                <a:sym typeface="Twentieth Century"/>
              </a:rPr>
            </a:br>
            <a:r>
              <a:rPr kumimoji="0" lang="en-US" sz="1800" b="0" i="0" u="none" strike="noStrike" kern="0" cap="none" spc="0" normalizeH="0" baseline="0" noProof="0" dirty="0">
                <a:ln>
                  <a:noFill/>
                </a:ln>
                <a:solidFill>
                  <a:srgbClr val="1484FC"/>
                </a:solidFill>
                <a:effectLst/>
                <a:uLnTx/>
                <a:uFillTx/>
                <a:latin typeface="Tw Cen MT" panose="020B0602020104020603" pitchFamily="34" charset="77"/>
                <a:sym typeface="Twentieth Century"/>
              </a:rPr>
              <a:t>Dayside Flux</a:t>
            </a:r>
          </a:p>
        </p:txBody>
      </p:sp>
      <p:cxnSp>
        <p:nvCxnSpPr>
          <p:cNvPr id="21" name="Google Shape;390;p30">
            <a:extLst>
              <a:ext uri="{FF2B5EF4-FFF2-40B4-BE49-F238E27FC236}">
                <a16:creationId xmlns:a16="http://schemas.microsoft.com/office/drawing/2014/main" id="{0306B124-3A74-33A5-5AE7-1269441C1FC3}"/>
              </a:ext>
            </a:extLst>
          </p:cNvPr>
          <p:cNvCxnSpPr/>
          <p:nvPr/>
        </p:nvCxnSpPr>
        <p:spPr>
          <a:xfrm rot="10800000">
            <a:off x="7424067" y="4208967"/>
            <a:ext cx="0" cy="1844700"/>
          </a:xfrm>
          <a:prstGeom prst="straightConnector1">
            <a:avLst/>
          </a:prstGeom>
          <a:noFill/>
          <a:ln w="12700" cap="flat" cmpd="sng">
            <a:solidFill>
              <a:schemeClr val="dk2"/>
            </a:solidFill>
            <a:prstDash val="solid"/>
            <a:round/>
            <a:headEnd type="none" w="med" len="med"/>
            <a:tailEnd type="triangle" w="med" len="med"/>
          </a:ln>
        </p:spPr>
      </p:cxnSp>
      <p:cxnSp>
        <p:nvCxnSpPr>
          <p:cNvPr id="22" name="Google Shape;391;p30">
            <a:extLst>
              <a:ext uri="{FF2B5EF4-FFF2-40B4-BE49-F238E27FC236}">
                <a16:creationId xmlns:a16="http://schemas.microsoft.com/office/drawing/2014/main" id="{70D7590F-BBEA-782D-93D1-FD161FE31AD1}"/>
              </a:ext>
            </a:extLst>
          </p:cNvPr>
          <p:cNvCxnSpPr/>
          <p:nvPr/>
        </p:nvCxnSpPr>
        <p:spPr>
          <a:xfrm>
            <a:off x="7424067" y="6053667"/>
            <a:ext cx="3752100" cy="0"/>
          </a:xfrm>
          <a:prstGeom prst="straightConnector1">
            <a:avLst/>
          </a:prstGeom>
          <a:noFill/>
          <a:ln w="12700" cap="flat" cmpd="sng">
            <a:solidFill>
              <a:schemeClr val="dk2"/>
            </a:solidFill>
            <a:prstDash val="solid"/>
            <a:round/>
            <a:headEnd type="none" w="med" len="med"/>
            <a:tailEnd type="triangle" w="med" len="med"/>
          </a:ln>
        </p:spPr>
      </p:cxnSp>
      <p:sp>
        <p:nvSpPr>
          <p:cNvPr id="23" name="Google Shape;392;p30">
            <a:extLst>
              <a:ext uri="{FF2B5EF4-FFF2-40B4-BE49-F238E27FC236}">
                <a16:creationId xmlns:a16="http://schemas.microsoft.com/office/drawing/2014/main" id="{A833D10A-722F-3B10-9E7C-EBD5ED61AA3C}"/>
              </a:ext>
            </a:extLst>
          </p:cNvPr>
          <p:cNvSpPr txBox="1">
            <a:spLocks/>
          </p:cNvSpPr>
          <p:nvPr/>
        </p:nvSpPr>
        <p:spPr>
          <a:xfrm>
            <a:off x="9011350" y="5915438"/>
            <a:ext cx="640500" cy="507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ea typeface="Oswald"/>
                <a:cs typeface="Oswald"/>
                <a:sym typeface="Oswald"/>
              </a:rPr>
              <a:t>Time</a:t>
            </a:r>
            <a:endParaRPr kumimoji="0" lang="en-US" sz="1800" b="0" i="0" u="none" strike="noStrike" kern="0" cap="none" spc="0" normalizeH="0" baseline="0" noProof="0" dirty="0">
              <a:ln>
                <a:noFill/>
              </a:ln>
              <a:solidFill>
                <a:srgbClr val="57C1FF"/>
              </a:solidFill>
              <a:effectLst/>
              <a:uLnTx/>
              <a:uFillTx/>
              <a:latin typeface="Tw Cen MT" panose="020B0602020104020603" pitchFamily="34" charset="77"/>
              <a:ea typeface="Oswald"/>
              <a:cs typeface="Oswald"/>
              <a:sym typeface="Oswald"/>
            </a:endParaRPr>
          </a:p>
        </p:txBody>
      </p:sp>
      <p:sp>
        <p:nvSpPr>
          <p:cNvPr id="24" name="Google Shape;393;p30">
            <a:extLst>
              <a:ext uri="{FF2B5EF4-FFF2-40B4-BE49-F238E27FC236}">
                <a16:creationId xmlns:a16="http://schemas.microsoft.com/office/drawing/2014/main" id="{89C98E90-E096-DB32-4CAC-F77F12E2846C}"/>
              </a:ext>
            </a:extLst>
          </p:cNvPr>
          <p:cNvSpPr txBox="1">
            <a:spLocks/>
          </p:cNvSpPr>
          <p:nvPr/>
        </p:nvSpPr>
        <p:spPr>
          <a:xfrm rot="16200000">
            <a:off x="6328251" y="4902549"/>
            <a:ext cx="1737133" cy="507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sym typeface="Twentieth Century"/>
              </a:rPr>
              <a:t>Normalized Flux</a:t>
            </a:r>
            <a:endParaRPr kumimoji="0" lang="en-US" sz="1800" b="0" i="0" u="none" strike="noStrike" kern="0" cap="none" spc="0" normalizeH="0" baseline="0" noProof="0" dirty="0">
              <a:ln>
                <a:noFill/>
              </a:ln>
              <a:solidFill>
                <a:srgbClr val="57C1FF"/>
              </a:solidFill>
              <a:effectLst/>
              <a:uLnTx/>
              <a:uFillTx/>
              <a:latin typeface="Tw Cen MT" panose="020B0602020104020603" pitchFamily="34" charset="77"/>
              <a:sym typeface="Twentieth Century"/>
            </a:endParaRPr>
          </a:p>
        </p:txBody>
      </p:sp>
      <p:sp>
        <p:nvSpPr>
          <p:cNvPr id="25" name="Google Shape;396;p30">
            <a:extLst>
              <a:ext uri="{FF2B5EF4-FFF2-40B4-BE49-F238E27FC236}">
                <a16:creationId xmlns:a16="http://schemas.microsoft.com/office/drawing/2014/main" id="{6FF829A7-6376-7CB7-E7A4-1D5AA0268559}"/>
              </a:ext>
            </a:extLst>
          </p:cNvPr>
          <p:cNvSpPr txBox="1">
            <a:spLocks/>
          </p:cNvSpPr>
          <p:nvPr/>
        </p:nvSpPr>
        <p:spPr>
          <a:xfrm>
            <a:off x="8790033" y="3866467"/>
            <a:ext cx="1043100" cy="63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A0E3B"/>
              </a:buClr>
              <a:buSzPts val="4400"/>
              <a:buFont typeface="Twentieth Century"/>
              <a:buNone/>
              <a:defRPr sz="4400" b="1" i="0" u="none" strike="noStrike" cap="none">
                <a:solidFill>
                  <a:srgbClr val="1A0E3B"/>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1A0E3B"/>
              </a:buClr>
              <a:buSzPts val="1300"/>
              <a:buFont typeface="Twentieth Century"/>
              <a:buNone/>
              <a:tabLst/>
              <a:defRPr/>
            </a:pPr>
            <a:r>
              <a:rPr kumimoji="0" lang="en-US" sz="1800" b="0" i="0" u="none" strike="noStrike" kern="0" cap="none" spc="0" normalizeH="0" baseline="0" noProof="0" dirty="0">
                <a:ln>
                  <a:noFill/>
                </a:ln>
                <a:solidFill>
                  <a:srgbClr val="1484FC"/>
                </a:solidFill>
                <a:effectLst/>
                <a:uLnTx/>
                <a:uFillTx/>
                <a:latin typeface="Tw Cen MT" panose="020B0602020104020603" pitchFamily="34" charset="77"/>
                <a:sym typeface="Twentieth Century"/>
              </a:rPr>
              <a:t>Eclipse</a:t>
            </a:r>
          </a:p>
        </p:txBody>
      </p:sp>
      <p:cxnSp>
        <p:nvCxnSpPr>
          <p:cNvPr id="26" name="Google Shape;426;p31">
            <a:extLst>
              <a:ext uri="{FF2B5EF4-FFF2-40B4-BE49-F238E27FC236}">
                <a16:creationId xmlns:a16="http://schemas.microsoft.com/office/drawing/2014/main" id="{E618DEF9-D5F8-5848-5395-8550C92B2518}"/>
              </a:ext>
            </a:extLst>
          </p:cNvPr>
          <p:cNvCxnSpPr/>
          <p:nvPr/>
        </p:nvCxnSpPr>
        <p:spPr>
          <a:xfrm>
            <a:off x="7819600" y="4574500"/>
            <a:ext cx="1512000" cy="1164000"/>
          </a:xfrm>
          <a:prstGeom prst="bentConnector3">
            <a:avLst>
              <a:gd name="adj1" fmla="val 49996"/>
            </a:avLst>
          </a:prstGeom>
          <a:noFill/>
          <a:ln w="50800" cap="flat" cmpd="sng">
            <a:solidFill>
              <a:srgbClr val="B7B7B7"/>
            </a:solidFill>
            <a:prstDash val="solid"/>
            <a:round/>
            <a:headEnd type="none" w="med" len="med"/>
            <a:tailEnd type="none" w="med" len="med"/>
          </a:ln>
        </p:spPr>
      </p:cxnSp>
      <p:cxnSp>
        <p:nvCxnSpPr>
          <p:cNvPr id="27" name="Google Shape;427;p31">
            <a:extLst>
              <a:ext uri="{FF2B5EF4-FFF2-40B4-BE49-F238E27FC236}">
                <a16:creationId xmlns:a16="http://schemas.microsoft.com/office/drawing/2014/main" id="{C44209F9-D32E-9D35-58D4-2E7CEF467818}"/>
              </a:ext>
            </a:extLst>
          </p:cNvPr>
          <p:cNvCxnSpPr/>
          <p:nvPr/>
        </p:nvCxnSpPr>
        <p:spPr>
          <a:xfrm flipH="1">
            <a:off x="9242000" y="4574500"/>
            <a:ext cx="1512000" cy="1164000"/>
          </a:xfrm>
          <a:prstGeom prst="bentConnector3">
            <a:avLst>
              <a:gd name="adj1" fmla="val 52086"/>
            </a:avLst>
          </a:prstGeom>
          <a:noFill/>
          <a:ln w="50800" cap="flat" cmpd="sng">
            <a:solidFill>
              <a:srgbClr val="B7B7B7"/>
            </a:solidFill>
            <a:prstDash val="solid"/>
            <a:round/>
            <a:headEnd type="none" w="med" len="med"/>
            <a:tailEnd type="none" w="med" len="med"/>
          </a:ln>
        </p:spPr>
      </p:cxnSp>
      <p:cxnSp>
        <p:nvCxnSpPr>
          <p:cNvPr id="28" name="Google Shape;458;p32">
            <a:extLst>
              <a:ext uri="{FF2B5EF4-FFF2-40B4-BE49-F238E27FC236}">
                <a16:creationId xmlns:a16="http://schemas.microsoft.com/office/drawing/2014/main" id="{518D6557-0F0E-9C93-8397-0E9BF76A0F13}"/>
              </a:ext>
            </a:extLst>
          </p:cNvPr>
          <p:cNvCxnSpPr>
            <a:cxnSpLocks/>
          </p:cNvCxnSpPr>
          <p:nvPr/>
        </p:nvCxnSpPr>
        <p:spPr>
          <a:xfrm flipH="1" flipV="1">
            <a:off x="8851647" y="2085785"/>
            <a:ext cx="1120961" cy="364173"/>
          </a:xfrm>
          <a:prstGeom prst="straightConnector1">
            <a:avLst/>
          </a:prstGeom>
          <a:noFill/>
          <a:ln w="12700" cap="flat" cmpd="sng">
            <a:solidFill>
              <a:srgbClr val="CCCCCC"/>
            </a:solidFill>
            <a:prstDash val="solid"/>
            <a:round/>
            <a:headEnd type="none" w="med" len="med"/>
            <a:tailEnd type="none" w="med" len="med"/>
          </a:ln>
        </p:spPr>
      </p:cxnSp>
      <p:cxnSp>
        <p:nvCxnSpPr>
          <p:cNvPr id="29" name="Google Shape;459;p32">
            <a:extLst>
              <a:ext uri="{FF2B5EF4-FFF2-40B4-BE49-F238E27FC236}">
                <a16:creationId xmlns:a16="http://schemas.microsoft.com/office/drawing/2014/main" id="{09526C12-80DA-E49D-DE05-1D86AABD624B}"/>
              </a:ext>
            </a:extLst>
          </p:cNvPr>
          <p:cNvCxnSpPr>
            <a:cxnSpLocks/>
          </p:cNvCxnSpPr>
          <p:nvPr/>
        </p:nvCxnSpPr>
        <p:spPr>
          <a:xfrm flipV="1">
            <a:off x="10192926" y="2071767"/>
            <a:ext cx="346797" cy="329168"/>
          </a:xfrm>
          <a:prstGeom prst="straightConnector1">
            <a:avLst/>
          </a:prstGeom>
          <a:noFill/>
          <a:ln w="12700" cap="flat" cmpd="sng">
            <a:solidFill>
              <a:srgbClr val="CCCCCC"/>
            </a:solidFill>
            <a:prstDash val="solid"/>
            <a:round/>
            <a:headEnd type="none" w="med" len="med"/>
            <a:tailEnd type="none" w="med" len="med"/>
          </a:ln>
        </p:spPr>
      </p:cxnSp>
      <p:sp>
        <p:nvSpPr>
          <p:cNvPr id="30" name="Google Shape;460;p32">
            <a:extLst>
              <a:ext uri="{FF2B5EF4-FFF2-40B4-BE49-F238E27FC236}">
                <a16:creationId xmlns:a16="http://schemas.microsoft.com/office/drawing/2014/main" id="{EC6248E5-2612-B4F2-DED4-BACFD6401138}"/>
              </a:ext>
            </a:extLst>
          </p:cNvPr>
          <p:cNvSpPr/>
          <p:nvPr/>
        </p:nvSpPr>
        <p:spPr>
          <a:xfrm>
            <a:off x="8860935" y="907925"/>
            <a:ext cx="1669500" cy="1164000"/>
          </a:xfrm>
          <a:prstGeom prst="rect">
            <a:avLst/>
          </a:prstGeom>
          <a:noFill/>
          <a:ln w="12700"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63;p32">
            <a:extLst>
              <a:ext uri="{FF2B5EF4-FFF2-40B4-BE49-F238E27FC236}">
                <a16:creationId xmlns:a16="http://schemas.microsoft.com/office/drawing/2014/main" id="{4B8D4402-EADA-5C8A-E9BE-86C3A6AF64A7}"/>
              </a:ext>
            </a:extLst>
          </p:cNvPr>
          <p:cNvSpPr/>
          <p:nvPr/>
        </p:nvSpPr>
        <p:spPr>
          <a:xfrm>
            <a:off x="9122392" y="1304433"/>
            <a:ext cx="537420" cy="114164"/>
          </a:xfrm>
          <a:custGeom>
            <a:avLst/>
            <a:gdLst/>
            <a:ahLst/>
            <a:cxnLst/>
            <a:rect l="l" t="t" r="r" b="b"/>
            <a:pathLst>
              <a:path w="16123" h="3425" extrusionOk="0">
                <a:moveTo>
                  <a:pt x="6433" y="3425"/>
                </a:moveTo>
                <a:cubicBezTo>
                  <a:pt x="5402" y="3109"/>
                  <a:pt x="-1367" y="2097"/>
                  <a:pt x="248" y="1526"/>
                </a:cubicBezTo>
                <a:cubicBezTo>
                  <a:pt x="1863" y="955"/>
                  <a:pt x="13477" y="254"/>
                  <a:pt x="16123" y="0"/>
                </a:cubicBezTo>
              </a:path>
            </a:pathLst>
          </a:custGeom>
          <a:noFill/>
          <a:ln w="25400" cap="flat" cmpd="sng">
            <a:solidFill>
              <a:srgbClr val="1484FC"/>
            </a:solidFill>
            <a:prstDash val="solid"/>
            <a:round/>
            <a:headEnd type="stealth"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64;p32">
            <a:extLst>
              <a:ext uri="{FF2B5EF4-FFF2-40B4-BE49-F238E27FC236}">
                <a16:creationId xmlns:a16="http://schemas.microsoft.com/office/drawing/2014/main" id="{D1250DBE-D801-5F3E-CAA6-7BD878F6538F}"/>
              </a:ext>
            </a:extLst>
          </p:cNvPr>
          <p:cNvSpPr/>
          <p:nvPr/>
        </p:nvSpPr>
        <p:spPr>
          <a:xfrm>
            <a:off x="9371027" y="1035811"/>
            <a:ext cx="783600" cy="783600"/>
          </a:xfrm>
          <a:prstGeom prst="ellipse">
            <a:avLst/>
          </a:prstGeom>
          <a:solidFill>
            <a:schemeClr val="lt1"/>
          </a:solidFill>
          <a:ln w="12700" cap="flat" cmpd="sng">
            <a:solidFill>
              <a:srgbClr val="CCCCCC"/>
            </a:solidFill>
            <a:prstDash val="solid"/>
            <a:round/>
            <a:headEnd type="none" w="sm" len="sm"/>
            <a:tailEnd type="none" w="sm" len="sm"/>
          </a:ln>
          <a:effectLst>
            <a:outerShdw blurRad="361950" algn="bl" rotWithShape="0">
              <a:srgbClr val="1484FC">
                <a:alpha val="64999"/>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65;p32">
            <a:extLst>
              <a:ext uri="{FF2B5EF4-FFF2-40B4-BE49-F238E27FC236}">
                <a16:creationId xmlns:a16="http://schemas.microsoft.com/office/drawing/2014/main" id="{258AE172-CC02-D4F2-9C72-8234C87D0D58}"/>
              </a:ext>
            </a:extLst>
          </p:cNvPr>
          <p:cNvSpPr/>
          <p:nvPr/>
        </p:nvSpPr>
        <p:spPr>
          <a:xfrm>
            <a:off x="9975085" y="1288167"/>
            <a:ext cx="346158" cy="157296"/>
          </a:xfrm>
          <a:custGeom>
            <a:avLst/>
            <a:gdLst/>
            <a:ahLst/>
            <a:cxnLst/>
            <a:rect l="l" t="t" r="r" b="b"/>
            <a:pathLst>
              <a:path w="10385" h="4719" extrusionOk="0">
                <a:moveTo>
                  <a:pt x="0" y="4719"/>
                </a:moveTo>
                <a:cubicBezTo>
                  <a:pt x="1705" y="4537"/>
                  <a:pt x="9207" y="4416"/>
                  <a:pt x="10232" y="3629"/>
                </a:cubicBezTo>
                <a:cubicBezTo>
                  <a:pt x="11257" y="2843"/>
                  <a:pt x="6830" y="605"/>
                  <a:pt x="6150" y="0"/>
                </a:cubicBezTo>
              </a:path>
            </a:pathLst>
          </a:custGeom>
          <a:noFill/>
          <a:ln w="25400" cap="flat" cmpd="sng">
            <a:solidFill>
              <a:srgbClr val="1484FC"/>
            </a:solidFill>
            <a:prstDash val="solid"/>
            <a:round/>
            <a:headEnd type="none" w="med" len="med"/>
            <a:tailEnd type="stealth"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66;p32">
            <a:extLst>
              <a:ext uri="{FF2B5EF4-FFF2-40B4-BE49-F238E27FC236}">
                <a16:creationId xmlns:a16="http://schemas.microsoft.com/office/drawing/2014/main" id="{2FF57F7E-D74A-44DF-1F95-36458A29CD2F}"/>
              </a:ext>
            </a:extLst>
          </p:cNvPr>
          <p:cNvSpPr txBox="1">
            <a:spLocks/>
          </p:cNvSpPr>
          <p:nvPr/>
        </p:nvSpPr>
        <p:spPr>
          <a:xfrm>
            <a:off x="8672535" y="1617335"/>
            <a:ext cx="2046300" cy="543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ctr"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1500" b="0" i="0" u="none" strike="noStrike" kern="0" cap="none" spc="0" normalizeH="0" baseline="0" noProof="0" dirty="0">
                <a:ln>
                  <a:noFill/>
                </a:ln>
                <a:solidFill>
                  <a:srgbClr val="1484FC"/>
                </a:solidFill>
                <a:effectLst/>
                <a:uLnTx/>
                <a:uFillTx/>
                <a:latin typeface="Tw Cen MT" panose="020B0602020104020603" pitchFamily="34" charset="77"/>
                <a:sym typeface="Twentieth Century"/>
              </a:rPr>
              <a:t>Energy recirculation</a:t>
            </a:r>
          </a:p>
        </p:txBody>
      </p:sp>
      <p:cxnSp>
        <p:nvCxnSpPr>
          <p:cNvPr id="35" name="Google Shape;547;p34">
            <a:extLst>
              <a:ext uri="{FF2B5EF4-FFF2-40B4-BE49-F238E27FC236}">
                <a16:creationId xmlns:a16="http://schemas.microsoft.com/office/drawing/2014/main" id="{9FB8C0C1-0BAB-FA8D-1602-84DD8083ABCC}"/>
              </a:ext>
            </a:extLst>
          </p:cNvPr>
          <p:cNvCxnSpPr/>
          <p:nvPr/>
        </p:nvCxnSpPr>
        <p:spPr>
          <a:xfrm>
            <a:off x="7832867" y="4572100"/>
            <a:ext cx="1515300" cy="495600"/>
          </a:xfrm>
          <a:prstGeom prst="bentConnector3">
            <a:avLst>
              <a:gd name="adj1" fmla="val 49197"/>
            </a:avLst>
          </a:prstGeom>
          <a:noFill/>
          <a:ln w="50800" cap="flat" cmpd="sng">
            <a:solidFill>
              <a:srgbClr val="1484FC"/>
            </a:solidFill>
            <a:prstDash val="solid"/>
            <a:round/>
            <a:headEnd type="none" w="med" len="med"/>
            <a:tailEnd type="none" w="med" len="med"/>
          </a:ln>
        </p:spPr>
      </p:cxnSp>
      <p:cxnSp>
        <p:nvCxnSpPr>
          <p:cNvPr id="36" name="Google Shape;548;p34">
            <a:extLst>
              <a:ext uri="{FF2B5EF4-FFF2-40B4-BE49-F238E27FC236}">
                <a16:creationId xmlns:a16="http://schemas.microsoft.com/office/drawing/2014/main" id="{0E2C076D-810A-6376-EE21-7D50BBCED70D}"/>
              </a:ext>
            </a:extLst>
          </p:cNvPr>
          <p:cNvCxnSpPr/>
          <p:nvPr/>
        </p:nvCxnSpPr>
        <p:spPr>
          <a:xfrm flipH="1">
            <a:off x="9210267" y="4572100"/>
            <a:ext cx="1557000" cy="495300"/>
          </a:xfrm>
          <a:prstGeom prst="bentConnector3">
            <a:avLst>
              <a:gd name="adj1" fmla="val 51139"/>
            </a:avLst>
          </a:prstGeom>
          <a:noFill/>
          <a:ln w="50800" cap="flat" cmpd="sng">
            <a:solidFill>
              <a:srgbClr val="1484FC"/>
            </a:solidFill>
            <a:prstDash val="solid"/>
            <a:round/>
            <a:headEnd type="none" w="med" len="med"/>
            <a:tailEnd type="none" w="med" len="med"/>
          </a:ln>
        </p:spPr>
      </p:cxnSp>
      <p:cxnSp>
        <p:nvCxnSpPr>
          <p:cNvPr id="37" name="Google Shape;552;p34">
            <a:extLst>
              <a:ext uri="{FF2B5EF4-FFF2-40B4-BE49-F238E27FC236}">
                <a16:creationId xmlns:a16="http://schemas.microsoft.com/office/drawing/2014/main" id="{EB8D518C-A761-E979-3DF5-D53383DCE83B}"/>
              </a:ext>
            </a:extLst>
          </p:cNvPr>
          <p:cNvCxnSpPr/>
          <p:nvPr/>
        </p:nvCxnSpPr>
        <p:spPr>
          <a:xfrm>
            <a:off x="10147533" y="4632500"/>
            <a:ext cx="0" cy="438300"/>
          </a:xfrm>
          <a:prstGeom prst="straightConnector1">
            <a:avLst/>
          </a:prstGeom>
          <a:noFill/>
          <a:ln w="25400" cap="flat" cmpd="sng">
            <a:solidFill>
              <a:srgbClr val="1484FC"/>
            </a:solidFill>
            <a:prstDash val="solid"/>
            <a:round/>
            <a:headEnd type="triangle" w="med" len="med"/>
            <a:tailEnd type="triangle" w="med" len="med"/>
          </a:ln>
        </p:spPr>
      </p:cxnSp>
      <p:sp>
        <p:nvSpPr>
          <p:cNvPr id="38" name="Google Shape;339;p28">
            <a:extLst>
              <a:ext uri="{FF2B5EF4-FFF2-40B4-BE49-F238E27FC236}">
                <a16:creationId xmlns:a16="http://schemas.microsoft.com/office/drawing/2014/main" id="{2C0CDAF0-80F2-BFD6-CD50-6E9E3AD5AF6E}"/>
              </a:ext>
            </a:extLst>
          </p:cNvPr>
          <p:cNvSpPr/>
          <p:nvPr/>
        </p:nvSpPr>
        <p:spPr>
          <a:xfrm>
            <a:off x="6385700" y="3262700"/>
            <a:ext cx="7836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513;p34">
            <a:extLst>
              <a:ext uri="{FF2B5EF4-FFF2-40B4-BE49-F238E27FC236}">
                <a16:creationId xmlns:a16="http://schemas.microsoft.com/office/drawing/2014/main" id="{1A5A69DE-BA01-93A8-3FAD-E0D4284AA69B}"/>
              </a:ext>
            </a:extLst>
          </p:cNvPr>
          <p:cNvSpPr txBox="1">
            <a:spLocks/>
          </p:cNvSpPr>
          <p:nvPr/>
        </p:nvSpPr>
        <p:spPr>
          <a:xfrm>
            <a:off x="10197945" y="4546633"/>
            <a:ext cx="20463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just" defTabSz="914400" rtl="0" eaLnBrk="1" fontAlgn="auto" latinLnBrk="0" hangingPunct="1">
              <a:lnSpc>
                <a:spcPct val="115000"/>
              </a:lnSpc>
              <a:spcBef>
                <a:spcPts val="1100"/>
              </a:spcBef>
              <a:spcAft>
                <a:spcPts val="1900"/>
              </a:spcAft>
              <a:buClr>
                <a:srgbClr val="1A0E3B"/>
              </a:buClr>
              <a:buSzPts val="2800"/>
              <a:buFont typeface="Arial"/>
              <a:buNone/>
              <a:tabLst/>
              <a:defRPr/>
            </a:pPr>
            <a:r>
              <a:rPr kumimoji="0" lang="en-US" sz="2100" b="1" i="0" u="none" strike="noStrike" kern="0" cap="none" spc="0" normalizeH="0" baseline="0" noProof="0" dirty="0">
                <a:ln>
                  <a:noFill/>
                </a:ln>
                <a:solidFill>
                  <a:srgbClr val="1484FC"/>
                </a:solidFill>
                <a:effectLst/>
                <a:uLnTx/>
                <a:uFillTx/>
                <a:latin typeface="Tw Cen MT" panose="020B0602020104020603" pitchFamily="34" charset="77"/>
                <a:ea typeface="Oswald"/>
                <a:cs typeface="Oswald"/>
                <a:sym typeface="Oswald"/>
              </a:rPr>
              <a:t>SMALLER DEPTH</a:t>
            </a:r>
          </a:p>
        </p:txBody>
      </p:sp>
      <p:sp>
        <p:nvSpPr>
          <p:cNvPr id="40" name="Google Shape;553;p34">
            <a:extLst>
              <a:ext uri="{FF2B5EF4-FFF2-40B4-BE49-F238E27FC236}">
                <a16:creationId xmlns:a16="http://schemas.microsoft.com/office/drawing/2014/main" id="{47088EFF-32E7-696D-FB07-8451E1676C61}"/>
              </a:ext>
            </a:extLst>
          </p:cNvPr>
          <p:cNvSpPr txBox="1">
            <a:spLocks/>
          </p:cNvSpPr>
          <p:nvPr/>
        </p:nvSpPr>
        <p:spPr>
          <a:xfrm>
            <a:off x="9949200" y="4881667"/>
            <a:ext cx="2376900" cy="64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ctr" defTabSz="914400" rtl="0" eaLnBrk="1" fontAlgn="auto" latinLnBrk="0" hangingPunct="1">
              <a:lnSpc>
                <a:spcPct val="100000"/>
              </a:lnSpc>
              <a:spcBef>
                <a:spcPts val="1100"/>
              </a:spcBef>
              <a:spcAft>
                <a:spcPts val="1900"/>
              </a:spcAft>
              <a:buClr>
                <a:srgbClr val="1A0E3B"/>
              </a:buClr>
              <a:buSzPts val="2800"/>
              <a:buFont typeface="Arial"/>
              <a:buNone/>
              <a:tabLst/>
              <a:defRPr/>
            </a:pPr>
            <a:r>
              <a:rPr kumimoji="0" lang="en-US" sz="2000" b="0" i="0" u="none" strike="noStrike" kern="0" cap="none" spc="0" normalizeH="0" baseline="0" noProof="0" dirty="0">
                <a:ln>
                  <a:noFill/>
                </a:ln>
                <a:solidFill>
                  <a:srgbClr val="1484FC"/>
                </a:solidFill>
                <a:effectLst/>
                <a:uLnTx/>
                <a:uFillTx/>
                <a:latin typeface="Tw Cen MT" panose="020B0602020104020603" pitchFamily="34" charset="77"/>
                <a:ea typeface="Oswald"/>
                <a:cs typeface="Oswald"/>
                <a:sym typeface="Oswald"/>
              </a:rPr>
              <a:t>More likely an </a:t>
            </a:r>
            <a:br>
              <a:rPr kumimoji="0" lang="en-US" sz="2000" b="0" i="0" u="none" strike="noStrike" kern="0" cap="none" spc="0" normalizeH="0" baseline="0" noProof="0" dirty="0">
                <a:ln>
                  <a:noFill/>
                </a:ln>
                <a:solidFill>
                  <a:srgbClr val="1484FC"/>
                </a:solidFill>
                <a:effectLst/>
                <a:uLnTx/>
                <a:uFillTx/>
                <a:latin typeface="Tw Cen MT" panose="020B0602020104020603" pitchFamily="34" charset="77"/>
                <a:ea typeface="Oswald"/>
                <a:cs typeface="Oswald"/>
                <a:sym typeface="Oswald"/>
              </a:rPr>
            </a:br>
            <a:r>
              <a:rPr kumimoji="0" lang="en-US" sz="2000" b="0" i="0" u="none" strike="noStrike" kern="0" cap="none" spc="0" normalizeH="0" baseline="0" noProof="0" dirty="0">
                <a:ln>
                  <a:noFill/>
                </a:ln>
                <a:solidFill>
                  <a:srgbClr val="1484FC"/>
                </a:solidFill>
                <a:effectLst/>
                <a:uLnTx/>
                <a:uFillTx/>
                <a:latin typeface="Tw Cen MT" panose="020B0602020104020603" pitchFamily="34" charset="77"/>
                <a:ea typeface="Oswald"/>
                <a:cs typeface="Oswald"/>
                <a:sym typeface="Oswald"/>
              </a:rPr>
              <a:t>atmosphere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3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385700" y="2001800"/>
            <a:ext cx="5688602" cy="1768900"/>
          </a:xfrm>
          <a:prstGeom prst="rect">
            <a:avLst/>
          </a:prstGeom>
          <a:noFill/>
          <a:ln>
            <a:noFill/>
          </a:ln>
        </p:spPr>
      </p:pic>
      <p:sp>
        <p:nvSpPr>
          <p:cNvPr id="596" name="Google Shape;596;p36"/>
          <p:cNvSpPr txBox="1">
            <a:spLocks noGrp="1"/>
          </p:cNvSpPr>
          <p:nvPr>
            <p:ph type="title"/>
          </p:nvPr>
        </p:nvSpPr>
        <p:spPr>
          <a:xfrm>
            <a:off x="182880" y="274320"/>
            <a:ext cx="8961000" cy="73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w Cen MT" panose="020B0602020104020603" pitchFamily="34" charset="77"/>
              </a:rPr>
              <a:t>How do we monitor the host stars?</a:t>
            </a:r>
            <a:endParaRPr dirty="0">
              <a:latin typeface="Tw Cen MT" panose="020B0602020104020603" pitchFamily="34" charset="77"/>
            </a:endParaRPr>
          </a:p>
        </p:txBody>
      </p:sp>
      <p:sp>
        <p:nvSpPr>
          <p:cNvPr id="597" name="Google Shape;597;p36"/>
          <p:cNvSpPr txBox="1">
            <a:spLocks noGrp="1"/>
          </p:cNvSpPr>
          <p:nvPr>
            <p:ph type="title"/>
          </p:nvPr>
        </p:nvSpPr>
        <p:spPr>
          <a:xfrm>
            <a:off x="182880" y="807720"/>
            <a:ext cx="8961000" cy="7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259" b="0" dirty="0">
                <a:solidFill>
                  <a:srgbClr val="E04C26"/>
                </a:solidFill>
                <a:latin typeface="Tw Cen MT" panose="020B0602020104020603" pitchFamily="34" charset="77"/>
              </a:rPr>
              <a:t>Observing M dwarf hosts in the ultraviolet</a:t>
            </a:r>
            <a:endParaRPr sz="3259" b="0" dirty="0">
              <a:solidFill>
                <a:srgbClr val="E04C26"/>
              </a:solidFill>
              <a:latin typeface="Tw Cen MT" panose="020B0602020104020603" pitchFamily="34" charset="77"/>
            </a:endParaRPr>
          </a:p>
        </p:txBody>
      </p:sp>
      <p:sp>
        <p:nvSpPr>
          <p:cNvPr id="598" name="Google Shape;598;p36"/>
          <p:cNvSpPr/>
          <p:nvPr/>
        </p:nvSpPr>
        <p:spPr>
          <a:xfrm>
            <a:off x="7169467" y="3429000"/>
            <a:ext cx="1436400" cy="507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36"/>
          <p:cNvSpPr/>
          <p:nvPr/>
        </p:nvSpPr>
        <p:spPr>
          <a:xfrm>
            <a:off x="6385700" y="3262700"/>
            <a:ext cx="7836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36"/>
          <p:cNvSpPr/>
          <p:nvPr/>
        </p:nvSpPr>
        <p:spPr>
          <a:xfrm>
            <a:off x="9899967" y="3496133"/>
            <a:ext cx="1578300" cy="67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603" name="Google Shape;603;p36"/>
          <p:cNvPicPr preferRelativeResize="0"/>
          <p:nvPr/>
        </p:nvPicPr>
        <p:blipFill>
          <a:blip r:embed="rId4">
            <a:alphaModFix/>
          </a:blip>
          <a:stretch>
            <a:fillRect/>
          </a:stretch>
        </p:blipFill>
        <p:spPr>
          <a:xfrm>
            <a:off x="9308724" y="3877778"/>
            <a:ext cx="2467450" cy="1958523"/>
          </a:xfrm>
          <a:prstGeom prst="rect">
            <a:avLst/>
          </a:prstGeom>
          <a:noFill/>
          <a:ln>
            <a:noFill/>
          </a:ln>
        </p:spPr>
      </p:pic>
      <p:pic>
        <p:nvPicPr>
          <p:cNvPr id="604" name="Google Shape;604;p36"/>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662225" y="1394175"/>
            <a:ext cx="5588372" cy="5206350"/>
          </a:xfrm>
          <a:prstGeom prst="rect">
            <a:avLst/>
          </a:prstGeom>
          <a:noFill/>
          <a:ln>
            <a:noFill/>
          </a:ln>
        </p:spPr>
      </p:pic>
      <p:sp>
        <p:nvSpPr>
          <p:cNvPr id="605" name="Google Shape;605;p36"/>
          <p:cNvSpPr/>
          <p:nvPr/>
        </p:nvSpPr>
        <p:spPr>
          <a:xfrm>
            <a:off x="451225" y="1382471"/>
            <a:ext cx="2586300" cy="731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606" name="Google Shape;606;p36"/>
          <p:cNvSpPr/>
          <p:nvPr/>
        </p:nvSpPr>
        <p:spPr>
          <a:xfrm>
            <a:off x="6167525" y="1394179"/>
            <a:ext cx="299100" cy="4995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607" name="Google Shape;607;p36"/>
          <p:cNvSpPr txBox="1"/>
          <p:nvPr/>
        </p:nvSpPr>
        <p:spPr>
          <a:xfrm>
            <a:off x="7169475" y="5125775"/>
            <a:ext cx="2402400" cy="939900"/>
          </a:xfrm>
          <a:prstGeom prst="rect">
            <a:avLst/>
          </a:prstGeom>
          <a:solidFill>
            <a:srgbClr val="FFFFFF"/>
          </a:solidFill>
          <a:ln w="38100" cap="flat" cmpd="sng">
            <a:solidFill>
              <a:srgbClr val="E04C26"/>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800"/>
              </a:spcBef>
              <a:spcAft>
                <a:spcPts val="1400"/>
              </a:spcAft>
              <a:buClr>
                <a:srgbClr val="000000"/>
              </a:buClr>
              <a:buSzTx/>
              <a:buFont typeface="Arial"/>
              <a:buNone/>
              <a:tabLst/>
              <a:defRPr/>
            </a:pPr>
            <a:r>
              <a:rPr kumimoji="0" lang="en-US" sz="2200" b="1" i="0" u="none"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rPr>
              <a:t>HST will get stellar </a:t>
            </a:r>
            <a:br>
              <a:rPr kumimoji="0" lang="en-US" sz="2200" b="1" i="0" u="none"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rPr>
            </a:br>
            <a:r>
              <a:rPr kumimoji="0" lang="en-US" sz="2200" b="1" i="0" u="none"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rPr>
              <a:t>UV irradiation</a:t>
            </a:r>
            <a:endParaRPr kumimoji="0" sz="2200" b="1" i="0" u="none"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endParaRPr>
          </a:p>
        </p:txBody>
      </p:sp>
      <p:sp>
        <p:nvSpPr>
          <p:cNvPr id="608" name="Google Shape;608;p36"/>
          <p:cNvSpPr txBox="1"/>
          <p:nvPr/>
        </p:nvSpPr>
        <p:spPr>
          <a:xfrm>
            <a:off x="6317075" y="5964400"/>
            <a:ext cx="5203223" cy="381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800"/>
              </a:spcBef>
              <a:spcAft>
                <a:spcPts val="1400"/>
              </a:spcAft>
              <a:buClr>
                <a:srgbClr val="000000"/>
              </a:buClr>
              <a:buSzTx/>
              <a:buFont typeface="Arial"/>
              <a:buNone/>
              <a:tabLst/>
              <a:defRPr/>
            </a:pPr>
            <a:r>
              <a:rPr kumimoji="0" lang="en-US" sz="1800" b="0" i="0" u="none"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rPr>
              <a:t>To answer: </a:t>
            </a:r>
            <a:r>
              <a:rPr kumimoji="0" lang="en-US" sz="1800" b="0" i="1" u="sng"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rPr>
              <a:t>why</a:t>
            </a:r>
            <a:r>
              <a:rPr kumimoji="0" lang="en-US" sz="1800" b="0" i="0" u="none"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rPr>
              <a:t> is it an atmosphere or bare rock?</a:t>
            </a:r>
            <a:endParaRPr kumimoji="0" sz="1800" b="0" i="0" u="none"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endParaRPr>
          </a:p>
        </p:txBody>
      </p:sp>
      <p:cxnSp>
        <p:nvCxnSpPr>
          <p:cNvPr id="4" name="Google Shape;347;p28">
            <a:extLst>
              <a:ext uri="{FF2B5EF4-FFF2-40B4-BE49-F238E27FC236}">
                <a16:creationId xmlns:a16="http://schemas.microsoft.com/office/drawing/2014/main" id="{27684230-063B-E798-7BCF-CC27035FA933}"/>
              </a:ext>
            </a:extLst>
          </p:cNvPr>
          <p:cNvCxnSpPr>
            <a:cxnSpLocks/>
          </p:cNvCxnSpPr>
          <p:nvPr/>
        </p:nvCxnSpPr>
        <p:spPr>
          <a:xfrm rot="10800000" flipV="1">
            <a:off x="10263725" y="2193093"/>
            <a:ext cx="847298" cy="187942"/>
          </a:xfrm>
          <a:prstGeom prst="curvedConnector3">
            <a:avLst>
              <a:gd name="adj1" fmla="val -10234"/>
            </a:avLst>
          </a:prstGeom>
          <a:noFill/>
          <a:ln w="19050" cap="flat" cmpd="sng">
            <a:solidFill>
              <a:srgbClr val="1484FC"/>
            </a:solidFill>
            <a:prstDash val="solid"/>
            <a:round/>
            <a:headEnd type="none" w="med" len="med"/>
            <a:tailEnd type="triangle" w="med" len="med"/>
          </a:ln>
        </p:spPr>
      </p:cxnSp>
      <p:sp>
        <p:nvSpPr>
          <p:cNvPr id="5" name="Google Shape;348;p28">
            <a:extLst>
              <a:ext uri="{FF2B5EF4-FFF2-40B4-BE49-F238E27FC236}">
                <a16:creationId xmlns:a16="http://schemas.microsoft.com/office/drawing/2014/main" id="{A19CE117-968B-ED0B-80F7-4D12C308C6CC}"/>
              </a:ext>
            </a:extLst>
          </p:cNvPr>
          <p:cNvSpPr txBox="1">
            <a:spLocks/>
          </p:cNvSpPr>
          <p:nvPr/>
        </p:nvSpPr>
        <p:spPr>
          <a:xfrm>
            <a:off x="10515275" y="1571858"/>
            <a:ext cx="1379752" cy="674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1A0E3B"/>
              </a:buClr>
              <a:buSzPts val="2800"/>
              <a:buFont typeface="Arial"/>
              <a:buChar char="•"/>
              <a:defRPr sz="2800" b="0" i="0" u="none" strike="noStrike" cap="none">
                <a:solidFill>
                  <a:srgbClr val="1A0E3B"/>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A0E3B"/>
              </a:buClr>
              <a:buSzPts val="2400"/>
              <a:buFont typeface="Arial"/>
              <a:buChar char="•"/>
              <a:defRPr sz="2400" b="0" i="0" u="none" strike="noStrike" cap="none">
                <a:solidFill>
                  <a:srgbClr val="1A0E3B"/>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A0E3B"/>
              </a:buClr>
              <a:buSzPts val="2000"/>
              <a:buFont typeface="Arial"/>
              <a:buChar char="•"/>
              <a:defRPr sz="2000" b="0" i="0" u="none" strike="noStrike" cap="none">
                <a:solidFill>
                  <a:srgbClr val="1A0E3B"/>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A0E3B"/>
              </a:buClr>
              <a:buSzPts val="1800"/>
              <a:buFont typeface="Arial"/>
              <a:buChar char="•"/>
              <a:defRPr sz="1800" b="0" i="0" u="none" strike="noStrike" cap="none">
                <a:solidFill>
                  <a:srgbClr val="1A0E3B"/>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marR="0" lvl="0" indent="0" algn="ctr" defTabSz="914400" rtl="0" eaLnBrk="1" fontAlgn="auto" latinLnBrk="0" hangingPunct="1">
              <a:lnSpc>
                <a:spcPct val="100000"/>
              </a:lnSpc>
              <a:spcBef>
                <a:spcPts val="0"/>
              </a:spcBef>
              <a:spcAft>
                <a:spcPts val="0"/>
              </a:spcAft>
              <a:buClr>
                <a:srgbClr val="1A0E3B"/>
              </a:buClr>
              <a:buSzPts val="2800"/>
              <a:buFont typeface="Arial"/>
              <a:buNone/>
              <a:tabLst/>
              <a:defRPr/>
            </a:pPr>
            <a:r>
              <a:rPr kumimoji="0" lang="en-US" sz="1800" b="0" i="0" u="none" strike="noStrike" kern="0" cap="none" spc="0" normalizeH="0" baseline="0" noProof="0" dirty="0">
                <a:ln>
                  <a:noFill/>
                </a:ln>
                <a:solidFill>
                  <a:srgbClr val="1A0E3B"/>
                </a:solidFill>
                <a:effectLst/>
                <a:uLnTx/>
                <a:uFillTx/>
                <a:latin typeface="Tw Cen MT" panose="020B0602020104020603" pitchFamily="34" charset="77"/>
                <a:sym typeface="Twentieth Century"/>
              </a:rPr>
              <a:t>Exoplanet’s</a:t>
            </a:r>
            <a:br>
              <a:rPr kumimoji="0" lang="en-US" sz="1800" b="0" i="0" u="none" strike="noStrike" kern="0" cap="none" spc="0" normalizeH="0" baseline="0" noProof="0" dirty="0">
                <a:ln>
                  <a:noFill/>
                </a:ln>
                <a:solidFill>
                  <a:srgbClr val="1A0E3B"/>
                </a:solidFill>
                <a:effectLst/>
                <a:uLnTx/>
                <a:uFillTx/>
                <a:latin typeface="Tw Cen MT" panose="020B0602020104020603" pitchFamily="34" charset="77"/>
                <a:sym typeface="Twentieth Century"/>
              </a:rPr>
            </a:br>
            <a:r>
              <a:rPr kumimoji="0" lang="en-US" sz="1800" b="0" i="0" u="none" strike="noStrike" kern="0" cap="none" spc="0" normalizeH="0" baseline="0" noProof="0" dirty="0">
                <a:ln>
                  <a:noFill/>
                </a:ln>
                <a:solidFill>
                  <a:srgbClr val="1484FC"/>
                </a:solidFill>
                <a:effectLst/>
                <a:uLnTx/>
                <a:uFillTx/>
                <a:latin typeface="Tw Cen MT" panose="020B0602020104020603" pitchFamily="34" charset="77"/>
                <a:sym typeface="Twentieth Century"/>
              </a:rPr>
              <a:t>Dayside Flux</a:t>
            </a:r>
          </a:p>
        </p:txBody>
      </p:sp>
      <p:sp>
        <p:nvSpPr>
          <p:cNvPr id="6" name="TextBox 5">
            <a:extLst>
              <a:ext uri="{FF2B5EF4-FFF2-40B4-BE49-F238E27FC236}">
                <a16:creationId xmlns:a16="http://schemas.microsoft.com/office/drawing/2014/main" id="{3D6DD815-14DB-F395-4159-57F3F9EC0FF2}"/>
              </a:ext>
            </a:extLst>
          </p:cNvPr>
          <p:cNvSpPr txBox="1"/>
          <p:nvPr/>
        </p:nvSpPr>
        <p:spPr>
          <a:xfrm>
            <a:off x="1431235" y="2157910"/>
            <a:ext cx="22528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E04C26"/>
                </a:solidFill>
                <a:effectLst/>
                <a:uLnTx/>
                <a:uFillTx/>
                <a:latin typeface="Tw Cen MT" panose="020B0602020104020603" pitchFamily="34" charset="77"/>
                <a:cs typeface="Arial"/>
                <a:sym typeface="Arial"/>
              </a:rPr>
              <a:t>Example of an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E04C26"/>
                </a:solidFill>
                <a:effectLst/>
                <a:uLnTx/>
                <a:uFillTx/>
                <a:latin typeface="Tw Cen MT" panose="020B0602020104020603" pitchFamily="34" charset="77"/>
                <a:cs typeface="Arial"/>
                <a:sym typeface="Arial"/>
              </a:rPr>
              <a:t>M dwarf flare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E04C26"/>
                </a:solidFill>
                <a:effectLst/>
                <a:uLnTx/>
                <a:uFillTx/>
                <a:latin typeface="Tw Cen MT" panose="020B0602020104020603" pitchFamily="34" charset="77"/>
                <a:cs typeface="Arial"/>
                <a:sym typeface="Arial"/>
              </a:rPr>
              <a:t>observed in the UV</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3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1A0E3B"/>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200" b="0" i="0" u="none" strike="noStrike" kern="0" cap="none" spc="0" normalizeH="0" baseline="0" noProof="0">
              <a:ln>
                <a:noFill/>
              </a:ln>
              <a:solidFill>
                <a:srgbClr val="1A0E3B"/>
              </a:solidFill>
              <a:effectLst/>
              <a:uLnTx/>
              <a:uFillTx/>
              <a:latin typeface="Twentieth Century"/>
              <a:sym typeface="Twentieth Century"/>
            </a:endParaRPr>
          </a:p>
        </p:txBody>
      </p:sp>
      <p:pic>
        <p:nvPicPr>
          <p:cNvPr id="615" name="Google Shape;615;p3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667600" y="3399690"/>
            <a:ext cx="4266450" cy="1201926"/>
          </a:xfrm>
          <a:prstGeom prst="rect">
            <a:avLst/>
          </a:prstGeom>
          <a:noFill/>
          <a:ln>
            <a:noFill/>
          </a:ln>
        </p:spPr>
      </p:pic>
      <p:pic>
        <p:nvPicPr>
          <p:cNvPr id="616" name="Google Shape;616;p37"/>
          <p:cNvPicPr preferRelativeResize="0"/>
          <p:nvPr/>
        </p:nvPicPr>
        <p:blipFill>
          <a:blip r:embed="rId4">
            <a:alphaModFix/>
          </a:blip>
          <a:stretch>
            <a:fillRect/>
          </a:stretch>
        </p:blipFill>
        <p:spPr>
          <a:xfrm>
            <a:off x="6577074" y="4414103"/>
            <a:ext cx="2467450" cy="1958523"/>
          </a:xfrm>
          <a:prstGeom prst="rect">
            <a:avLst/>
          </a:prstGeom>
          <a:noFill/>
          <a:ln>
            <a:noFill/>
          </a:ln>
        </p:spPr>
      </p:pic>
      <p:sp>
        <p:nvSpPr>
          <p:cNvPr id="617" name="Google Shape;617;p37"/>
          <p:cNvSpPr txBox="1"/>
          <p:nvPr/>
        </p:nvSpPr>
        <p:spPr>
          <a:xfrm>
            <a:off x="1336100" y="4239763"/>
            <a:ext cx="1428000" cy="572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JWST MIRI</a:t>
            </a:r>
            <a:endParaRPr kumimoji="0" sz="2020" b="1"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endParaRPr>
          </a:p>
        </p:txBody>
      </p:sp>
      <p:sp>
        <p:nvSpPr>
          <p:cNvPr id="618" name="Google Shape;618;p37"/>
          <p:cNvSpPr txBox="1"/>
          <p:nvPr/>
        </p:nvSpPr>
        <p:spPr>
          <a:xfrm>
            <a:off x="8529235" y="4125613"/>
            <a:ext cx="10773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0" b="1" i="0" u="none"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rPr>
              <a:t>HST UV</a:t>
            </a:r>
            <a:endParaRPr kumimoji="0" sz="2020" b="1" i="0" u="none"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endParaRPr>
          </a:p>
        </p:txBody>
      </p:sp>
      <p:sp>
        <p:nvSpPr>
          <p:cNvPr id="619" name="Google Shape;619;p37"/>
          <p:cNvSpPr txBox="1"/>
          <p:nvPr/>
        </p:nvSpPr>
        <p:spPr>
          <a:xfrm>
            <a:off x="5423263" y="4573313"/>
            <a:ext cx="778500" cy="1201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0" b="0" i="0" u="none" strike="noStrike" kern="0" cap="none" spc="0" normalizeH="0" baseline="0" noProof="0">
                <a:ln>
                  <a:noFill/>
                </a:ln>
                <a:solidFill>
                  <a:srgbClr val="595959"/>
                </a:solidFill>
                <a:effectLst/>
                <a:uLnTx/>
                <a:uFillTx/>
                <a:latin typeface="Oswald"/>
                <a:ea typeface="Oswald"/>
                <a:cs typeface="Oswald"/>
                <a:sym typeface="Oswald"/>
              </a:rPr>
              <a:t>+</a:t>
            </a:r>
            <a:endParaRPr kumimoji="0" sz="10000" b="0" i="0" u="none" strike="noStrike" kern="0" cap="none" spc="0" normalizeH="0" baseline="0" noProof="0">
              <a:ln>
                <a:noFill/>
              </a:ln>
              <a:solidFill>
                <a:srgbClr val="595959"/>
              </a:solidFill>
              <a:effectLst/>
              <a:uLnTx/>
              <a:uFillTx/>
              <a:latin typeface="Oswald"/>
              <a:ea typeface="Oswald"/>
              <a:cs typeface="Oswald"/>
              <a:sym typeface="Oswald"/>
            </a:endParaRPr>
          </a:p>
        </p:txBody>
      </p:sp>
      <p:sp>
        <p:nvSpPr>
          <p:cNvPr id="620" name="Google Shape;620;p37"/>
          <p:cNvSpPr txBox="1"/>
          <p:nvPr/>
        </p:nvSpPr>
        <p:spPr>
          <a:xfrm>
            <a:off x="1216850" y="4560938"/>
            <a:ext cx="1666500" cy="572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595959"/>
                </a:solidFill>
                <a:effectLst/>
                <a:uLnTx/>
                <a:uFillTx/>
                <a:latin typeface="Tw Cen MT" panose="020B0602020104020603" pitchFamily="34" charset="77"/>
                <a:ea typeface="Twentieth Century"/>
                <a:cs typeface="Twentieth Century"/>
                <a:sym typeface="Twentieth Century"/>
              </a:rPr>
              <a:t>To characterize the </a:t>
            </a:r>
            <a:r>
              <a:rPr kumimoji="0" lang="en-US" sz="1800" b="0"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exoplanets</a:t>
            </a:r>
            <a:endParaRPr kumimoji="0" sz="1800" b="0"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endParaRPr>
          </a:p>
        </p:txBody>
      </p:sp>
      <p:sp>
        <p:nvSpPr>
          <p:cNvPr id="621" name="Google Shape;621;p37"/>
          <p:cNvSpPr txBox="1"/>
          <p:nvPr/>
        </p:nvSpPr>
        <p:spPr>
          <a:xfrm>
            <a:off x="8223724" y="4406500"/>
            <a:ext cx="1641599" cy="572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595959"/>
                </a:solidFill>
                <a:effectLst/>
                <a:uLnTx/>
                <a:uFillTx/>
                <a:latin typeface="Tw Cen MT" panose="020B0602020104020603" pitchFamily="34" charset="77"/>
                <a:ea typeface="Twentieth Century"/>
                <a:cs typeface="Twentieth Century"/>
                <a:sym typeface="Twentieth Century"/>
              </a:rPr>
              <a:t>To characterize the </a:t>
            </a:r>
            <a:r>
              <a:rPr kumimoji="0" lang="en-US" sz="1800" b="0" i="0" u="none"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rPr>
              <a:t>host stars</a:t>
            </a:r>
            <a:endParaRPr kumimoji="0" sz="1800" b="0" i="0" u="none"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endParaRPr>
          </a:p>
        </p:txBody>
      </p:sp>
      <p:sp>
        <p:nvSpPr>
          <p:cNvPr id="622" name="Google Shape;622;p37"/>
          <p:cNvSpPr txBox="1"/>
          <p:nvPr/>
        </p:nvSpPr>
        <p:spPr>
          <a:xfrm>
            <a:off x="3454825" y="2140240"/>
            <a:ext cx="4715400" cy="572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95959"/>
                </a:solidFill>
                <a:effectLst/>
                <a:uLnTx/>
                <a:uFillTx/>
                <a:latin typeface="Tw Cen MT" panose="020B0602020104020603" pitchFamily="34" charset="77"/>
                <a:ea typeface="Twentieth Century"/>
                <a:cs typeface="Twentieth Century"/>
                <a:sym typeface="Twentieth Century"/>
              </a:rPr>
              <a:t>Focus on </a:t>
            </a:r>
            <a:r>
              <a:rPr kumimoji="0" lang="en-US" sz="2400" b="0" i="0" u="none" strike="noStrike" kern="0" cap="none" spc="0" normalizeH="0" baseline="0" noProof="0" dirty="0">
                <a:ln>
                  <a:noFill/>
                </a:ln>
                <a:solidFill>
                  <a:srgbClr val="203151"/>
                </a:solidFill>
                <a:effectLst/>
                <a:uLnTx/>
                <a:uFillTx/>
                <a:latin typeface="Tw Cen MT" panose="020B0602020104020603" pitchFamily="34" charset="77"/>
                <a:ea typeface="Twentieth Century"/>
                <a:cs typeface="Twentieth Century"/>
                <a:sym typeface="Twentieth Century"/>
              </a:rPr>
              <a:t>secondary eclipses</a:t>
            </a:r>
            <a:r>
              <a:rPr kumimoji="0" lang="en-US" sz="2400" b="0" i="0" u="none" strike="noStrike" kern="0" cap="none" spc="0" normalizeH="0" baseline="0" noProof="0" dirty="0">
                <a:ln>
                  <a:noFill/>
                </a:ln>
                <a:solidFill>
                  <a:srgbClr val="595959"/>
                </a:solidFill>
                <a:effectLst/>
                <a:uLnTx/>
                <a:uFillTx/>
                <a:latin typeface="Tw Cen MT" panose="020B0602020104020603" pitchFamily="34" charset="77"/>
                <a:ea typeface="Twentieth Century"/>
                <a:cs typeface="Twentieth Century"/>
                <a:sym typeface="Twentieth Century"/>
              </a:rPr>
              <a:t> </a:t>
            </a:r>
            <a:endParaRPr kumimoji="0" sz="2400" b="0" i="0" u="none" strike="noStrike" kern="0" cap="none" spc="0" normalizeH="0" baseline="0" noProof="0" dirty="0">
              <a:ln>
                <a:noFill/>
              </a:ln>
              <a:solidFill>
                <a:srgbClr val="595959"/>
              </a:solidFill>
              <a:effectLst/>
              <a:uLnTx/>
              <a:uFillTx/>
              <a:latin typeface="Tw Cen MT" panose="020B0602020104020603" pitchFamily="34" charset="77"/>
              <a:ea typeface="Twentieth Century"/>
              <a:cs typeface="Twentieth Century"/>
              <a:sym typeface="Twentieth Century"/>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95959"/>
                </a:solidFill>
                <a:effectLst/>
                <a:uLnTx/>
                <a:uFillTx/>
                <a:latin typeface="Tw Cen MT" panose="020B0602020104020603" pitchFamily="34" charset="77"/>
                <a:ea typeface="Twentieth Century"/>
                <a:cs typeface="Twentieth Century"/>
                <a:sym typeface="Twentieth Century"/>
              </a:rPr>
              <a:t>of </a:t>
            </a:r>
            <a:r>
              <a:rPr kumimoji="0" lang="en-US" sz="2400" b="0"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rPr>
              <a:t>rocky exoplanets</a:t>
            </a:r>
            <a:endParaRPr kumimoji="0" sz="2400" b="0" i="0" u="none" strike="noStrike" kern="0" cap="none" spc="0" normalizeH="0" baseline="0" noProof="0" dirty="0">
              <a:ln>
                <a:noFill/>
              </a:ln>
              <a:solidFill>
                <a:srgbClr val="1484FC"/>
              </a:solidFill>
              <a:effectLst/>
              <a:uLnTx/>
              <a:uFillTx/>
              <a:latin typeface="Tw Cen MT" panose="020B0602020104020603" pitchFamily="34" charset="77"/>
              <a:ea typeface="Twentieth Century"/>
              <a:cs typeface="Twentieth Century"/>
              <a:sym typeface="Twentieth Century"/>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95959"/>
                </a:solidFill>
                <a:effectLst/>
                <a:uLnTx/>
                <a:uFillTx/>
                <a:latin typeface="Tw Cen MT" panose="020B0602020104020603" pitchFamily="34" charset="77"/>
                <a:ea typeface="Twentieth Century"/>
                <a:cs typeface="Twentieth Century"/>
                <a:sym typeface="Twentieth Century"/>
              </a:rPr>
              <a:t>orbiting </a:t>
            </a:r>
            <a:r>
              <a:rPr kumimoji="0" lang="en-US" sz="2400" b="0" i="0" u="none"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rPr>
              <a:t>M dwarfs</a:t>
            </a:r>
            <a:endParaRPr kumimoji="0" sz="2400" b="0" i="0" u="none" strike="noStrike" kern="0" cap="none" spc="0" normalizeH="0" baseline="0" noProof="0" dirty="0">
              <a:ln>
                <a:noFill/>
              </a:ln>
              <a:solidFill>
                <a:srgbClr val="E04C26"/>
              </a:solidFill>
              <a:effectLst/>
              <a:uLnTx/>
              <a:uFillTx/>
              <a:latin typeface="Tw Cen MT" panose="020B0602020104020603" pitchFamily="34" charset="77"/>
              <a:ea typeface="Twentieth Century"/>
              <a:cs typeface="Twentieth Century"/>
              <a:sym typeface="Twentieth Century"/>
            </a:endParaRPr>
          </a:p>
        </p:txBody>
      </p:sp>
      <p:pic>
        <p:nvPicPr>
          <p:cNvPr id="623" name="Google Shape;623;p37"/>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1172201" y="777984"/>
            <a:ext cx="9847598" cy="1614925"/>
          </a:xfrm>
          <a:prstGeom prst="rect">
            <a:avLst/>
          </a:prstGeom>
          <a:noFill/>
          <a:ln>
            <a:noFill/>
          </a:ln>
        </p:spPr>
      </p:pic>
      <p:sp>
        <p:nvSpPr>
          <p:cNvPr id="624" name="Google Shape;624;p37"/>
          <p:cNvSpPr/>
          <p:nvPr/>
        </p:nvSpPr>
        <p:spPr>
          <a:xfrm>
            <a:off x="3551625" y="4400350"/>
            <a:ext cx="731700" cy="292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pic>
        <p:nvPicPr>
          <p:cNvPr id="625" name="Google Shape;625;p37"/>
          <p:cNvPicPr preferRelativeResize="0"/>
          <p:nvPr/>
        </p:nvPicPr>
        <p:blipFill>
          <a:blip r:embed="rId6">
            <a:alphaModFix/>
          </a:blip>
          <a:stretch>
            <a:fillRect/>
          </a:stretch>
        </p:blipFill>
        <p:spPr>
          <a:xfrm>
            <a:off x="2081576" y="3995950"/>
            <a:ext cx="2798600" cy="2397875"/>
          </a:xfrm>
          <a:prstGeom prst="rect">
            <a:avLst/>
          </a:prstGeom>
          <a:noFill/>
          <a:ln>
            <a:noFill/>
          </a:ln>
        </p:spPr>
      </p:pic>
      <p:sp>
        <p:nvSpPr>
          <p:cNvPr id="626" name="Google Shape;626;p37"/>
          <p:cNvSpPr txBox="1"/>
          <p:nvPr/>
        </p:nvSpPr>
        <p:spPr>
          <a:xfrm>
            <a:off x="4632300" y="6238871"/>
            <a:ext cx="2927400" cy="523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2C2C30"/>
                </a:solidFill>
                <a:effectLst/>
                <a:uLnTx/>
                <a:uFillTx/>
                <a:latin typeface="Tw Cen MT" panose="020B0602020104020603" pitchFamily="34" charset="77"/>
                <a:ea typeface="Twentieth Century"/>
                <a:cs typeface="Twentieth Century"/>
                <a:sym typeface="Twentieth Century"/>
              </a:rPr>
              <a:t>rockyworlds.stsci.edu</a:t>
            </a:r>
            <a:endParaRPr kumimoji="0" sz="2200" b="0" i="0" u="none" strike="noStrike" kern="0" cap="none" spc="0" normalizeH="0" baseline="0" noProof="0" dirty="0">
              <a:ln>
                <a:noFill/>
              </a:ln>
              <a:solidFill>
                <a:srgbClr val="2C2C30"/>
              </a:solidFill>
              <a:effectLst/>
              <a:uLnTx/>
              <a:uFillTx/>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CB9E1E4B-3A0C-16D9-4087-AD5BC29648A2}"/>
              </a:ext>
            </a:extLst>
          </p:cNvPr>
          <p:cNvSpPr>
            <a:spLocks noGrp="1"/>
          </p:cNvSpPr>
          <p:nvPr>
            <p:ph type="body" idx="1"/>
          </p:nvPr>
        </p:nvSpPr>
        <p:spPr/>
        <p:txBody>
          <a:bodyPr>
            <a:normAutofit/>
          </a:bodyPr>
          <a:lstStyle/>
          <a:p>
            <a:r>
              <a:rPr lang="en-US" dirty="0"/>
              <a:t>Exploring the Science </a:t>
            </a: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dirty="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a:xfrm>
            <a:off x="457435" y="1714188"/>
            <a:ext cx="6516242" cy="3891631"/>
          </a:xfrm>
        </p:spPr>
        <p:txBody>
          <a:bodyPr>
            <a:normAutofit/>
          </a:bodyPr>
          <a:lstStyle/>
          <a:p>
            <a:r>
              <a:rPr lang="en-US" sz="2400" b="1" u="sng"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hlinkClick r:id="rId2"/>
              </a:rPr>
              <a:t>Rocky Worlds Director’s Discretionary Time (DDT) Program</a:t>
            </a:r>
            <a:endParaRPr lang="en-US" sz="24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1800" kern="0" dirty="0">
                <a:solidFill>
                  <a:schemeClr val="accent1">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rPr>
              <a:t>Looking for atmospheres of rocky planets around red dwarf stars</a:t>
            </a:r>
            <a:r>
              <a:rPr lang="en-US" sz="1800" kern="0" dirty="0">
                <a:solidFill>
                  <a:schemeClr val="accent1">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p>
          <a:p>
            <a:endParaRPr lang="en-US" sz="1800" kern="0" dirty="0">
              <a:solidFill>
                <a:schemeClr val="accent1">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endParaRPr>
          </a:p>
          <a:p>
            <a:r>
              <a:rPr lang="en-US" sz="2400" b="1" u="sng"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hlinkClick r:id="rId3"/>
              </a:rPr>
              <a:t>Can Rocky Worlds Orbiting Red Dwarf Stars Maintain Atmospheres?</a:t>
            </a:r>
            <a:endParaRPr lang="en-US" sz="24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1800" kern="0" dirty="0">
                <a:solidFill>
                  <a:schemeClr val="accent1">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rPr>
              <a:t>Explainer article about the Rocky Worlds DDT program.</a:t>
            </a:r>
            <a:br>
              <a:rPr lang="en-US" sz="1800" kern="0" dirty="0">
                <a:solidFill>
                  <a:schemeClr val="accent1">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rPr>
            </a:br>
            <a:endParaRPr lang="en-US" sz="1800" kern="0" dirty="0">
              <a:solidFill>
                <a:schemeClr val="accent1">
                  <a:lumMod val="60000"/>
                  <a:lumOff val="40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2400" b="1" u="sng"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hlinkClick r:id="rId4"/>
              </a:rPr>
              <a:t>NASA Exoplanet Catalog</a:t>
            </a:r>
            <a:endParaRPr lang="en-US" sz="24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1800" kern="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6,000+ confirmed exoplanets with visualizations and data.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kern="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000" b="1"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2400" dirty="0">
              <a:solidFill>
                <a:schemeClr val="accent1">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
        <p:nvSpPr>
          <p:cNvPr id="10" name="TextBox 9">
            <a:extLst>
              <a:ext uri="{FF2B5EF4-FFF2-40B4-BE49-F238E27FC236}">
                <a16:creationId xmlns:a16="http://schemas.microsoft.com/office/drawing/2014/main" id="{4E531276-FAF9-37C3-DDD7-FC6573A8C788}"/>
              </a:ext>
            </a:extLst>
          </p:cNvPr>
          <p:cNvSpPr txBox="1"/>
          <p:nvPr/>
        </p:nvSpPr>
        <p:spPr>
          <a:xfrm>
            <a:off x="8250505" y="4348516"/>
            <a:ext cx="3941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mn-cs"/>
              </a:rPr>
              <a:t>NASA, ESA, CSA, J. Olmsted (</a:t>
            </a:r>
            <a:r>
              <a:rPr kumimoji="0" lang="en-US" sz="1200" b="0" i="0" u="none" strike="noStrike" kern="1200" cap="none" spc="0" normalizeH="0" baseline="0" noProof="0" dirty="0" err="1">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mn-cs"/>
              </a:rPr>
              <a:t>STScI</a:t>
            </a:r>
            <a:r>
              <a:rPr kumimoji="0" lang="en-US" sz="1200" b="0" i="0" u="none" strike="noStrike" kern="1200" cap="none" spc="0" normalizeH="0" baseline="0" noProof="0" dirty="0">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mn-cs"/>
              </a:rPr>
              <a:t>), T. P. Greene (NASA Ames), T. Bell (BAERI), E. </a:t>
            </a:r>
            <a:r>
              <a:rPr kumimoji="0" lang="en-US" sz="1200" b="0" i="0" u="none" strike="noStrike" kern="1200" cap="none" spc="0" normalizeH="0" baseline="0" noProof="0" dirty="0" err="1">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mn-cs"/>
              </a:rPr>
              <a:t>Ducrot</a:t>
            </a:r>
            <a:r>
              <a:rPr kumimoji="0" lang="en-US" sz="1200" b="0" i="0" u="none" strike="noStrike" kern="1200" cap="none" spc="0" normalizeH="0" baseline="0" noProof="0" dirty="0">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mn-cs"/>
              </a:rPr>
              <a:t> (CEA), P. </a:t>
            </a:r>
            <a:r>
              <a:rPr kumimoji="0" lang="en-US" sz="1200" b="0" i="0" u="none" strike="noStrike" kern="1200" cap="none" spc="0" normalizeH="0" baseline="0" noProof="0" dirty="0" err="1">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mn-cs"/>
              </a:rPr>
              <a:t>Lagage</a:t>
            </a:r>
            <a:r>
              <a:rPr kumimoji="0" lang="en-US" sz="1200" b="0" i="0" u="none" strike="noStrike" kern="1200" cap="none" spc="0" normalizeH="0" baseline="0" noProof="0" dirty="0">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mn-cs"/>
              </a:rPr>
              <a:t> (CEA) </a:t>
            </a:r>
            <a:endParaRPr kumimoji="0" lang="en-US" sz="1200" b="0" i="0" u="none" strike="noStrike" kern="1200" cap="none" spc="0" normalizeH="0" baseline="0" noProof="0" dirty="0">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distant star glowing red with a foreground rocky planet, gray with darker and lighter markings.  (NASA, ESA, CSA) &#10;">
            <a:extLst>
              <a:ext uri="{FF2B5EF4-FFF2-40B4-BE49-F238E27FC236}">
                <a16:creationId xmlns:a16="http://schemas.microsoft.com/office/drawing/2014/main" id="{4E8EA4FC-200A-C437-9FE3-E327C05723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35091" y="1737360"/>
            <a:ext cx="4599474" cy="2586392"/>
          </a:xfrm>
          <a:prstGeom prst="rect">
            <a:avLst/>
          </a:prstGeom>
          <a:ln w="12700">
            <a:solidFill>
              <a:srgbClr val="FFC000"/>
            </a:solidFill>
          </a:ln>
        </p:spPr>
      </p:pic>
    </p:spTree>
    <p:extLst>
      <p:ext uri="{BB962C8B-B14F-4D97-AF65-F5344CB8AC3E}">
        <p14:creationId xmlns:p14="http://schemas.microsoft.com/office/powerpoint/2010/main" val="2900796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9EEB94-1574-553B-617E-3F16DE08E1F5}"/>
              </a:ext>
            </a:extLst>
          </p:cNvPr>
          <p:cNvSpPr>
            <a:spLocks noGrp="1"/>
          </p:cNvSpPr>
          <p:nvPr>
            <p:ph type="title"/>
          </p:nvPr>
        </p:nvSpPr>
        <p:spPr/>
        <p:txBody>
          <a:bodyPr/>
          <a:lstStyle/>
          <a:p>
            <a:r>
              <a:rPr lang="en-US" dirty="0"/>
              <a:t>TRAPPIST-1</a:t>
            </a:r>
          </a:p>
        </p:txBody>
      </p:sp>
      <p:sp>
        <p:nvSpPr>
          <p:cNvPr id="3" name="Slide Number Placeholder 2">
            <a:extLst>
              <a:ext uri="{FF2B5EF4-FFF2-40B4-BE49-F238E27FC236}">
                <a16:creationId xmlns:a16="http://schemas.microsoft.com/office/drawing/2014/main" id="{E0FD0AA0-3E48-4618-5C56-27C71E1F55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8" name="Picture 2" descr="Ssc2017 01a">
            <a:extLst>
              <a:ext uri="{FF2B5EF4-FFF2-40B4-BE49-F238E27FC236}">
                <a16:creationId xmlns:a16="http://schemas.microsoft.com/office/drawing/2014/main" id="{7F6D7DCA-1C19-8EF5-0E22-04E1C29B77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05840"/>
            <a:ext cx="10820400" cy="52730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1920737A-1C40-6A44-DB1D-B3951B05B099}"/>
              </a:ext>
            </a:extLst>
          </p:cNvPr>
          <p:cNvSpPr txBox="1">
            <a:spLocks/>
          </p:cNvSpPr>
          <p:nvPr/>
        </p:nvSpPr>
        <p:spPr>
          <a:xfrm>
            <a:off x="0" y="5950354"/>
            <a:ext cx="780876" cy="3615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NASA</a:t>
            </a:r>
          </a:p>
        </p:txBody>
      </p:sp>
    </p:spTree>
    <p:extLst>
      <p:ext uri="{BB962C8B-B14F-4D97-AF65-F5344CB8AC3E}">
        <p14:creationId xmlns:p14="http://schemas.microsoft.com/office/powerpoint/2010/main" val="820113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CB9E1E4B-3A0C-16D9-4087-AD5BC29648A2}"/>
              </a:ext>
            </a:extLst>
          </p:cNvPr>
          <p:cNvSpPr>
            <a:spLocks noGrp="1"/>
          </p:cNvSpPr>
          <p:nvPr>
            <p:ph type="body" idx="1"/>
          </p:nvPr>
        </p:nvSpPr>
        <p:spPr/>
        <p:txBody>
          <a:bodyPr>
            <a:noAutofit/>
          </a:bodyPr>
          <a:lstStyle/>
          <a:p>
            <a:r>
              <a:rPr lang="en-US" dirty="0"/>
              <a:t>Digging into Data  </a:t>
            </a: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dirty="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a:xfrm>
            <a:off x="445680" y="1821932"/>
            <a:ext cx="5969408" cy="3891631"/>
          </a:xfrm>
        </p:spPr>
        <p:txBody>
          <a:bodyPr>
            <a:normAutofit fontScale="92500" lnSpcReduction="10000"/>
          </a:bodyPr>
          <a:lstStyle/>
          <a:p>
            <a:r>
              <a:rPr lang="en-US" sz="2400" b="1" u="sng"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hlinkClick r:id="rId2"/>
              </a:rPr>
              <a:t>DIY Planet Search</a:t>
            </a:r>
            <a:endParaRPr lang="en-US" sz="24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19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Analyze star images, make light curves, look for transiting planets</a:t>
            </a:r>
            <a:r>
              <a:rPr lang="en-US" sz="18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a:t>
            </a:r>
          </a:p>
          <a:p>
            <a:endParaRPr lang="en-US" sz="24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2400" b="1" u="sng"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hlinkClick r:id="rId3"/>
              </a:rPr>
              <a:t>Eyes on Exoplanets</a:t>
            </a:r>
            <a:endParaRPr lang="en-US" sz="24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19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Explore a 3D data base of 6,000+ exoplanets and their star systems.</a:t>
            </a:r>
          </a:p>
          <a:p>
            <a:endParaRPr lang="en-US"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r>
              <a:rPr lang="en-US" sz="2400" b="1" u="sng"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hlinkClick r:id="rId4"/>
              </a:rPr>
              <a:t>Sonification of Webb's Transmission Spectrum of Exoplanet WASP-96 b</a:t>
            </a:r>
            <a:endParaRPr lang="en-US" sz="24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19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An exoplanet’s atmospheric spectrum turned into sound.</a:t>
            </a:r>
          </a:p>
          <a:p>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accent5">
                  <a:lumMod val="60000"/>
                  <a:lumOff val="40000"/>
                </a:schemeClr>
              </a:solidFill>
            </a:endParaRPr>
          </a:p>
          <a:p>
            <a:endParaRPr lang="en-US" sz="2400" dirty="0">
              <a:solidFill>
                <a:schemeClr val="accent5">
                  <a:lumMod val="60000"/>
                  <a:lumOff val="40000"/>
                </a:schemeClr>
              </a:solidFill>
            </a:endParaRPr>
          </a:p>
          <a:p>
            <a:endParaRPr lang="en-US" sz="2800" dirty="0">
              <a:solidFill>
                <a:schemeClr val="accent5">
                  <a:lumMod val="60000"/>
                  <a:lumOff val="40000"/>
                </a:schemeClr>
              </a:solidFill>
            </a:endParaRPr>
          </a:p>
        </p:txBody>
      </p:sp>
      <p:pic>
        <p:nvPicPr>
          <p:cNvPr id="3" name="Picture 2" descr="Graphic:  on a black background, the disk of a yellow star has a planet crossing in front, its straight path marked by a dashed white line with a right-pointing arrow on the right end, with four successive images of the planet along it, the leftmost a red crescent to the left of the star, the middle two black circles against the star disk the rightmost another crescent behind the star disk.  Below is a white-line graph or brightness versus time, which shows a dip in the brightness when the planet is in front of the star disk.   (NASA/Ames) ">
            <a:extLst>
              <a:ext uri="{FF2B5EF4-FFF2-40B4-BE49-F238E27FC236}">
                <a16:creationId xmlns:a16="http://schemas.microsoft.com/office/drawing/2014/main" id="{F236166B-CD87-9D21-AF71-74C3088959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6566" y="1821932"/>
            <a:ext cx="5294867" cy="2256582"/>
          </a:xfrm>
          <a:prstGeom prst="rect">
            <a:avLst/>
          </a:prstGeom>
          <a:ln w="12700">
            <a:solidFill>
              <a:srgbClr val="FFC000"/>
            </a:solidFill>
          </a:ln>
        </p:spPr>
      </p:pic>
      <p:sp>
        <p:nvSpPr>
          <p:cNvPr id="11" name="TextBox 10">
            <a:extLst>
              <a:ext uri="{FF2B5EF4-FFF2-40B4-BE49-F238E27FC236}">
                <a16:creationId xmlns:a16="http://schemas.microsoft.com/office/drawing/2014/main" id="{EB8B2F4A-7C12-4857-DE11-2A901B12518E}"/>
              </a:ext>
            </a:extLst>
          </p:cNvPr>
          <p:cNvSpPr txBox="1"/>
          <p:nvPr/>
        </p:nvSpPr>
        <p:spPr>
          <a:xfrm>
            <a:off x="10787743" y="4141684"/>
            <a:ext cx="140425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Calibri" panose="020F0502020204030204" pitchFamily="34" charset="0"/>
              </a:rPr>
              <a:t>NASA/Ames</a:t>
            </a:r>
            <a:endParaRPr kumimoji="0" lang="en-US" sz="1200" b="0" i="0" u="none" strike="noStrike" kern="1200" cap="none" spc="0" normalizeH="0" baseline="0" noProof="0" dirty="0">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4056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CB9E1E4B-3A0C-16D9-4087-AD5BC29648A2}"/>
              </a:ext>
            </a:extLst>
          </p:cNvPr>
          <p:cNvSpPr>
            <a:spLocks noGrp="1"/>
          </p:cNvSpPr>
          <p:nvPr>
            <p:ph type="body" idx="1"/>
          </p:nvPr>
        </p:nvSpPr>
        <p:spPr/>
        <p:txBody>
          <a:bodyPr>
            <a:normAutofit/>
          </a:bodyPr>
          <a:lstStyle/>
          <a:p>
            <a:r>
              <a:rPr lang="en-US" dirty="0"/>
              <a:t>Doing Activities </a:t>
            </a: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dirty="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a:xfrm>
            <a:off x="445680" y="1821932"/>
            <a:ext cx="6460087" cy="3891631"/>
          </a:xfrm>
        </p:spPr>
        <p:txBody>
          <a:bodyPr>
            <a:normAutofit/>
          </a:bodyPr>
          <a:lstStyle/>
          <a:p>
            <a:r>
              <a:rPr lang="en-US" sz="2400" b="1" u="sng"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hlinkClick r:id="rId2"/>
              </a:rPr>
              <a:t>Exoplanet Detectives: A Transit Method Activity</a:t>
            </a:r>
            <a:endParaRPr lang="en-US" sz="2400" kern="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19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Explore how planets passing in front of their stars can block starlight</a:t>
            </a:r>
            <a:r>
              <a:rPr lang="en-US" sz="19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t>
            </a:r>
          </a:p>
          <a:p>
            <a:endParaRPr lang="en-US" sz="22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2400" b="1" u="sng"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hlinkClick r:id="rId3"/>
              </a:rPr>
              <a:t>Make Your Own Exoplanet Model</a:t>
            </a:r>
            <a:endParaRPr lang="en-US" sz="24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18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Design and create a planet based on plausible descriptions.</a:t>
            </a:r>
          </a:p>
          <a:p>
            <a:endParaRPr lang="en-US" sz="20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2400" b="1" u="sng"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hlinkClick r:id="rId4"/>
              </a:rPr>
              <a:t>Exoplanet Variety</a:t>
            </a:r>
            <a:endParaRPr lang="en-US" sz="24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18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Manipulate </a:t>
            </a:r>
            <a:r>
              <a:rPr lang="en-US" sz="1800" dirty="0" err="1">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Viewspace</a:t>
            </a:r>
            <a:r>
              <a:rPr lang="en-US" sz="18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sliders to learn about different kinds of exoplanets.</a:t>
            </a:r>
            <a:endParaRPr lang="en-US" sz="18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solidFill>
                <a:schemeClr val="accent5">
                  <a:lumMod val="60000"/>
                  <a:lumOff val="40000"/>
                </a:schemeClr>
              </a:solidFill>
            </a:endParaRPr>
          </a:p>
        </p:txBody>
      </p:sp>
      <p:sp>
        <p:nvSpPr>
          <p:cNvPr id="7" name="TextBox 6">
            <a:extLst>
              <a:ext uri="{FF2B5EF4-FFF2-40B4-BE49-F238E27FC236}">
                <a16:creationId xmlns:a16="http://schemas.microsoft.com/office/drawing/2014/main" id="{E856EE2A-3255-B346-7D6F-4B0ECC38791D}"/>
              </a:ext>
            </a:extLst>
          </p:cNvPr>
          <p:cNvSpPr txBox="1"/>
          <p:nvPr/>
        </p:nvSpPr>
        <p:spPr>
          <a:xfrm>
            <a:off x="10678332" y="5138812"/>
            <a:ext cx="12553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mn-ea"/>
                <a:cs typeface="Times New Roman" panose="02020603050405020304" pitchFamily="18" charset="0"/>
              </a:rPr>
              <a:t> </a:t>
            </a:r>
            <a:r>
              <a:rPr kumimoji="0" lang="en-US" sz="1200" b="0"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NASA/</a:t>
            </a:r>
            <a:r>
              <a:rPr kumimoji="0" lang="en-US" sz="1200" b="0" i="0" u="none" strike="noStrike" kern="1200" cap="none" spc="0" normalizeH="0" baseline="0" noProof="0" dirty="0" err="1">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UoL</a:t>
            </a:r>
            <a:endParaRPr kumimoji="0" lang="en-US" sz="1200" b="0"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42DCE4B5-7DEC-6F30-3601-2E30A7E0AA6F}"/>
              </a:ext>
            </a:extLst>
          </p:cNvPr>
          <p:cNvPicPr>
            <a:picLocks noChangeAspect="1"/>
          </p:cNvPicPr>
          <p:nvPr/>
        </p:nvPicPr>
        <p:blipFill>
          <a:blip r:embed="rId5"/>
          <a:stretch>
            <a:fillRect/>
          </a:stretch>
        </p:blipFill>
        <p:spPr>
          <a:xfrm>
            <a:off x="7361695" y="1737359"/>
            <a:ext cx="4384625" cy="3401453"/>
          </a:xfrm>
          <a:prstGeom prst="rect">
            <a:avLst/>
          </a:prstGeom>
          <a:ln w="12700">
            <a:solidFill>
              <a:srgbClr val="FFC000"/>
            </a:solidFill>
          </a:ln>
        </p:spPr>
      </p:pic>
    </p:spTree>
    <p:extLst>
      <p:ext uri="{BB962C8B-B14F-4D97-AF65-F5344CB8AC3E}">
        <p14:creationId xmlns:p14="http://schemas.microsoft.com/office/powerpoint/2010/main" val="38689391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CB9E1E4B-3A0C-16D9-4087-AD5BC29648A2}"/>
              </a:ext>
            </a:extLst>
          </p:cNvPr>
          <p:cNvSpPr>
            <a:spLocks noGrp="1"/>
          </p:cNvSpPr>
          <p:nvPr>
            <p:ph type="body" idx="1"/>
          </p:nvPr>
        </p:nvSpPr>
        <p:spPr/>
        <p:txBody>
          <a:bodyPr/>
          <a:lstStyle/>
          <a:p>
            <a:r>
              <a:rPr lang="en-US" dirty="0"/>
              <a:t>Linking to Resources</a:t>
            </a: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dirty="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a:xfrm>
            <a:off x="445680" y="1821932"/>
            <a:ext cx="6378030" cy="3891631"/>
          </a:xfrm>
        </p:spPr>
        <p:txBody>
          <a:bodyPr>
            <a:normAutofit fontScale="92500" lnSpcReduction="10000"/>
          </a:bodyPr>
          <a:lstStyle/>
          <a:p>
            <a:r>
              <a:rPr lang="en-US" sz="2600" b="1" u="sng"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hlinkClick r:id="rId2"/>
              </a:rPr>
              <a:t>30 Years of Exoplanets:  Facilitators Guide</a:t>
            </a:r>
            <a:endParaRPr lang="en-US" sz="26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19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Use a narrative and </a:t>
            </a:r>
            <a:r>
              <a:rPr lang="en-US" sz="19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targeted resources to guide learners’ understanding of exoplanets.</a:t>
            </a:r>
            <a:endParaRPr lang="en-US" sz="19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b="1" u="sng"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hlinkClick r:id="rId3"/>
              </a:rPr>
              <a:t>Cosmic Canvas: Exoplanets Program Guide &amp; Resources</a:t>
            </a:r>
            <a:endParaRPr lang="en-US" sz="26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19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Combine art and science to understand exoplanets</a:t>
            </a:r>
            <a:r>
              <a:rPr lang="en-US" sz="19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t>
            </a:r>
          </a:p>
          <a:p>
            <a:endParaRPr lang="en-US" sz="24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2600" b="1" u="sng"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hlinkClick r:id="rId4"/>
              </a:rPr>
              <a:t>Other Solar Systems, Other Earths Resource Guide</a:t>
            </a:r>
            <a:r>
              <a:rPr lang="en-US" sz="2400" dirty="0">
                <a:effectLst/>
                <a:latin typeface="Calibri" panose="020F0502020204030204" pitchFamily="34" charset="0"/>
                <a:cs typeface="Calibri" panose="020F0502020204030204" pitchFamily="34" charset="0"/>
              </a:rPr>
              <a:t> </a:t>
            </a:r>
          </a:p>
          <a:p>
            <a:r>
              <a:rPr lang="en-US" sz="19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Extensive links to a variety of resources</a:t>
            </a:r>
            <a:r>
              <a:rPr lang="en-US" sz="19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t>
            </a:r>
          </a:p>
          <a:p>
            <a:endParaRPr lang="en-US" sz="2800" dirty="0">
              <a:effectLst/>
              <a:latin typeface="Times New Roman" panose="02020603050405020304" pitchFamily="18" charset="0"/>
              <a:ea typeface="Times New Roman" panose="02020603050405020304" pitchFamily="18" charset="0"/>
            </a:endParaRPr>
          </a:p>
          <a:p>
            <a:endParaRPr lang="en-US" sz="24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32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solidFill>
                <a:schemeClr val="accent5">
                  <a:lumMod val="60000"/>
                  <a:lumOff val="40000"/>
                </a:schemeClr>
              </a:solidFill>
            </a:endParaRPr>
          </a:p>
          <a:p>
            <a:endParaRPr lang="en-US" sz="2800" dirty="0">
              <a:solidFill>
                <a:schemeClr val="accent5">
                  <a:lumMod val="60000"/>
                  <a:lumOff val="40000"/>
                </a:schemeClr>
              </a:solidFill>
            </a:endParaRPr>
          </a:p>
          <a:p>
            <a:endParaRPr lang="en-US" sz="2800" dirty="0">
              <a:solidFill>
                <a:schemeClr val="accent5">
                  <a:lumMod val="60000"/>
                  <a:lumOff val="40000"/>
                </a:schemeClr>
              </a:solidFill>
            </a:endParaRPr>
          </a:p>
          <a:p>
            <a:endParaRPr lang="en-US" sz="2800" dirty="0">
              <a:solidFill>
                <a:schemeClr val="accent5">
                  <a:lumMod val="60000"/>
                  <a:lumOff val="40000"/>
                </a:schemeClr>
              </a:solidFill>
            </a:endParaRPr>
          </a:p>
          <a:p>
            <a:endParaRPr lang="en-US" sz="2800" dirty="0">
              <a:solidFill>
                <a:srgbClr val="1A50F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E92853C-DD6B-9487-CEF2-F7B0DBAA07AE}"/>
              </a:ext>
            </a:extLst>
          </p:cNvPr>
          <p:cNvSpPr txBox="1"/>
          <p:nvPr/>
        </p:nvSpPr>
        <p:spPr>
          <a:xfrm>
            <a:off x="9799820" y="4505738"/>
            <a:ext cx="22651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Calibri" panose="020F0502020204030204" pitchFamily="34" charset="0"/>
              </a:rPr>
              <a:t>NASA/ESA/G. Bacon(</a:t>
            </a:r>
            <a:r>
              <a:rPr kumimoji="0" lang="en-US" sz="1200" b="0" i="0" u="none" strike="noStrike" kern="1200" cap="none" spc="0" normalizeH="0" baseline="0" noProof="0" dirty="0" err="1">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Calibri" panose="020F0502020204030204" pitchFamily="34" charset="0"/>
              </a:rPr>
              <a:t>STScI</a:t>
            </a:r>
            <a:r>
              <a:rPr kumimoji="0" lang="en-US" sz="1200" b="0" i="0" u="none" strike="noStrike" kern="1200" cap="none" spc="0" normalizeH="0" baseline="0" noProof="0" dirty="0">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200" b="0" i="0" u="none" strike="noStrike" kern="1200" cap="none" spc="0" normalizeH="0" baseline="0" noProof="0" dirty="0">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blue foreground planet with cloudy features in crescent phase an encircled by a system of thin bluish rings, with its parent star, glowing salmony-white, in the background and partly shining through the rings, against a starry background.  (NASA/ESA/G. Bacon(STScI)) &#10;">
            <a:extLst>
              <a:ext uri="{FF2B5EF4-FFF2-40B4-BE49-F238E27FC236}">
                <a16:creationId xmlns:a16="http://schemas.microsoft.com/office/drawing/2014/main" id="{90D122A9-64AF-5C93-2D43-92913BED8A0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13539" y="1862981"/>
            <a:ext cx="5332781" cy="2538538"/>
          </a:xfrm>
          <a:prstGeom prst="rect">
            <a:avLst/>
          </a:prstGeom>
          <a:ln w="12700">
            <a:solidFill>
              <a:srgbClr val="FFC000"/>
            </a:solidFill>
          </a:ln>
        </p:spPr>
      </p:pic>
    </p:spTree>
    <p:extLst>
      <p:ext uri="{BB962C8B-B14F-4D97-AF65-F5344CB8AC3E}">
        <p14:creationId xmlns:p14="http://schemas.microsoft.com/office/powerpoint/2010/main" val="20698481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dirty="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p:txBody>
          <a:bodyPr>
            <a:normAutofit/>
          </a:bodyPr>
          <a:lstStyle/>
          <a:p>
            <a:r>
              <a:rPr lang="en-US" sz="2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December 4 Science Briefing Page</a:t>
            </a:r>
            <a:endParaRPr lang="en-US" sz="2800" b="1" dirty="0">
              <a:effectLst/>
              <a:latin typeface="Calibri" panose="020F0502020204030204" pitchFamily="34" charset="0"/>
              <a:cs typeface="Calibri" panose="020F0502020204030204" pitchFamily="34" charset="0"/>
            </a:endParaRPr>
          </a:p>
          <a:p>
            <a:r>
              <a:rPr lang="en-US" sz="2000" dirty="0">
                <a:solidFill>
                  <a:schemeClr val="accent5">
                    <a:lumMod val="60000"/>
                    <a:lumOff val="40000"/>
                  </a:schemeClr>
                </a:solidFill>
              </a:rPr>
              <a:t>Find additional resources here.</a:t>
            </a:r>
          </a:p>
        </p:txBody>
      </p:sp>
      <p:sp>
        <p:nvSpPr>
          <p:cNvPr id="3" name="TextBox 2">
            <a:extLst>
              <a:ext uri="{FF2B5EF4-FFF2-40B4-BE49-F238E27FC236}">
                <a16:creationId xmlns:a16="http://schemas.microsoft.com/office/drawing/2014/main" id="{AD7ABB4A-AAC5-378D-E986-CF5BAFFB81EB}"/>
              </a:ext>
            </a:extLst>
          </p:cNvPr>
          <p:cNvSpPr txBox="1"/>
          <p:nvPr/>
        </p:nvSpPr>
        <p:spPr>
          <a:xfrm>
            <a:off x="10786820" y="5498119"/>
            <a:ext cx="92989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NASA</a:t>
            </a:r>
            <a:endParaRPr kumimoji="0" lang="en-US" sz="1200" b="0"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5B9BD5">
                  <a:lumMod val="60000"/>
                  <a:lumOff val="40000"/>
                </a:srgbClr>
              </a:solidFill>
              <a:effectLst/>
              <a:uLnTx/>
              <a:uFillTx/>
              <a:latin typeface="Tw Cen MT" panose="020B0602020104020603"/>
              <a:ea typeface="+mn-ea"/>
              <a:cs typeface="+mn-cs"/>
            </a:endParaRPr>
          </a:p>
        </p:txBody>
      </p:sp>
      <p:pic>
        <p:nvPicPr>
          <p:cNvPr id="4" name="Picture 3" descr="A series of bluish spherical worlds with vague features in a series from distant background to closer foreground.">
            <a:extLst>
              <a:ext uri="{FF2B5EF4-FFF2-40B4-BE49-F238E27FC236}">
                <a16:creationId xmlns:a16="http://schemas.microsoft.com/office/drawing/2014/main" id="{6BE8FB6B-B5E8-B742-F87D-3D7475822A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51729" y="1821932"/>
            <a:ext cx="4416457" cy="3632577"/>
          </a:xfrm>
          <a:prstGeom prst="rect">
            <a:avLst/>
          </a:prstGeom>
          <a:ln w="12700">
            <a:solidFill>
              <a:srgbClr val="FFC000"/>
            </a:solidFill>
          </a:ln>
        </p:spPr>
      </p:pic>
    </p:spTree>
    <p:extLst>
      <p:ext uri="{BB962C8B-B14F-4D97-AF65-F5344CB8AC3E}">
        <p14:creationId xmlns:p14="http://schemas.microsoft.com/office/powerpoint/2010/main" val="1879624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97D12B-E73B-D133-4BC6-345986C4A7B2}"/>
              </a:ext>
            </a:extLst>
          </p:cNvPr>
          <p:cNvSpPr>
            <a:spLocks noGrp="1"/>
          </p:cNvSpPr>
          <p:nvPr>
            <p:ph type="sldNum" sz="quarter" idx="10"/>
          </p:nvPr>
        </p:nvSpPr>
        <p:spPr/>
        <p:txBody>
          <a:bodyPr/>
          <a:lstStyle/>
          <a:p>
            <a:fld id="{8D407A93-5F51-6D4C-9C0B-941BF48061CC}" type="slidenum">
              <a:rPr lang="en-US" smtClean="0"/>
              <a:t>74</a:t>
            </a:fld>
            <a:endParaRPr lang="en-US"/>
          </a:p>
        </p:txBody>
      </p:sp>
      <p:sp>
        <p:nvSpPr>
          <p:cNvPr id="4" name="Text Placeholder 3">
            <a:extLst>
              <a:ext uri="{FF2B5EF4-FFF2-40B4-BE49-F238E27FC236}">
                <a16:creationId xmlns:a16="http://schemas.microsoft.com/office/drawing/2014/main" id="{3948200B-7CE0-00BD-966E-CEA6941E4F46}"/>
              </a:ext>
            </a:extLst>
          </p:cNvPr>
          <p:cNvSpPr>
            <a:spLocks noGrp="1"/>
          </p:cNvSpPr>
          <p:nvPr>
            <p:ph type="body" idx="1"/>
          </p:nvPr>
        </p:nvSpPr>
        <p:spPr/>
        <p:txBody>
          <a:bodyPr>
            <a:normAutofit fontScale="85000" lnSpcReduction="10000"/>
          </a:bodyPr>
          <a:lstStyle/>
          <a:p>
            <a:r>
              <a:rPr lang="en-US" dirty="0"/>
              <a:t>Your responses help our team to better support you in your work as an educator</a:t>
            </a:r>
          </a:p>
        </p:txBody>
      </p:sp>
      <p:sp>
        <p:nvSpPr>
          <p:cNvPr id="5" name="Title 4">
            <a:extLst>
              <a:ext uri="{FF2B5EF4-FFF2-40B4-BE49-F238E27FC236}">
                <a16:creationId xmlns:a16="http://schemas.microsoft.com/office/drawing/2014/main" id="{AA3BDB3A-9EC6-9C5B-DE5B-B1384589A119}"/>
              </a:ext>
            </a:extLst>
          </p:cNvPr>
          <p:cNvSpPr>
            <a:spLocks noGrp="1"/>
          </p:cNvSpPr>
          <p:nvPr>
            <p:ph type="title"/>
          </p:nvPr>
        </p:nvSpPr>
        <p:spPr/>
        <p:txBody>
          <a:bodyPr/>
          <a:lstStyle/>
          <a:p>
            <a:r>
              <a:rPr lang="en-US"/>
              <a:t>Feedback?</a:t>
            </a:r>
          </a:p>
        </p:txBody>
      </p:sp>
      <p:sp>
        <p:nvSpPr>
          <p:cNvPr id="6" name="Text Placeholder 5">
            <a:extLst>
              <a:ext uri="{FF2B5EF4-FFF2-40B4-BE49-F238E27FC236}">
                <a16:creationId xmlns:a16="http://schemas.microsoft.com/office/drawing/2014/main" id="{61F03101-FF87-D42D-73B7-E3657AB68848}"/>
              </a:ext>
            </a:extLst>
          </p:cNvPr>
          <p:cNvSpPr>
            <a:spLocks noGrp="1"/>
          </p:cNvSpPr>
          <p:nvPr>
            <p:ph type="body" sz="quarter" idx="24"/>
          </p:nvPr>
        </p:nvSpPr>
        <p:spPr/>
        <p:txBody>
          <a:bodyPr/>
          <a:lstStyle/>
          <a:p>
            <a:pPr algn="ctr"/>
            <a:endParaRPr lang="en-US" b="0" i="0" dirty="0">
              <a:solidFill>
                <a:srgbClr val="1A0E3B"/>
              </a:solidFill>
              <a:effectLst/>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endParaRPr>
          </a:p>
          <a:p>
            <a:pPr algn="ctr"/>
            <a:endParaRPr lang="en-US" dirty="0">
              <a:solidFill>
                <a:srgbClr val="1483FC"/>
              </a:solidFill>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endParaRPr>
          </a:p>
          <a:p>
            <a:pPr algn="ctr"/>
            <a:endParaRPr lang="en-US" b="0" i="0" dirty="0">
              <a:solidFill>
                <a:srgbClr val="1483FC"/>
              </a:solidFill>
              <a:effectLst/>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endParaRPr>
          </a:p>
          <a:p>
            <a:pPr algn="ctr"/>
            <a:endParaRPr lang="en-US" dirty="0">
              <a:solidFill>
                <a:srgbClr val="1483FC"/>
              </a:solidFill>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endParaRPr>
          </a:p>
          <a:p>
            <a:pPr algn="ctr"/>
            <a:endParaRPr lang="en-US" b="0" i="0" dirty="0">
              <a:solidFill>
                <a:srgbClr val="1483FC"/>
              </a:solidFill>
              <a:effectLst/>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endParaRPr>
          </a:p>
          <a:p>
            <a:pPr algn="ctr"/>
            <a:r>
              <a:rPr lang="en-US" sz="3000" b="0" i="0" dirty="0">
                <a:solidFill>
                  <a:srgbClr val="1484FC"/>
                </a:solidFill>
                <a:effectLst/>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rPr>
              <a:t>https</a:t>
            </a:r>
            <a:r>
              <a:rPr lang="en-US" sz="3000" b="0" i="0" dirty="0">
                <a:solidFill>
                  <a:srgbClr val="1483FC"/>
                </a:solidFill>
                <a:effectLst/>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rPr>
              <a:t>://bit.ly/SciBriefPOST</a:t>
            </a:r>
            <a:r>
              <a:rPr lang="en-US" sz="3000" b="0" i="0" dirty="0">
                <a:solidFill>
                  <a:srgbClr val="0000FF"/>
                </a:solidFill>
                <a:effectLst/>
              </a:rPr>
              <a:t> </a:t>
            </a:r>
            <a:endParaRPr lang="es-ES_tradnl" sz="3000" dirty="0"/>
          </a:p>
        </p:txBody>
      </p:sp>
      <p:pic>
        <p:nvPicPr>
          <p:cNvPr id="9" name="Picture 8">
            <a:extLst>
              <a:ext uri="{FF2B5EF4-FFF2-40B4-BE49-F238E27FC236}">
                <a16:creationId xmlns:a16="http://schemas.microsoft.com/office/drawing/2014/main" id="{38123DD9-03D0-FFED-DF50-DCAD39964483}"/>
              </a:ext>
            </a:extLst>
          </p:cNvPr>
          <p:cNvPicPr>
            <a:picLocks noChangeAspect="1"/>
          </p:cNvPicPr>
          <p:nvPr/>
        </p:nvPicPr>
        <p:blipFill>
          <a:blip r:embed="rId3"/>
          <a:stretch>
            <a:fillRect/>
          </a:stretch>
        </p:blipFill>
        <p:spPr>
          <a:xfrm>
            <a:off x="7734541" y="2101963"/>
            <a:ext cx="3386571" cy="3329749"/>
          </a:xfrm>
          <a:prstGeom prst="rect">
            <a:avLst/>
          </a:prstGeom>
        </p:spPr>
      </p:pic>
    </p:spTree>
    <p:extLst>
      <p:ext uri="{BB962C8B-B14F-4D97-AF65-F5344CB8AC3E}">
        <p14:creationId xmlns:p14="http://schemas.microsoft.com/office/powerpoint/2010/main" val="20704258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969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81AF23BB-3E6B-599C-E41B-7429508B0AC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1555C00-5F0A-E6A8-A463-20C8BE5E963D}"/>
              </a:ext>
            </a:extLst>
          </p:cNvPr>
          <p:cNvSpPr>
            <a:spLocks noGrp="1"/>
          </p:cNvSpPr>
          <p:nvPr>
            <p:ph type="title"/>
          </p:nvPr>
        </p:nvSpPr>
        <p:spPr/>
        <p:txBody>
          <a:bodyPr/>
          <a:lstStyle/>
          <a:p>
            <a:r>
              <a:rPr lang="en-US" dirty="0"/>
              <a:t>TRAPPIST-1</a:t>
            </a:r>
          </a:p>
        </p:txBody>
      </p:sp>
      <p:sp>
        <p:nvSpPr>
          <p:cNvPr id="3" name="Slide Number Placeholder 2">
            <a:extLst>
              <a:ext uri="{FF2B5EF4-FFF2-40B4-BE49-F238E27FC236}">
                <a16:creationId xmlns:a16="http://schemas.microsoft.com/office/drawing/2014/main" id="{927F059F-BD00-5F5F-FFB7-4B38099DD58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8" name="Picture 2" descr="NASA SVS | TRAPPIST-1 Exoplanets Comparison to Our Solar System">
            <a:extLst>
              <a:ext uri="{FF2B5EF4-FFF2-40B4-BE49-F238E27FC236}">
                <a16:creationId xmlns:a16="http://schemas.microsoft.com/office/drawing/2014/main" id="{06A039BC-A89D-D5E3-3510-9C53B986AFB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7093"/>
            <a:ext cx="8575390" cy="481584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368BEEAA-2904-B3BC-E06E-6D90A2B51C3A}"/>
              </a:ext>
            </a:extLst>
          </p:cNvPr>
          <p:cNvSpPr txBox="1">
            <a:spLocks/>
          </p:cNvSpPr>
          <p:nvPr/>
        </p:nvSpPr>
        <p:spPr>
          <a:xfrm>
            <a:off x="0" y="5671387"/>
            <a:ext cx="780876" cy="3615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NASA</a:t>
            </a:r>
          </a:p>
        </p:txBody>
      </p:sp>
    </p:spTree>
    <p:extLst>
      <p:ext uri="{BB962C8B-B14F-4D97-AF65-F5344CB8AC3E}">
        <p14:creationId xmlns:p14="http://schemas.microsoft.com/office/powerpoint/2010/main" val="821563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0E1D1A1-BC57-74DF-89EC-438DF5390A6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5BE7D46-0BF4-93B6-4BDC-923B517BC8CB}"/>
              </a:ext>
            </a:extLst>
          </p:cNvPr>
          <p:cNvSpPr>
            <a:spLocks noGrp="1"/>
          </p:cNvSpPr>
          <p:nvPr>
            <p:ph type="title"/>
          </p:nvPr>
        </p:nvSpPr>
        <p:spPr/>
        <p:txBody>
          <a:bodyPr/>
          <a:lstStyle/>
          <a:p>
            <a:r>
              <a:rPr lang="en-US" dirty="0"/>
              <a:t>TRAPPIST-1</a:t>
            </a:r>
          </a:p>
        </p:txBody>
      </p:sp>
      <p:sp>
        <p:nvSpPr>
          <p:cNvPr id="3" name="Slide Number Placeholder 2">
            <a:extLst>
              <a:ext uri="{FF2B5EF4-FFF2-40B4-BE49-F238E27FC236}">
                <a16:creationId xmlns:a16="http://schemas.microsoft.com/office/drawing/2014/main" id="{21328A35-C292-99F7-1293-C4C0277D614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2" name="Picture 2" descr="NASA SVS | TRAPPIST-1 Exoplanets Comparison to Our Solar System">
            <a:extLst>
              <a:ext uri="{FF2B5EF4-FFF2-40B4-BE49-F238E27FC236}">
                <a16:creationId xmlns:a16="http://schemas.microsoft.com/office/drawing/2014/main" id="{0904F97D-9896-DEA1-0114-2D755DD35C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7093"/>
            <a:ext cx="8575390" cy="4815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B1BD7600-965A-6502-D693-ED8C3E32C697}"/>
              </a:ext>
            </a:extLst>
          </p:cNvPr>
          <p:cNvSpPr txBox="1">
            <a:spLocks/>
          </p:cNvSpPr>
          <p:nvPr/>
        </p:nvSpPr>
        <p:spPr>
          <a:xfrm>
            <a:off x="0" y="5671387"/>
            <a:ext cx="780876" cy="3615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NASA</a:t>
            </a:r>
          </a:p>
        </p:txBody>
      </p:sp>
      <p:sp>
        <p:nvSpPr>
          <p:cNvPr id="14" name="Freeform 13">
            <a:extLst>
              <a:ext uri="{FF2B5EF4-FFF2-40B4-BE49-F238E27FC236}">
                <a16:creationId xmlns:a16="http://schemas.microsoft.com/office/drawing/2014/main" id="{345323C6-0753-8C2F-97C4-0957093CF79A}"/>
              </a:ext>
            </a:extLst>
          </p:cNvPr>
          <p:cNvSpPr/>
          <p:nvPr/>
        </p:nvSpPr>
        <p:spPr>
          <a:xfrm>
            <a:off x="7528560" y="1036320"/>
            <a:ext cx="5059679" cy="4815840"/>
          </a:xfrm>
          <a:custGeom>
            <a:avLst/>
            <a:gdLst>
              <a:gd name="csX0" fmla="*/ 518160 w 4526280"/>
              <a:gd name="csY0" fmla="*/ 0 h 4602480"/>
              <a:gd name="csX1" fmla="*/ 426720 w 4526280"/>
              <a:gd name="csY1" fmla="*/ 121920 h 4602480"/>
              <a:gd name="csX2" fmla="*/ 396240 w 4526280"/>
              <a:gd name="csY2" fmla="*/ 167640 h 4602480"/>
              <a:gd name="csX3" fmla="*/ 350520 w 4526280"/>
              <a:gd name="csY3" fmla="*/ 228600 h 4602480"/>
              <a:gd name="csX4" fmla="*/ 304800 w 4526280"/>
              <a:gd name="csY4" fmla="*/ 320040 h 4602480"/>
              <a:gd name="csX5" fmla="*/ 274320 w 4526280"/>
              <a:gd name="csY5" fmla="*/ 411480 h 4602480"/>
              <a:gd name="csX6" fmla="*/ 182880 w 4526280"/>
              <a:gd name="csY6" fmla="*/ 502920 h 4602480"/>
              <a:gd name="csX7" fmla="*/ 121920 w 4526280"/>
              <a:gd name="csY7" fmla="*/ 685800 h 4602480"/>
              <a:gd name="csX8" fmla="*/ 106680 w 4526280"/>
              <a:gd name="csY8" fmla="*/ 731520 h 4602480"/>
              <a:gd name="csX9" fmla="*/ 91440 w 4526280"/>
              <a:gd name="csY9" fmla="*/ 777240 h 4602480"/>
              <a:gd name="csX10" fmla="*/ 30480 w 4526280"/>
              <a:gd name="csY10" fmla="*/ 914400 h 4602480"/>
              <a:gd name="csX11" fmla="*/ 0 w 4526280"/>
              <a:gd name="csY11" fmla="*/ 1097280 h 4602480"/>
              <a:gd name="csX12" fmla="*/ 0 w 4526280"/>
              <a:gd name="csY12" fmla="*/ 1295400 h 4602480"/>
              <a:gd name="csX13" fmla="*/ 30480 w 4526280"/>
              <a:gd name="csY13" fmla="*/ 1463040 h 4602480"/>
              <a:gd name="csX14" fmla="*/ 91440 w 4526280"/>
              <a:gd name="csY14" fmla="*/ 1600200 h 4602480"/>
              <a:gd name="csX15" fmla="*/ 182880 w 4526280"/>
              <a:gd name="csY15" fmla="*/ 1676400 h 4602480"/>
              <a:gd name="csX16" fmla="*/ 259080 w 4526280"/>
              <a:gd name="csY16" fmla="*/ 1752600 h 4602480"/>
              <a:gd name="csX17" fmla="*/ 274320 w 4526280"/>
              <a:gd name="csY17" fmla="*/ 1813560 h 4602480"/>
              <a:gd name="csX18" fmla="*/ 304800 w 4526280"/>
              <a:gd name="csY18" fmla="*/ 1859280 h 4602480"/>
              <a:gd name="csX19" fmla="*/ 411480 w 4526280"/>
              <a:gd name="csY19" fmla="*/ 1920240 h 4602480"/>
              <a:gd name="csX20" fmla="*/ 457200 w 4526280"/>
              <a:gd name="csY20" fmla="*/ 1950720 h 4602480"/>
              <a:gd name="csX21" fmla="*/ 533400 w 4526280"/>
              <a:gd name="csY21" fmla="*/ 2057400 h 4602480"/>
              <a:gd name="csX22" fmla="*/ 563880 w 4526280"/>
              <a:gd name="csY22" fmla="*/ 2103120 h 4602480"/>
              <a:gd name="csX23" fmla="*/ 609600 w 4526280"/>
              <a:gd name="csY23" fmla="*/ 2148840 h 4602480"/>
              <a:gd name="csX24" fmla="*/ 655320 w 4526280"/>
              <a:gd name="csY24" fmla="*/ 2240280 h 4602480"/>
              <a:gd name="csX25" fmla="*/ 670560 w 4526280"/>
              <a:gd name="csY25" fmla="*/ 2286000 h 4602480"/>
              <a:gd name="csX26" fmla="*/ 701040 w 4526280"/>
              <a:gd name="csY26" fmla="*/ 2346960 h 4602480"/>
              <a:gd name="csX27" fmla="*/ 731520 w 4526280"/>
              <a:gd name="csY27" fmla="*/ 2392680 h 4602480"/>
              <a:gd name="csX28" fmla="*/ 762000 w 4526280"/>
              <a:gd name="csY28" fmla="*/ 2484120 h 4602480"/>
              <a:gd name="csX29" fmla="*/ 777240 w 4526280"/>
              <a:gd name="csY29" fmla="*/ 2529840 h 4602480"/>
              <a:gd name="csX30" fmla="*/ 807720 w 4526280"/>
              <a:gd name="csY30" fmla="*/ 2575560 h 4602480"/>
              <a:gd name="csX31" fmla="*/ 822960 w 4526280"/>
              <a:gd name="csY31" fmla="*/ 2682240 h 4602480"/>
              <a:gd name="csX32" fmla="*/ 853440 w 4526280"/>
              <a:gd name="csY32" fmla="*/ 2773680 h 4602480"/>
              <a:gd name="csX33" fmla="*/ 883920 w 4526280"/>
              <a:gd name="csY33" fmla="*/ 2880360 h 4602480"/>
              <a:gd name="csX34" fmla="*/ 899160 w 4526280"/>
              <a:gd name="csY34" fmla="*/ 3017520 h 4602480"/>
              <a:gd name="csX35" fmla="*/ 914400 w 4526280"/>
              <a:gd name="csY35" fmla="*/ 3108960 h 4602480"/>
              <a:gd name="csX36" fmla="*/ 929640 w 4526280"/>
              <a:gd name="csY36" fmla="*/ 3169920 h 4602480"/>
              <a:gd name="csX37" fmla="*/ 944880 w 4526280"/>
              <a:gd name="csY37" fmla="*/ 3291840 h 4602480"/>
              <a:gd name="csX38" fmla="*/ 929640 w 4526280"/>
              <a:gd name="csY38" fmla="*/ 4084320 h 4602480"/>
              <a:gd name="csX39" fmla="*/ 944880 w 4526280"/>
              <a:gd name="csY39" fmla="*/ 4145280 h 4602480"/>
              <a:gd name="csX40" fmla="*/ 975360 w 4526280"/>
              <a:gd name="csY40" fmla="*/ 4282440 h 4602480"/>
              <a:gd name="csX41" fmla="*/ 1036320 w 4526280"/>
              <a:gd name="csY41" fmla="*/ 4419600 h 4602480"/>
              <a:gd name="csX42" fmla="*/ 1143000 w 4526280"/>
              <a:gd name="csY42" fmla="*/ 4480560 h 4602480"/>
              <a:gd name="csX43" fmla="*/ 1188720 w 4526280"/>
              <a:gd name="csY43" fmla="*/ 4511040 h 4602480"/>
              <a:gd name="csX44" fmla="*/ 1386840 w 4526280"/>
              <a:gd name="csY44" fmla="*/ 4556760 h 4602480"/>
              <a:gd name="csX45" fmla="*/ 1554480 w 4526280"/>
              <a:gd name="csY45" fmla="*/ 4572000 h 4602480"/>
              <a:gd name="csX46" fmla="*/ 3886200 w 4526280"/>
              <a:gd name="csY46" fmla="*/ 4602480 h 4602480"/>
              <a:gd name="csX47" fmla="*/ 4145280 w 4526280"/>
              <a:gd name="csY47" fmla="*/ 4572000 h 4602480"/>
              <a:gd name="csX48" fmla="*/ 4191000 w 4526280"/>
              <a:gd name="csY48" fmla="*/ 4556760 h 4602480"/>
              <a:gd name="csX49" fmla="*/ 4221480 w 4526280"/>
              <a:gd name="csY49" fmla="*/ 4511040 h 4602480"/>
              <a:gd name="csX50" fmla="*/ 4236720 w 4526280"/>
              <a:gd name="csY50" fmla="*/ 4465320 h 4602480"/>
              <a:gd name="csX51" fmla="*/ 4282440 w 4526280"/>
              <a:gd name="csY51" fmla="*/ 4419600 h 4602480"/>
              <a:gd name="csX52" fmla="*/ 4343400 w 4526280"/>
              <a:gd name="csY52" fmla="*/ 4328160 h 4602480"/>
              <a:gd name="csX53" fmla="*/ 4389120 w 4526280"/>
              <a:gd name="csY53" fmla="*/ 4267200 h 4602480"/>
              <a:gd name="csX54" fmla="*/ 4404360 w 4526280"/>
              <a:gd name="csY54" fmla="*/ 4221480 h 4602480"/>
              <a:gd name="csX55" fmla="*/ 4450080 w 4526280"/>
              <a:gd name="csY55" fmla="*/ 4099560 h 4602480"/>
              <a:gd name="csX56" fmla="*/ 4465320 w 4526280"/>
              <a:gd name="csY56" fmla="*/ 4038600 h 4602480"/>
              <a:gd name="csX57" fmla="*/ 4495800 w 4526280"/>
              <a:gd name="csY57" fmla="*/ 3931920 h 4602480"/>
              <a:gd name="csX58" fmla="*/ 4511040 w 4526280"/>
              <a:gd name="csY58" fmla="*/ 3352800 h 4602480"/>
              <a:gd name="csX59" fmla="*/ 4526280 w 4526280"/>
              <a:gd name="csY59" fmla="*/ 3230880 h 4602480"/>
              <a:gd name="csX60" fmla="*/ 4511040 w 4526280"/>
              <a:gd name="csY60" fmla="*/ 2651760 h 4602480"/>
              <a:gd name="csX61" fmla="*/ 4480560 w 4526280"/>
              <a:gd name="csY61" fmla="*/ 2270760 h 4602480"/>
              <a:gd name="csX62" fmla="*/ 4495800 w 4526280"/>
              <a:gd name="csY62" fmla="*/ 1965960 h 4602480"/>
              <a:gd name="csX63" fmla="*/ 4511040 w 4526280"/>
              <a:gd name="csY63" fmla="*/ 1752600 h 4602480"/>
              <a:gd name="csX64" fmla="*/ 4495800 w 4526280"/>
              <a:gd name="csY64" fmla="*/ 1371600 h 4602480"/>
              <a:gd name="csX65" fmla="*/ 4465320 w 4526280"/>
              <a:gd name="csY65" fmla="*/ 1234440 h 4602480"/>
              <a:gd name="csX66" fmla="*/ 4450080 w 4526280"/>
              <a:gd name="csY66" fmla="*/ 1127760 h 4602480"/>
              <a:gd name="csX67" fmla="*/ 4434840 w 4526280"/>
              <a:gd name="csY67" fmla="*/ 1066800 h 4602480"/>
              <a:gd name="csX68" fmla="*/ 4419600 w 4526280"/>
              <a:gd name="csY68" fmla="*/ 990600 h 4602480"/>
              <a:gd name="csX69" fmla="*/ 4404360 w 4526280"/>
              <a:gd name="csY69" fmla="*/ 944880 h 4602480"/>
              <a:gd name="csX70" fmla="*/ 4373880 w 4526280"/>
              <a:gd name="csY70" fmla="*/ 822960 h 4602480"/>
              <a:gd name="csX71" fmla="*/ 4358640 w 4526280"/>
              <a:gd name="csY71" fmla="*/ 762000 h 4602480"/>
              <a:gd name="csX72" fmla="*/ 4221480 w 4526280"/>
              <a:gd name="csY72" fmla="*/ 685800 h 4602480"/>
              <a:gd name="csX73" fmla="*/ 3810000 w 4526280"/>
              <a:gd name="csY73" fmla="*/ 701040 h 4602480"/>
              <a:gd name="csX74" fmla="*/ 3733800 w 4526280"/>
              <a:gd name="csY74" fmla="*/ 716280 h 4602480"/>
              <a:gd name="csX75" fmla="*/ 3642360 w 4526280"/>
              <a:gd name="csY75" fmla="*/ 731520 h 4602480"/>
              <a:gd name="csX76" fmla="*/ 3368040 w 4526280"/>
              <a:gd name="csY76" fmla="*/ 716280 h 4602480"/>
              <a:gd name="csX77" fmla="*/ 3078480 w 4526280"/>
              <a:gd name="csY77" fmla="*/ 685800 h 4602480"/>
              <a:gd name="csX78" fmla="*/ 2971800 w 4526280"/>
              <a:gd name="csY78" fmla="*/ 655320 h 4602480"/>
              <a:gd name="csX79" fmla="*/ 2880360 w 4526280"/>
              <a:gd name="csY79" fmla="*/ 594360 h 4602480"/>
              <a:gd name="csX80" fmla="*/ 2834640 w 4526280"/>
              <a:gd name="csY80" fmla="*/ 563880 h 4602480"/>
              <a:gd name="csX81" fmla="*/ 2758440 w 4526280"/>
              <a:gd name="csY81" fmla="*/ 487680 h 4602480"/>
              <a:gd name="csX82" fmla="*/ 2727960 w 4526280"/>
              <a:gd name="csY82" fmla="*/ 441960 h 4602480"/>
              <a:gd name="csX83" fmla="*/ 2682240 w 4526280"/>
              <a:gd name="csY83" fmla="*/ 411480 h 4602480"/>
              <a:gd name="csX84" fmla="*/ 2590800 w 4526280"/>
              <a:gd name="csY84" fmla="*/ 320040 h 4602480"/>
              <a:gd name="csX85" fmla="*/ 2545080 w 4526280"/>
              <a:gd name="csY85" fmla="*/ 274320 h 4602480"/>
              <a:gd name="csX86" fmla="*/ 2499360 w 4526280"/>
              <a:gd name="csY86" fmla="*/ 259080 h 4602480"/>
              <a:gd name="csX87" fmla="*/ 2468880 w 4526280"/>
              <a:gd name="csY87" fmla="*/ 213360 h 4602480"/>
              <a:gd name="csX88" fmla="*/ 2423160 w 4526280"/>
              <a:gd name="csY88" fmla="*/ 198120 h 4602480"/>
              <a:gd name="csX89" fmla="*/ 2377440 w 4526280"/>
              <a:gd name="csY89" fmla="*/ 167640 h 4602480"/>
              <a:gd name="csX90" fmla="*/ 2331720 w 4526280"/>
              <a:gd name="csY90" fmla="*/ 152400 h 4602480"/>
              <a:gd name="csX91" fmla="*/ 2286000 w 4526280"/>
              <a:gd name="csY91" fmla="*/ 121920 h 4602480"/>
              <a:gd name="csX92" fmla="*/ 2240280 w 4526280"/>
              <a:gd name="csY92" fmla="*/ 106680 h 4602480"/>
              <a:gd name="csX93" fmla="*/ 1920240 w 4526280"/>
              <a:gd name="csY93" fmla="*/ 60960 h 4602480"/>
              <a:gd name="csX94" fmla="*/ 1676400 w 4526280"/>
              <a:gd name="csY94" fmla="*/ 76200 h 4602480"/>
              <a:gd name="csX95" fmla="*/ 960120 w 4526280"/>
              <a:gd name="csY95" fmla="*/ 76200 h 4602480"/>
              <a:gd name="csX96" fmla="*/ 426720 w 4526280"/>
              <a:gd name="csY96" fmla="*/ 60960 h 46024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Lst>
            <a:rect l="l" t="t" r="r" b="b"/>
            <a:pathLst>
              <a:path w="4526280" h="4602480">
                <a:moveTo>
                  <a:pt x="518160" y="0"/>
                </a:moveTo>
                <a:cubicBezTo>
                  <a:pt x="487680" y="40640"/>
                  <a:pt x="456599" y="80836"/>
                  <a:pt x="426720" y="121920"/>
                </a:cubicBezTo>
                <a:cubicBezTo>
                  <a:pt x="415947" y="136733"/>
                  <a:pt x="406886" y="152735"/>
                  <a:pt x="396240" y="167640"/>
                </a:cubicBezTo>
                <a:cubicBezTo>
                  <a:pt x="381477" y="188309"/>
                  <a:pt x="365760" y="208280"/>
                  <a:pt x="350520" y="228600"/>
                </a:cubicBezTo>
                <a:cubicBezTo>
                  <a:pt x="294940" y="395341"/>
                  <a:pt x="383582" y="142781"/>
                  <a:pt x="304800" y="320040"/>
                </a:cubicBezTo>
                <a:cubicBezTo>
                  <a:pt x="291751" y="349400"/>
                  <a:pt x="297038" y="388762"/>
                  <a:pt x="274320" y="411480"/>
                </a:cubicBezTo>
                <a:lnTo>
                  <a:pt x="182880" y="502920"/>
                </a:lnTo>
                <a:lnTo>
                  <a:pt x="121920" y="685800"/>
                </a:lnTo>
                <a:lnTo>
                  <a:pt x="106680" y="731520"/>
                </a:lnTo>
                <a:cubicBezTo>
                  <a:pt x="101600" y="746760"/>
                  <a:pt x="100351" y="763874"/>
                  <a:pt x="91440" y="777240"/>
                </a:cubicBezTo>
                <a:cubicBezTo>
                  <a:pt x="56924" y="829014"/>
                  <a:pt x="42571" y="841856"/>
                  <a:pt x="30480" y="914400"/>
                </a:cubicBezTo>
                <a:lnTo>
                  <a:pt x="0" y="1097280"/>
                </a:lnTo>
                <a:cubicBezTo>
                  <a:pt x="34943" y="1271994"/>
                  <a:pt x="0" y="1055513"/>
                  <a:pt x="0" y="1295400"/>
                </a:cubicBezTo>
                <a:cubicBezTo>
                  <a:pt x="0" y="1334756"/>
                  <a:pt x="17141" y="1418578"/>
                  <a:pt x="30480" y="1463040"/>
                </a:cubicBezTo>
                <a:cubicBezTo>
                  <a:pt x="43415" y="1506155"/>
                  <a:pt x="56443" y="1565203"/>
                  <a:pt x="91440" y="1600200"/>
                </a:cubicBezTo>
                <a:cubicBezTo>
                  <a:pt x="211320" y="1720080"/>
                  <a:pt x="58046" y="1526600"/>
                  <a:pt x="182880" y="1676400"/>
                </a:cubicBezTo>
                <a:cubicBezTo>
                  <a:pt x="246380" y="1752600"/>
                  <a:pt x="175260" y="1696720"/>
                  <a:pt x="259080" y="1752600"/>
                </a:cubicBezTo>
                <a:cubicBezTo>
                  <a:pt x="264160" y="1772920"/>
                  <a:pt x="266069" y="1794308"/>
                  <a:pt x="274320" y="1813560"/>
                </a:cubicBezTo>
                <a:cubicBezTo>
                  <a:pt x="281535" y="1830395"/>
                  <a:pt x="291848" y="1846328"/>
                  <a:pt x="304800" y="1859280"/>
                </a:cubicBezTo>
                <a:cubicBezTo>
                  <a:pt x="329553" y="1884033"/>
                  <a:pt x="383590" y="1904303"/>
                  <a:pt x="411480" y="1920240"/>
                </a:cubicBezTo>
                <a:cubicBezTo>
                  <a:pt x="427383" y="1929327"/>
                  <a:pt x="441960" y="1940560"/>
                  <a:pt x="457200" y="1950720"/>
                </a:cubicBezTo>
                <a:cubicBezTo>
                  <a:pt x="529032" y="2058468"/>
                  <a:pt x="438884" y="1925077"/>
                  <a:pt x="533400" y="2057400"/>
                </a:cubicBezTo>
                <a:cubicBezTo>
                  <a:pt x="544046" y="2072305"/>
                  <a:pt x="552154" y="2089049"/>
                  <a:pt x="563880" y="2103120"/>
                </a:cubicBezTo>
                <a:cubicBezTo>
                  <a:pt x="577678" y="2119677"/>
                  <a:pt x="594360" y="2133600"/>
                  <a:pt x="609600" y="2148840"/>
                </a:cubicBezTo>
                <a:cubicBezTo>
                  <a:pt x="647906" y="2263758"/>
                  <a:pt x="596234" y="2122107"/>
                  <a:pt x="655320" y="2240280"/>
                </a:cubicBezTo>
                <a:cubicBezTo>
                  <a:pt x="662504" y="2254648"/>
                  <a:pt x="664232" y="2271235"/>
                  <a:pt x="670560" y="2286000"/>
                </a:cubicBezTo>
                <a:cubicBezTo>
                  <a:pt x="679509" y="2306882"/>
                  <a:pt x="689768" y="2327235"/>
                  <a:pt x="701040" y="2346960"/>
                </a:cubicBezTo>
                <a:cubicBezTo>
                  <a:pt x="710127" y="2362863"/>
                  <a:pt x="724081" y="2375942"/>
                  <a:pt x="731520" y="2392680"/>
                </a:cubicBezTo>
                <a:cubicBezTo>
                  <a:pt x="744569" y="2422040"/>
                  <a:pt x="751840" y="2453640"/>
                  <a:pt x="762000" y="2484120"/>
                </a:cubicBezTo>
                <a:cubicBezTo>
                  <a:pt x="767080" y="2499360"/>
                  <a:pt x="768329" y="2516474"/>
                  <a:pt x="777240" y="2529840"/>
                </a:cubicBezTo>
                <a:lnTo>
                  <a:pt x="807720" y="2575560"/>
                </a:lnTo>
                <a:cubicBezTo>
                  <a:pt x="812800" y="2611120"/>
                  <a:pt x="814883" y="2647239"/>
                  <a:pt x="822960" y="2682240"/>
                </a:cubicBezTo>
                <a:cubicBezTo>
                  <a:pt x="830184" y="2713546"/>
                  <a:pt x="845648" y="2742511"/>
                  <a:pt x="853440" y="2773680"/>
                </a:cubicBezTo>
                <a:cubicBezTo>
                  <a:pt x="872576" y="2850225"/>
                  <a:pt x="862056" y="2814769"/>
                  <a:pt x="883920" y="2880360"/>
                </a:cubicBezTo>
                <a:cubicBezTo>
                  <a:pt x="889000" y="2926080"/>
                  <a:pt x="893080" y="2971922"/>
                  <a:pt x="899160" y="3017520"/>
                </a:cubicBezTo>
                <a:cubicBezTo>
                  <a:pt x="903244" y="3048149"/>
                  <a:pt x="908340" y="3078660"/>
                  <a:pt x="914400" y="3108960"/>
                </a:cubicBezTo>
                <a:cubicBezTo>
                  <a:pt x="918508" y="3129499"/>
                  <a:pt x="926197" y="3149260"/>
                  <a:pt x="929640" y="3169920"/>
                </a:cubicBezTo>
                <a:cubicBezTo>
                  <a:pt x="936373" y="3210319"/>
                  <a:pt x="939800" y="3251200"/>
                  <a:pt x="944880" y="3291840"/>
                </a:cubicBezTo>
                <a:cubicBezTo>
                  <a:pt x="916689" y="3714698"/>
                  <a:pt x="900337" y="3703377"/>
                  <a:pt x="929640" y="4084320"/>
                </a:cubicBezTo>
                <a:cubicBezTo>
                  <a:pt x="931246" y="4105204"/>
                  <a:pt x="940336" y="4124833"/>
                  <a:pt x="944880" y="4145280"/>
                </a:cubicBezTo>
                <a:cubicBezTo>
                  <a:pt x="957310" y="4201215"/>
                  <a:pt x="959431" y="4229344"/>
                  <a:pt x="975360" y="4282440"/>
                </a:cubicBezTo>
                <a:cubicBezTo>
                  <a:pt x="988295" y="4325555"/>
                  <a:pt x="1001323" y="4384603"/>
                  <a:pt x="1036320" y="4419600"/>
                </a:cubicBezTo>
                <a:cubicBezTo>
                  <a:pt x="1061073" y="4444353"/>
                  <a:pt x="1115110" y="4464623"/>
                  <a:pt x="1143000" y="4480560"/>
                </a:cubicBezTo>
                <a:cubicBezTo>
                  <a:pt x="1158903" y="4489647"/>
                  <a:pt x="1171982" y="4503601"/>
                  <a:pt x="1188720" y="4511040"/>
                </a:cubicBezTo>
                <a:cubicBezTo>
                  <a:pt x="1260602" y="4542987"/>
                  <a:pt x="1308321" y="4548036"/>
                  <a:pt x="1386840" y="4556760"/>
                </a:cubicBezTo>
                <a:cubicBezTo>
                  <a:pt x="1442607" y="4562956"/>
                  <a:pt x="1498379" y="4570974"/>
                  <a:pt x="1554480" y="4572000"/>
                </a:cubicBezTo>
                <a:lnTo>
                  <a:pt x="3886200" y="4602480"/>
                </a:lnTo>
                <a:cubicBezTo>
                  <a:pt x="3998412" y="4593129"/>
                  <a:pt x="4049952" y="4595832"/>
                  <a:pt x="4145280" y="4572000"/>
                </a:cubicBezTo>
                <a:cubicBezTo>
                  <a:pt x="4160865" y="4568104"/>
                  <a:pt x="4175760" y="4561840"/>
                  <a:pt x="4191000" y="4556760"/>
                </a:cubicBezTo>
                <a:cubicBezTo>
                  <a:pt x="4201160" y="4541520"/>
                  <a:pt x="4213289" y="4527423"/>
                  <a:pt x="4221480" y="4511040"/>
                </a:cubicBezTo>
                <a:cubicBezTo>
                  <a:pt x="4228664" y="4496672"/>
                  <a:pt x="4227809" y="4478686"/>
                  <a:pt x="4236720" y="4465320"/>
                </a:cubicBezTo>
                <a:cubicBezTo>
                  <a:pt x="4248675" y="4447387"/>
                  <a:pt x="4269208" y="4436613"/>
                  <a:pt x="4282440" y="4419600"/>
                </a:cubicBezTo>
                <a:cubicBezTo>
                  <a:pt x="4304930" y="4390684"/>
                  <a:pt x="4321421" y="4357466"/>
                  <a:pt x="4343400" y="4328160"/>
                </a:cubicBezTo>
                <a:lnTo>
                  <a:pt x="4389120" y="4267200"/>
                </a:lnTo>
                <a:cubicBezTo>
                  <a:pt x="4394200" y="4251960"/>
                  <a:pt x="4398719" y="4236522"/>
                  <a:pt x="4404360" y="4221480"/>
                </a:cubicBezTo>
                <a:cubicBezTo>
                  <a:pt x="4423685" y="4169948"/>
                  <a:pt x="4436243" y="4147989"/>
                  <a:pt x="4450080" y="4099560"/>
                </a:cubicBezTo>
                <a:cubicBezTo>
                  <a:pt x="4455834" y="4079421"/>
                  <a:pt x="4459809" y="4058807"/>
                  <a:pt x="4465320" y="4038600"/>
                </a:cubicBezTo>
                <a:cubicBezTo>
                  <a:pt x="4475051" y="4002920"/>
                  <a:pt x="4485640" y="3967480"/>
                  <a:pt x="4495800" y="3931920"/>
                </a:cubicBezTo>
                <a:cubicBezTo>
                  <a:pt x="4500880" y="3738880"/>
                  <a:pt x="4502652" y="3545725"/>
                  <a:pt x="4511040" y="3352800"/>
                </a:cubicBezTo>
                <a:cubicBezTo>
                  <a:pt x="4512819" y="3311882"/>
                  <a:pt x="4526280" y="3271836"/>
                  <a:pt x="4526280" y="3230880"/>
                </a:cubicBezTo>
                <a:cubicBezTo>
                  <a:pt x="4526280" y="3037773"/>
                  <a:pt x="4517932" y="2844744"/>
                  <a:pt x="4511040" y="2651760"/>
                </a:cubicBezTo>
                <a:cubicBezTo>
                  <a:pt x="4502013" y="2399016"/>
                  <a:pt x="4505533" y="2445570"/>
                  <a:pt x="4480560" y="2270760"/>
                </a:cubicBezTo>
                <a:cubicBezTo>
                  <a:pt x="4485640" y="2169160"/>
                  <a:pt x="4489826" y="2067511"/>
                  <a:pt x="4495800" y="1965960"/>
                </a:cubicBezTo>
                <a:cubicBezTo>
                  <a:pt x="4499987" y="1894782"/>
                  <a:pt x="4511040" y="1823901"/>
                  <a:pt x="4511040" y="1752600"/>
                </a:cubicBezTo>
                <a:cubicBezTo>
                  <a:pt x="4511040" y="1625498"/>
                  <a:pt x="4504255" y="1498420"/>
                  <a:pt x="4495800" y="1371600"/>
                </a:cubicBezTo>
                <a:cubicBezTo>
                  <a:pt x="4492616" y="1323835"/>
                  <a:pt x="4473773" y="1280929"/>
                  <a:pt x="4465320" y="1234440"/>
                </a:cubicBezTo>
                <a:cubicBezTo>
                  <a:pt x="4458894" y="1199098"/>
                  <a:pt x="4456506" y="1163102"/>
                  <a:pt x="4450080" y="1127760"/>
                </a:cubicBezTo>
                <a:cubicBezTo>
                  <a:pt x="4446333" y="1107152"/>
                  <a:pt x="4439384" y="1087247"/>
                  <a:pt x="4434840" y="1066800"/>
                </a:cubicBezTo>
                <a:cubicBezTo>
                  <a:pt x="4429221" y="1041514"/>
                  <a:pt x="4425882" y="1015730"/>
                  <a:pt x="4419600" y="990600"/>
                </a:cubicBezTo>
                <a:cubicBezTo>
                  <a:pt x="4415704" y="975015"/>
                  <a:pt x="4408587" y="960378"/>
                  <a:pt x="4404360" y="944880"/>
                </a:cubicBezTo>
                <a:cubicBezTo>
                  <a:pt x="4393338" y="904465"/>
                  <a:pt x="4384040" y="863600"/>
                  <a:pt x="4373880" y="822960"/>
                </a:cubicBezTo>
                <a:cubicBezTo>
                  <a:pt x="4368800" y="802640"/>
                  <a:pt x="4376068" y="773618"/>
                  <a:pt x="4358640" y="762000"/>
                </a:cubicBezTo>
                <a:cubicBezTo>
                  <a:pt x="4253834" y="692129"/>
                  <a:pt x="4301953" y="712624"/>
                  <a:pt x="4221480" y="685800"/>
                </a:cubicBezTo>
                <a:cubicBezTo>
                  <a:pt x="4084320" y="690880"/>
                  <a:pt x="3946987" y="692478"/>
                  <a:pt x="3810000" y="701040"/>
                </a:cubicBezTo>
                <a:cubicBezTo>
                  <a:pt x="3784147" y="702656"/>
                  <a:pt x="3759285" y="711646"/>
                  <a:pt x="3733800" y="716280"/>
                </a:cubicBezTo>
                <a:cubicBezTo>
                  <a:pt x="3703398" y="721808"/>
                  <a:pt x="3672840" y="726440"/>
                  <a:pt x="3642360" y="731520"/>
                </a:cubicBezTo>
                <a:lnTo>
                  <a:pt x="3368040" y="716280"/>
                </a:lnTo>
                <a:cubicBezTo>
                  <a:pt x="3242753" y="708197"/>
                  <a:pt x="3186902" y="707484"/>
                  <a:pt x="3078480" y="685800"/>
                </a:cubicBezTo>
                <a:cubicBezTo>
                  <a:pt x="3066149" y="683334"/>
                  <a:pt x="2988141" y="664398"/>
                  <a:pt x="2971800" y="655320"/>
                </a:cubicBezTo>
                <a:cubicBezTo>
                  <a:pt x="2939778" y="637530"/>
                  <a:pt x="2910840" y="614680"/>
                  <a:pt x="2880360" y="594360"/>
                </a:cubicBezTo>
                <a:lnTo>
                  <a:pt x="2834640" y="563880"/>
                </a:lnTo>
                <a:cubicBezTo>
                  <a:pt x="2753360" y="441960"/>
                  <a:pt x="2860040" y="589280"/>
                  <a:pt x="2758440" y="487680"/>
                </a:cubicBezTo>
                <a:cubicBezTo>
                  <a:pt x="2745488" y="474728"/>
                  <a:pt x="2740912" y="454912"/>
                  <a:pt x="2727960" y="441960"/>
                </a:cubicBezTo>
                <a:cubicBezTo>
                  <a:pt x="2715008" y="429008"/>
                  <a:pt x="2695930" y="423649"/>
                  <a:pt x="2682240" y="411480"/>
                </a:cubicBezTo>
                <a:cubicBezTo>
                  <a:pt x="2650023" y="382842"/>
                  <a:pt x="2621280" y="350520"/>
                  <a:pt x="2590800" y="320040"/>
                </a:cubicBezTo>
                <a:cubicBezTo>
                  <a:pt x="2575560" y="304800"/>
                  <a:pt x="2565527" y="281136"/>
                  <a:pt x="2545080" y="274320"/>
                </a:cubicBezTo>
                <a:lnTo>
                  <a:pt x="2499360" y="259080"/>
                </a:lnTo>
                <a:cubicBezTo>
                  <a:pt x="2489200" y="243840"/>
                  <a:pt x="2483183" y="224802"/>
                  <a:pt x="2468880" y="213360"/>
                </a:cubicBezTo>
                <a:cubicBezTo>
                  <a:pt x="2456336" y="203325"/>
                  <a:pt x="2437528" y="205304"/>
                  <a:pt x="2423160" y="198120"/>
                </a:cubicBezTo>
                <a:cubicBezTo>
                  <a:pt x="2406777" y="189929"/>
                  <a:pt x="2393823" y="175831"/>
                  <a:pt x="2377440" y="167640"/>
                </a:cubicBezTo>
                <a:cubicBezTo>
                  <a:pt x="2363072" y="160456"/>
                  <a:pt x="2346088" y="159584"/>
                  <a:pt x="2331720" y="152400"/>
                </a:cubicBezTo>
                <a:cubicBezTo>
                  <a:pt x="2315337" y="144209"/>
                  <a:pt x="2302383" y="130111"/>
                  <a:pt x="2286000" y="121920"/>
                </a:cubicBezTo>
                <a:cubicBezTo>
                  <a:pt x="2271632" y="114736"/>
                  <a:pt x="2255933" y="110292"/>
                  <a:pt x="2240280" y="106680"/>
                </a:cubicBezTo>
                <a:cubicBezTo>
                  <a:pt x="2078492" y="69344"/>
                  <a:pt x="2090049" y="76397"/>
                  <a:pt x="1920240" y="60960"/>
                </a:cubicBezTo>
                <a:cubicBezTo>
                  <a:pt x="1838960" y="66040"/>
                  <a:pt x="1757839" y="76200"/>
                  <a:pt x="1676400" y="76200"/>
                </a:cubicBezTo>
                <a:cubicBezTo>
                  <a:pt x="937232" y="76200"/>
                  <a:pt x="1239086" y="6459"/>
                  <a:pt x="960120" y="76200"/>
                </a:cubicBezTo>
                <a:cubicBezTo>
                  <a:pt x="569040" y="57577"/>
                  <a:pt x="746881" y="60960"/>
                  <a:pt x="426720" y="60960"/>
                </a:cubicBezTo>
              </a:path>
            </a:pathLst>
          </a:custGeom>
          <a:blipFill>
            <a:blip r:embed="rId3">
              <a:extLst>
                <a:ext uri="{96DAC541-7B7A-43D3-8B79-37D633B846F1}">
                  <asvg:svgBlip xmlns:asvg="http://schemas.microsoft.com/office/drawing/2016/SVG/main" r:embed="rId4"/>
                </a:ext>
              </a:extLst>
            </a:blip>
            <a:stretch>
              <a:fillRect r="43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 name="Straight Arrow Connector 16">
            <a:extLst>
              <a:ext uri="{FF2B5EF4-FFF2-40B4-BE49-F238E27FC236}">
                <a16:creationId xmlns:a16="http://schemas.microsoft.com/office/drawing/2014/main" id="{D88A393E-4AC3-FAD3-5D36-8947FD5E9A61}"/>
              </a:ext>
            </a:extLst>
          </p:cNvPr>
          <p:cNvCxnSpPr>
            <a:cxnSpLocks/>
          </p:cNvCxnSpPr>
          <p:nvPr/>
        </p:nvCxnSpPr>
        <p:spPr>
          <a:xfrm>
            <a:off x="8241957" y="3805881"/>
            <a:ext cx="902043" cy="160638"/>
          </a:xfrm>
          <a:prstGeom prst="straightConnector1">
            <a:avLst/>
          </a:prstGeom>
          <a:ln w="47625">
            <a:solidFill>
              <a:srgbClr val="F6F8FC"/>
            </a:solidFill>
            <a:tailEnd type="triangle"/>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885AB3EF-7382-3DAF-5F86-897CEAC5D0C1}"/>
              </a:ext>
            </a:extLst>
          </p:cNvPr>
          <p:cNvSpPr txBox="1">
            <a:spLocks/>
          </p:cNvSpPr>
          <p:nvPr/>
        </p:nvSpPr>
        <p:spPr>
          <a:xfrm>
            <a:off x="6919935" y="3442501"/>
            <a:ext cx="1322022"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rPr>
              <a:t>extremely </a:t>
            </a:r>
            <a:r>
              <a:rPr kumimoji="0" lang="en-US" sz="1600" b="1" i="1" u="none" strike="noStrike" kern="1200" cap="none" spc="0" normalizeH="0" baseline="0" noProof="0" dirty="0">
                <a:ln>
                  <a:noFill/>
                </a:ln>
                <a:solidFill>
                  <a:prstClr val="white"/>
                </a:solidFill>
                <a:effectLst/>
                <a:uLnTx/>
                <a:uFillTx/>
                <a:latin typeface="Tw Cen MT" panose="020B0602020104020603"/>
                <a:ea typeface="+mn-ea"/>
                <a:cs typeface="+mn-cs"/>
              </a:rPr>
              <a:t>small and cold</a:t>
            </a:r>
            <a:endParaRPr kumimoji="0" lang="en-US" sz="16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127619899"/>
      </p:ext>
    </p:extLst>
  </p:cSld>
  <p:clrMapOvr>
    <a:masterClrMapping/>
  </p:clrMapOvr>
</p:sld>
</file>

<file path=ppt/theme/theme1.xml><?xml version="1.0" encoding="utf-8"?>
<a:theme xmlns:a="http://schemas.openxmlformats.org/drawingml/2006/main" name="Speaker Titl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A473083-951A-B446-917C-9AADBDE9454B}" vid="{F6230F6A-A483-8F43-B6FD-51A8DDC90105}"/>
    </a:ext>
  </a:extLst>
</a:theme>
</file>

<file path=ppt/theme/theme10.xml><?xml version="1.0" encoding="utf-8"?>
<a:theme xmlns:a="http://schemas.openxmlformats.org/drawingml/2006/main" name="2_Internal Page - Blank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3E8AC7-F19B-4242-B5F8-B71E9A519358}" vid="{DE982006-6430-B24B-B7AE-DE4AC635F186}"/>
    </a:ext>
  </a:extLst>
</a:theme>
</file>

<file path=ppt/theme/theme11.xml><?xml version="1.0" encoding="utf-8"?>
<a:theme xmlns:a="http://schemas.openxmlformats.org/drawingml/2006/main" name="2_Internal Pages - Blank Whit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3E8AC7-F19B-4242-B5F8-B71E9A519358}" vid="{BB85825B-B94C-234B-949B-A9CB2E61525D}"/>
    </a:ext>
  </a:extLst>
</a:theme>
</file>

<file path=ppt/theme/theme12.xml><?xml version="1.0" encoding="utf-8"?>
<a:theme xmlns:a="http://schemas.openxmlformats.org/drawingml/2006/main" name="1_Resources">
  <a:themeElements>
    <a:clrScheme name="Custom 2">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FEFFFF"/>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e-of-Learning-Template" id="{2C5C6152-CBBB-034C-BA34-7C67D35DC07A}" vid="{66865C4A-757C-0E41-8AE0-E19017E00E62}"/>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sources">
  <a:themeElements>
    <a:clrScheme name="Custom 2">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FEFFFF"/>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A473083-951A-B446-917C-9AADBDE9454B}" vid="{92BDD66A-573D-C445-8E6E-2227691C4B7F}"/>
    </a:ext>
  </a:extLst>
</a:theme>
</file>

<file path=ppt/theme/theme3.xml><?xml version="1.0" encoding="utf-8"?>
<a:theme xmlns:a="http://schemas.openxmlformats.org/drawingml/2006/main" name="Internal Pages - Blank Whit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A473083-951A-B446-917C-9AADBDE9454B}" vid="{954CA36C-9B63-124A-9E26-AE13A40FECBD}"/>
    </a:ext>
  </a:extLst>
</a:theme>
</file>

<file path=ppt/theme/theme4.xml><?xml version="1.0" encoding="utf-8"?>
<a:theme xmlns:a="http://schemas.openxmlformats.org/drawingml/2006/main" name="Internal Page - Blank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A473083-951A-B446-917C-9AADBDE9454B}" vid="{9C8708B3-BCEC-094C-91FB-0C77DC637A5F}"/>
    </a:ext>
  </a:extLst>
</a:theme>
</file>

<file path=ppt/theme/theme5.xml><?xml version="1.0" encoding="utf-8"?>
<a:theme xmlns:a="http://schemas.openxmlformats.org/drawingml/2006/main" name="Internal Pages - Add Background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A473083-951A-B446-917C-9AADBDE9454B}" vid="{33D34709-A53F-0F47-9DFC-2B607DEBC4B2}"/>
    </a:ext>
  </a:extLst>
</a:theme>
</file>

<file path=ppt/theme/theme6.xml><?xml version="1.0" encoding="utf-8"?>
<a:theme xmlns:a="http://schemas.openxmlformats.org/drawingml/2006/main" name="1_Speaker Titl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Internal Pages - Blank Whit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Internal Page - Blank Blu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Speaker Titl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3E8AC7-F19B-4242-B5F8-B71E9A519358}" vid="{83E71A04-4902-4E48-88DD-A239B024B401}"/>
    </a:ext>
  </a:extLst>
</a:theme>
</file>

<file path=docProps/app.xml><?xml version="1.0" encoding="utf-8"?>
<Properties xmlns="http://schemas.openxmlformats.org/officeDocument/2006/extended-properties" xmlns:vt="http://schemas.openxmlformats.org/officeDocument/2006/docPropsVTypes">
  <Template/>
  <TotalTime>1389</TotalTime>
  <Words>2519</Words>
  <Application>Microsoft Macintosh PowerPoint</Application>
  <PresentationFormat>Widescreen</PresentationFormat>
  <Paragraphs>513</Paragraphs>
  <Slides>75</Slides>
  <Notes>21</Notes>
  <HiddenSlides>0</HiddenSlides>
  <MMClips>0</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75</vt:i4>
      </vt:variant>
    </vt:vector>
  </HeadingPairs>
  <TitlesOfParts>
    <vt:vector size="96" baseType="lpstr">
      <vt:lpstr>Arial</vt:lpstr>
      <vt:lpstr>Calibri</vt:lpstr>
      <vt:lpstr>Calibri Light</vt:lpstr>
      <vt:lpstr>Oswald</vt:lpstr>
      <vt:lpstr>Roboto Light</vt:lpstr>
      <vt:lpstr>Times New Roman</vt:lpstr>
      <vt:lpstr>Tw Cen MT</vt:lpstr>
      <vt:lpstr>Tw Cen MT Condensed</vt:lpstr>
      <vt:lpstr>Twentieth Century</vt:lpstr>
      <vt:lpstr>Speaker Title</vt:lpstr>
      <vt:lpstr>Resources</vt:lpstr>
      <vt:lpstr>Internal Pages - Blank White</vt:lpstr>
      <vt:lpstr>Internal Page - Blank Blue</vt:lpstr>
      <vt:lpstr>Internal Pages - Add Background Image</vt:lpstr>
      <vt:lpstr>1_Speaker Title</vt:lpstr>
      <vt:lpstr>1_Internal Pages - Blank White</vt:lpstr>
      <vt:lpstr>1_Internal Page - Blank Blue</vt:lpstr>
      <vt:lpstr>2_Speaker Title</vt:lpstr>
      <vt:lpstr>2_Internal Page - Blank Blue</vt:lpstr>
      <vt:lpstr>2_Internal Pages - Blank White</vt:lpstr>
      <vt:lpstr>1_Resources</vt:lpstr>
      <vt:lpstr>New Insights into Rocky Exoplanets with the James Webb Space Telescope</vt:lpstr>
      <vt:lpstr>Outline of this Science Briefing</vt:lpstr>
      <vt:lpstr>The TRAPPIST-1 System with JWST</vt:lpstr>
      <vt:lpstr>Geometry of Transiting Exoplanets</vt:lpstr>
      <vt:lpstr>Geometry of Transiting Exoplanets</vt:lpstr>
      <vt:lpstr>Geometry of Transiting Exoplanets</vt:lpstr>
      <vt:lpstr>TRAPPIST-1</vt:lpstr>
      <vt:lpstr>TRAPPIST-1</vt:lpstr>
      <vt:lpstr>TRAPPIST-1</vt:lpstr>
      <vt:lpstr>TRAPPIST-1</vt:lpstr>
      <vt:lpstr>What we know about TRAPPIST-1</vt:lpstr>
      <vt:lpstr>What we know about TRAPPIST-1</vt:lpstr>
      <vt:lpstr>What we know about TRAPPIST-1</vt:lpstr>
      <vt:lpstr>What we know about TRAPPIST-1</vt:lpstr>
      <vt:lpstr>What we know about TRAPPIST-1</vt:lpstr>
      <vt:lpstr>What we know about TRAPPIST-1</vt:lpstr>
      <vt:lpstr>What we know about TRAPPIST-1</vt:lpstr>
      <vt:lpstr>What we know about TRAPPIST-1</vt:lpstr>
      <vt:lpstr>What we know about TRAPPIST-1</vt:lpstr>
      <vt:lpstr>What we know about TRAPPIST-1</vt:lpstr>
      <vt:lpstr>What we know about TRAPPIST-1</vt:lpstr>
      <vt:lpstr>Modelling Exoplanet Atmospheres</vt:lpstr>
      <vt:lpstr>Why we need models to interpret observations</vt:lpstr>
      <vt:lpstr>Why we need models to interpret observations</vt:lpstr>
      <vt:lpstr>Why we need models to interpret observations</vt:lpstr>
      <vt:lpstr>Observables of transiting exoplanets</vt:lpstr>
      <vt:lpstr>Observables of transiting exoplanets</vt:lpstr>
      <vt:lpstr>Observables of transiting exoplanets</vt:lpstr>
      <vt:lpstr>Observables of transiting exoplanets</vt:lpstr>
      <vt:lpstr>Observables of transiting exoplanets</vt:lpstr>
      <vt:lpstr>Modelling Exoplanet Atmospheres in Emission</vt:lpstr>
      <vt:lpstr>Modelling Exoplanet Atmospheres in Emission</vt:lpstr>
      <vt:lpstr>TRAPPIST-1 b: Observations vs Models</vt:lpstr>
      <vt:lpstr>Gl 486 b: Observations vs Models</vt:lpstr>
      <vt:lpstr>Challenges—False negatives for atmospheres</vt:lpstr>
      <vt:lpstr>Challenges—False positives for atmospheres</vt:lpstr>
      <vt:lpstr>Modelling Exoplanet Atmospheres in Transmission</vt:lpstr>
      <vt:lpstr>Gl 486 b: Observations vs Models</vt:lpstr>
      <vt:lpstr>Challenges—Small Signal Size</vt:lpstr>
      <vt:lpstr>Challenges—Stellar Contamination</vt:lpstr>
      <vt:lpstr>Challenges—Stellar Contamination</vt:lpstr>
      <vt:lpstr>Summary: how do we interpret observations?</vt:lpstr>
      <vt:lpstr>TRAPPIST-1 b: more atmospheres</vt:lpstr>
      <vt:lpstr>RCE: radiative equilibrium</vt:lpstr>
      <vt:lpstr>TRAPPIST-1 b: NIRISS Transmission</vt:lpstr>
      <vt:lpstr>Retrieval schematics</vt:lpstr>
      <vt:lpstr>Gl 486 b: Retrieved posteriors</vt:lpstr>
      <vt:lpstr>The Rocky Worlds DDT Program</vt:lpstr>
      <vt:lpstr>What is a “DDT” program?</vt:lpstr>
      <vt:lpstr>The “M dwarf Opportunity”</vt:lpstr>
      <vt:lpstr>A great “M dwarf Opportunity”: The TRAPPIST-1 System</vt:lpstr>
      <vt:lpstr>The “M dwarf Opportunity??” </vt:lpstr>
      <vt:lpstr>The “M dwarf Opportunity??” </vt:lpstr>
      <vt:lpstr>Introducing the Cosmic Shoreline</vt:lpstr>
      <vt:lpstr>Introducing the Cosmic Shoreline</vt:lpstr>
      <vt:lpstr>Introducing the Cosmic Shoreline</vt:lpstr>
      <vt:lpstr>Introducing the Cosmic Shoreline</vt:lpstr>
      <vt:lpstr>How do we hunt for atmospheres?</vt:lpstr>
      <vt:lpstr>Koll+2019, Mansfield+2019</vt:lpstr>
      <vt:lpstr>Koll+2019, Mansfield+2019</vt:lpstr>
      <vt:lpstr>Koll+2019, Mansfield+2019</vt:lpstr>
      <vt:lpstr>Koll+2019, Mansfield+2019</vt:lpstr>
      <vt:lpstr>Koll+2019, Mansfield+2019</vt:lpstr>
      <vt:lpstr>Koll+2019, Mansfield+2019</vt:lpstr>
      <vt:lpstr>Koll+2019, Mansfield+2019</vt:lpstr>
      <vt:lpstr>How do we hunt for atmospheres?</vt:lpstr>
      <vt:lpstr>How do we monitor the host stars?</vt:lpstr>
      <vt:lpstr>PowerPoint Presentation</vt:lpstr>
      <vt:lpstr>ADDITIONAL RESOURCES</vt:lpstr>
      <vt:lpstr>ADDITIONAL RESOURCES</vt:lpstr>
      <vt:lpstr>ADDITIONAL RESOURCES</vt:lpstr>
      <vt:lpstr>ADDITIONAL RESOURCES</vt:lpstr>
      <vt:lpstr>ADDITIONAL RESOURCES</vt:lpstr>
      <vt:lpstr>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Kelly Lepo</dc:creator>
  <cp:lastModifiedBy>Kelly Lepo</cp:lastModifiedBy>
  <cp:revision>4</cp:revision>
  <dcterms:created xsi:type="dcterms:W3CDTF">2024-12-04T01:40:45Z</dcterms:created>
  <dcterms:modified xsi:type="dcterms:W3CDTF">2025-12-01T21:27:04Z</dcterms:modified>
</cp:coreProperties>
</file>