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8.jpg" ContentType="image/pn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63" r:id="rId3"/>
    <p:sldMasterId id="2147483661" r:id="rId4"/>
    <p:sldMasterId id="2147483665" r:id="rId5"/>
  </p:sldMasterIdLst>
  <p:notesMasterIdLst>
    <p:notesMasterId r:id="rId25"/>
  </p:notesMasterIdLst>
  <p:handoutMasterIdLst>
    <p:handoutMasterId r:id="rId26"/>
  </p:handoutMasterIdLst>
  <p:sldIdLst>
    <p:sldId id="256" r:id="rId6"/>
    <p:sldId id="258" r:id="rId7"/>
    <p:sldId id="297" r:id="rId8"/>
    <p:sldId id="276" r:id="rId9"/>
    <p:sldId id="277" r:id="rId10"/>
    <p:sldId id="267" r:id="rId11"/>
    <p:sldId id="299" r:id="rId12"/>
    <p:sldId id="300" r:id="rId13"/>
    <p:sldId id="302" r:id="rId14"/>
    <p:sldId id="303" r:id="rId15"/>
    <p:sldId id="304" r:id="rId16"/>
    <p:sldId id="305" r:id="rId17"/>
    <p:sldId id="269" r:id="rId18"/>
    <p:sldId id="298" r:id="rId19"/>
    <p:sldId id="284" r:id="rId20"/>
    <p:sldId id="285" r:id="rId21"/>
    <p:sldId id="271" r:id="rId22"/>
    <p:sldId id="272" r:id="rId23"/>
    <p:sldId id="30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me Slide" id="{1D7A7425-2FF8-9141-9917-91C9E5C584DE}">
          <p14:sldIdLst>
            <p14:sldId id="256"/>
          </p14:sldIdLst>
        </p14:section>
        <p14:section name="Presentation Slides" id="{2348693A-5DF4-1C48-AE20-1DD02CAD67D4}">
          <p14:sldIdLst>
            <p14:sldId id="258"/>
            <p14:sldId id="297"/>
            <p14:sldId id="276"/>
            <p14:sldId id="277"/>
            <p14:sldId id="267"/>
            <p14:sldId id="299"/>
            <p14:sldId id="300"/>
            <p14:sldId id="302"/>
            <p14:sldId id="303"/>
            <p14:sldId id="304"/>
            <p14:sldId id="305"/>
            <p14:sldId id="269"/>
            <p14:sldId id="298"/>
            <p14:sldId id="284"/>
            <p14:sldId id="285"/>
            <p14:sldId id="271"/>
            <p14:sldId id="272"/>
            <p14:sldId id="3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97EB53-39D8-3CCA-CC9D-AD0839207745}" name="Alexander Cotnoir" initials="AC" userId="S::acotnoir@stsci.edu::d341762d-6f51-4ca1-9725-de6c15b909a4" providerId="AD"/>
  <p188:author id="{1D18476D-C86D-BBAB-5329-143CC79CE2B6}" name="Martha Saladino" initials="MS" userId="S::saladino@stsci.edu::b5ed51df-1065-465a-bdee-25d51ff7255d" providerId="AD"/>
  <p188:author id="{E0C37DBE-F7AE-8A96-D9E7-3BAF0B6F7472}" name="Alexander Cotnoir" initials="AC" userId="Alexander Cotnoir"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0193"/>
    <a:srgbClr val="309301"/>
    <a:srgbClr val="FF9300"/>
    <a:srgbClr val="FFFC00"/>
    <a:srgbClr val="009051"/>
    <a:srgbClr val="009193"/>
    <a:srgbClr val="0432FF"/>
    <a:srgbClr val="9437FF"/>
    <a:srgbClr val="521B93"/>
    <a:srgbClr val="89BE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05A8A1-5E66-D144-89F8-E94A1C183DDA}" v="8" dt="2025-09-23T16:46:10.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63202"/>
  </p:normalViewPr>
  <p:slideViewPr>
    <p:cSldViewPr snapToGrid="0">
      <p:cViewPr varScale="1">
        <p:scale>
          <a:sx n="90" d="100"/>
          <a:sy n="90" d="100"/>
        </p:scale>
        <p:origin x="263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Irene Saladino" userId="21055418929_tp_box_2" providerId="OAuth2" clId="{0378F4A2-0620-5F3A-B794-D2B6139E1240}"/>
    <pc:docChg chg="modSld">
      <pc:chgData name="Martha Irene Saladino" userId="21055418929_tp_box_2" providerId="OAuth2" clId="{0378F4A2-0620-5F3A-B794-D2B6139E1240}" dt="2025-09-23T16:45:58.429" v="33" actId="20577"/>
      <pc:docMkLst>
        <pc:docMk/>
      </pc:docMkLst>
      <pc:sldChg chg="modNotesTx">
        <pc:chgData name="Martha Irene Saladino" userId="21055418929_tp_box_2" providerId="OAuth2" clId="{0378F4A2-0620-5F3A-B794-D2B6139E1240}" dt="2025-09-23T16:44:26.258" v="5" actId="20577"/>
        <pc:sldMkLst>
          <pc:docMk/>
          <pc:sldMk cId="4114542850" sldId="267"/>
        </pc:sldMkLst>
      </pc:sldChg>
      <pc:sldChg chg="modNotesTx">
        <pc:chgData name="Martha Irene Saladino" userId="21055418929_tp_box_2" providerId="OAuth2" clId="{0378F4A2-0620-5F3A-B794-D2B6139E1240}" dt="2025-09-23T16:45:00.590" v="29" actId="20577"/>
        <pc:sldMkLst>
          <pc:docMk/>
          <pc:sldMk cId="3441873642" sldId="269"/>
        </pc:sldMkLst>
      </pc:sldChg>
      <pc:sldChg chg="modNotesTx">
        <pc:chgData name="Martha Irene Saladino" userId="21055418929_tp_box_2" providerId="OAuth2" clId="{0378F4A2-0620-5F3A-B794-D2B6139E1240}" dt="2025-09-23T16:45:25.022" v="31" actId="20577"/>
        <pc:sldMkLst>
          <pc:docMk/>
          <pc:sldMk cId="3348231862" sldId="271"/>
        </pc:sldMkLst>
      </pc:sldChg>
      <pc:sldChg chg="modNotesTx">
        <pc:chgData name="Martha Irene Saladino" userId="21055418929_tp_box_2" providerId="OAuth2" clId="{0378F4A2-0620-5F3A-B794-D2B6139E1240}" dt="2025-09-23T16:45:58.429" v="33" actId="20577"/>
        <pc:sldMkLst>
          <pc:docMk/>
          <pc:sldMk cId="2634596411" sldId="2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52C491-1187-6D0B-5160-DB29CE7CE1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E8C6BA-F281-A2EA-DD42-08D1A45697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7E6021-6A14-C743-A16A-56936DFCA65F}" type="datetimeFigureOut">
              <a:rPr lang="en-US" smtClean="0"/>
              <a:t>9/23/25</a:t>
            </a:fld>
            <a:endParaRPr lang="en-US"/>
          </a:p>
        </p:txBody>
      </p:sp>
      <p:sp>
        <p:nvSpPr>
          <p:cNvPr id="4" name="Footer Placeholder 3">
            <a:extLst>
              <a:ext uri="{FF2B5EF4-FFF2-40B4-BE49-F238E27FC236}">
                <a16:creationId xmlns:a16="http://schemas.microsoft.com/office/drawing/2014/main" id="{3AA9C44C-0F18-6E69-646C-529BBBA588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B60D5B-DC6C-F4B0-5FF8-FAD563A750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F76F1C-D970-2643-928C-C55F890F0B46}" type="slidenum">
              <a:rPr lang="en-US" smtClean="0"/>
              <a:t>‹#›</a:t>
            </a:fld>
            <a:endParaRPr lang="en-US"/>
          </a:p>
        </p:txBody>
      </p:sp>
    </p:spTree>
    <p:extLst>
      <p:ext uri="{BB962C8B-B14F-4D97-AF65-F5344CB8AC3E}">
        <p14:creationId xmlns:p14="http://schemas.microsoft.com/office/powerpoint/2010/main" val="514291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4F9D0-E61E-8D4F-AFB7-0B9F05FA5E09}" type="datetimeFigureOut">
              <a:rPr lang="en-US" smtClean="0"/>
              <a:t>9/23/25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6A028-A1A6-AD40-AB91-9EBED560BCE6}" type="slidenum">
              <a:rPr lang="en-US" smtClean="0"/>
              <a:t>‹#›</a:t>
            </a:fld>
            <a:endParaRPr lang="en-US"/>
          </a:p>
        </p:txBody>
      </p:sp>
    </p:spTree>
    <p:extLst>
      <p:ext uri="{BB962C8B-B14F-4D97-AF65-F5344CB8AC3E}">
        <p14:creationId xmlns:p14="http://schemas.microsoft.com/office/powerpoint/2010/main" val="33937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verse-of-learning.org/contents/products/program-theme-1-electromagnetic-spectrum"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astropix.org/image/spitzer/sig12-011" TargetMode="External"/><Relationship Id="rId5" Type="http://schemas.openxmlformats.org/officeDocument/2006/relationships/hyperlink" Target="https://science.nasa.gov/ems" TargetMode="External"/><Relationship Id="rId4" Type="http://schemas.openxmlformats.org/officeDocument/2006/relationships/hyperlink" Target="https://www.nasa.gov/directorates/somd/space-communications-navigation-program/spectrum-overview/"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cience.nasa.gov/ems/09_visibleligh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viewspace.org/interactives/unveiling_invisible_universe/forms_of_light/electromagnetic_spectru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cience.nasa.gov/ems/07_infraredwav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viewspace.org/interactives/unveiling_invisible_universe/forms_of_light/electromagnetic_spectrum"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cience.nasa.gov/ems/06_microwave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viewspace.org/interactives/unveiling_invisible_universe/forms_of_light/electromagnetic_spectrum" TargetMode="External"/><Relationship Id="rId4" Type="http://schemas.openxmlformats.org/officeDocument/2006/relationships/hyperlink" Target="https://science.nasa.gov/ems/05_radiowav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ience.nasa.gov/universe/observatori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cience.nasa.gov/asset/webb/wavelength-sensitivity-of-hubble-webb-roman-and-other-observatori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ewspace.org/video_library/videos/202-322871404?tags=14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cience.nasa.gov/asset/webb/redshifted-light-from-distant-galax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cience.nasa.gov/asset/webb/infrared-universe-andromeda-galax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e.kahoot.it/share/the-electromagnetic-spectrum/1927a6b5-f1a0-4509-bfc2-6c2dc266fd1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niverse-of-learning.org/files/live/sites/uol/files/home/resources/resource-catalog/_documents/EMSPosterCombined2012.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cience.nasa.gov/ems/02_anatom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ence.nasa.gov/ems/02_anatom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ence.nasa.gov/asset/webb/spectroscopic-observations-of-different-wavelengths-of-light-in-astronom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nasa.gov/universe/whats-made-in-a-thunderstorm-and-faster-than-lightning-gamma-rays/" TargetMode="External"/><Relationship Id="rId7" Type="http://schemas.openxmlformats.org/officeDocument/2006/relationships/hyperlink" Target="https://viewspace.org/interactives/unveiling_invisible_universe/forms_of_light/electromagnetic_spectru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epa.gov/radtown/radiation-solar-activity#:~:text=The%20ionizing%20radiation%20released%20during,protected%20by%20the%20Earth's%20atmosphere." TargetMode="External"/><Relationship Id="rId5" Type="http://schemas.openxmlformats.org/officeDocument/2006/relationships/hyperlink" Target="https://www.epa.gov/radtown/radiation-solar-activity" TargetMode="External"/><Relationship Id="rId4" Type="http://schemas.openxmlformats.org/officeDocument/2006/relationships/hyperlink" Target="https://science.nasa.gov/ems/12_gammaray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ience.nasa.gov/ems/11_xray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ewspace.org/interactives/unveiling_invisible_universe/forms_of_light/electromagnetic_spectru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ience.nasa.gov/ems/10_ultravioletwave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viewspace.org/interactives/unveiling_invisible_universe/forms_of_light/electromagnetic_spectru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mn-lt"/>
              </a:rPr>
              <a:t>1. Onscreen before presentation begins and during introduction</a:t>
            </a:r>
          </a:p>
          <a:p>
            <a:pPr>
              <a:buFont typeface="Arial" panose="020B0604020202020204" pitchFamily="34" charset="0"/>
              <a:buChar char="•"/>
            </a:pPr>
            <a:endParaRPr lang="en-US" sz="1400" dirty="0">
              <a:solidFill>
                <a:schemeClr val="tx1"/>
              </a:solidFill>
              <a:effectLst/>
              <a:latin typeface="+mn-lt"/>
            </a:endParaRPr>
          </a:p>
          <a:p>
            <a:pPr marL="342900" indent="-342900">
              <a:buFont typeface="Wingdings" pitchFamily="2" charset="2"/>
              <a:buChar char="Ø"/>
            </a:pPr>
            <a:r>
              <a:rPr lang="en-US" sz="2000" dirty="0">
                <a:solidFill>
                  <a:srgbClr val="000000"/>
                </a:solidFill>
                <a:effectLst/>
                <a:latin typeface="Arial" panose="020B0604020202020204" pitchFamily="34" charset="0"/>
              </a:rPr>
              <a:t>These slides are available for you to customize for your presentation. </a:t>
            </a:r>
            <a:r>
              <a:rPr lang="en-US" sz="2000" b="1" dirty="0">
                <a:solidFill>
                  <a:srgbClr val="000000"/>
                </a:solidFill>
                <a:effectLst/>
                <a:latin typeface="Arial" panose="020B0604020202020204" pitchFamily="34" charset="0"/>
              </a:rPr>
              <a:t>Please feel free to add or remove slides as necessary to tailor the presentation for your event.</a:t>
            </a:r>
          </a:p>
          <a:p>
            <a:pPr marL="342900" indent="-342900">
              <a:buFont typeface="Wingdings" pitchFamily="2" charset="2"/>
              <a:buChar char="Ø"/>
            </a:pPr>
            <a:r>
              <a:rPr lang="en-US" sz="2000" dirty="0">
                <a:solidFill>
                  <a:srgbClr val="000000"/>
                </a:solidFill>
                <a:effectLst/>
                <a:latin typeface="Arial" panose="020B0604020202020204" pitchFamily="34" charset="0"/>
              </a:rPr>
              <a:t>In this notes pane area you will find key points that for each slide, as well as links to additional background information.</a:t>
            </a:r>
          </a:p>
          <a:p>
            <a:endParaRPr lang="en-US" sz="1400" dirty="0">
              <a:latin typeface="+mn-lt"/>
            </a:endParaRPr>
          </a:p>
          <a:p>
            <a:r>
              <a:rPr lang="en-US" sz="1400" b="1" dirty="0">
                <a:latin typeface="+mn-lt"/>
              </a:rPr>
              <a:t>Participant Takeaway Points:</a:t>
            </a:r>
          </a:p>
          <a:p>
            <a:r>
              <a:rPr lang="en-US" sz="1400" b="0" dirty="0">
                <a:latin typeface="+mn-lt"/>
              </a:rPr>
              <a:t>Participants will learn during this presentation that:</a:t>
            </a:r>
          </a:p>
          <a:p>
            <a:pPr marL="342900" lvl="0" indent="-342900">
              <a:buFont typeface="Symbol" pitchFamily="2" charset="2"/>
              <a:buChar char=""/>
            </a:pPr>
            <a:r>
              <a:rPr lang="en-US" sz="1400" dirty="0">
                <a:effectLst/>
                <a:latin typeface="+mn-lt"/>
                <a:ea typeface="Calibri" panose="020F0502020204030204" pitchFamily="34" charset="0"/>
                <a:cs typeface="Times New Roman" panose="02020603050405020304" pitchFamily="18" charset="0"/>
              </a:rPr>
              <a:t>There are different types of light</a:t>
            </a:r>
          </a:p>
          <a:p>
            <a:pPr marL="342900" lvl="0" indent="-342900">
              <a:buFont typeface="Symbol" pitchFamily="2" charset="2"/>
              <a:buChar char=""/>
            </a:pPr>
            <a:r>
              <a:rPr lang="en-US" sz="1400" dirty="0">
                <a:effectLst/>
                <a:latin typeface="+mn-lt"/>
                <a:ea typeface="Calibri" panose="020F0502020204030204" pitchFamily="34" charset="0"/>
                <a:cs typeface="Times New Roman" panose="02020603050405020304" pitchFamily="18" charset="0"/>
              </a:rPr>
              <a:t>Our eyes can only see a type of light called “visible” light</a:t>
            </a:r>
          </a:p>
          <a:p>
            <a:pPr marL="342900" lvl="0" indent="-342900">
              <a:buFont typeface="Symbol" pitchFamily="2" charset="2"/>
              <a:buChar char=""/>
            </a:pPr>
            <a:r>
              <a:rPr lang="en-US" sz="1400" dirty="0">
                <a:effectLst/>
                <a:latin typeface="+mn-lt"/>
                <a:ea typeface="Calibri" panose="020F0502020204030204" pitchFamily="34" charset="0"/>
                <a:cs typeface="Times New Roman" panose="02020603050405020304" pitchFamily="18" charset="0"/>
              </a:rPr>
              <a:t>The electromagnetic spectrum contains all types of light: Gamma rays, X-rays, ultraviolet light, visible light, infrared light, microwaves, and radio waves</a:t>
            </a:r>
          </a:p>
          <a:p>
            <a:pPr marL="342900" lvl="0" indent="-342900">
              <a:buFont typeface="Symbol" pitchFamily="2" charset="2"/>
              <a:buChar char=""/>
            </a:pPr>
            <a:r>
              <a:rPr lang="en-US" sz="1400" dirty="0">
                <a:effectLst/>
                <a:latin typeface="+mn-lt"/>
                <a:ea typeface="Calibri" panose="020F0502020204030204" pitchFamily="34" charset="0"/>
                <a:cs typeface="Times New Roman" panose="02020603050405020304" pitchFamily="18" charset="0"/>
              </a:rPr>
              <a:t>Objects in the universe can emit different types of light</a:t>
            </a:r>
          </a:p>
          <a:p>
            <a:pPr marL="342900" lvl="0" indent="-342900">
              <a:buFont typeface="Symbol" pitchFamily="2" charset="2"/>
              <a:buChar char=""/>
            </a:pPr>
            <a:r>
              <a:rPr lang="en-US" sz="1400" dirty="0">
                <a:effectLst/>
                <a:latin typeface="+mn-lt"/>
                <a:ea typeface="Calibri" panose="020F0502020204030204" pitchFamily="34" charset="0"/>
                <a:cs typeface="Times New Roman" panose="02020603050405020304" pitchFamily="18" charset="0"/>
              </a:rPr>
              <a:t>Objects in the universe can appear differently when detected using different kinds of light</a:t>
            </a:r>
          </a:p>
          <a:p>
            <a:pPr marL="342900" lvl="0" indent="-342900">
              <a:buFont typeface="Symbol" pitchFamily="2" charset="2"/>
              <a:buChar char=""/>
            </a:pPr>
            <a:r>
              <a:rPr lang="en-US" sz="1400" dirty="0">
                <a:effectLst/>
                <a:latin typeface="+mn-lt"/>
                <a:ea typeface="Calibri" panose="020F0502020204030204" pitchFamily="34" charset="0"/>
                <a:cs typeface="Times New Roman" panose="02020603050405020304" pitchFamily="18" charset="0"/>
              </a:rPr>
              <a:t>Light is how astronomers gather information from objects in space. Telescopes are designed to detect specific types of light</a:t>
            </a:r>
          </a:p>
          <a:p>
            <a:pPr marL="342900" lvl="0" indent="-342900">
              <a:buFont typeface="Symbol" pitchFamily="2" charset="2"/>
              <a:buChar char=""/>
            </a:pPr>
            <a:r>
              <a:rPr lang="en-US" sz="1400" dirty="0">
                <a:effectLst/>
                <a:latin typeface="+mn-lt"/>
                <a:ea typeface="Calibri" panose="020F0502020204030204" pitchFamily="34" charset="0"/>
                <a:cs typeface="Times New Roman" panose="02020603050405020304" pitchFamily="18" charset="0"/>
              </a:rPr>
              <a:t>Light can carry information about an object’s composition, temperature, movement, and other characteristics</a:t>
            </a:r>
          </a:p>
          <a:p>
            <a:pPr marL="342900" lvl="0" indent="-342900">
              <a:buFont typeface="Symbol" pitchFamily="2" charset="2"/>
              <a:buChar char=""/>
            </a:pPr>
            <a:r>
              <a:rPr lang="en-US" sz="1400" dirty="0">
                <a:effectLst/>
                <a:latin typeface="+mn-lt"/>
                <a:ea typeface="Calibri" panose="020F0502020204030204" pitchFamily="34" charset="0"/>
                <a:cs typeface="Times New Roman" panose="02020603050405020304" pitchFamily="18" charset="0"/>
              </a:rPr>
              <a:t>By studying astronomical objects in different types of light (multiwavelength astronomy), we can learn more about them</a:t>
            </a:r>
          </a:p>
          <a:p>
            <a:pPr marL="342900" lvl="0" indent="-342900">
              <a:buFont typeface="Symbol" pitchFamily="2" charset="2"/>
              <a:buChar char=""/>
            </a:pPr>
            <a:endParaRPr lang="en-US" sz="1400" dirty="0">
              <a:effectLst/>
              <a:latin typeface="+mn-lt"/>
              <a:ea typeface="Calibri" panose="020F0502020204030204" pitchFamily="34" charset="0"/>
              <a:cs typeface="Times New Roman" panose="02020603050405020304" pitchFamily="18" charset="0"/>
            </a:endParaRPr>
          </a:p>
          <a:p>
            <a:pPr marL="0" lvl="0" indent="0">
              <a:buFont typeface="Symbol" pitchFamily="2" charset="2"/>
              <a:buNone/>
            </a:pPr>
            <a:r>
              <a:rPr lang="en-US" sz="1400" b="1" dirty="0">
                <a:effectLst/>
                <a:latin typeface="+mn-lt"/>
                <a:ea typeface="Calibri" panose="020F0502020204030204" pitchFamily="34" charset="0"/>
                <a:cs typeface="Times New Roman" panose="02020603050405020304" pitchFamily="18" charset="0"/>
              </a:rPr>
              <a:t>More Background Information:</a:t>
            </a:r>
          </a:p>
          <a:p>
            <a:pPr marL="571500" marR="0" lvl="0" indent="-5715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4400" dirty="0">
                <a:effectLst/>
                <a:latin typeface="Menlo" panose="020B0609030804020204" pitchFamily="49" charset="0"/>
              </a:rPr>
              <a:t>Program Theme - The Electromagnetic Spectrum </a:t>
            </a:r>
            <a:r>
              <a:rPr lang="en-US" sz="6000" dirty="0">
                <a:effectLst/>
                <a:latin typeface="Helvetica Neue" panose="02000503000000020004" pitchFamily="2" charset="0"/>
                <a:hlinkClick r:id="rId3"/>
              </a:rPr>
              <a:t>https://www.universe-of-learning.org/contents/products/program-theme-1-electromagnetic-spectrum</a:t>
            </a:r>
            <a:endParaRPr lang="en-US" sz="4400" dirty="0">
              <a:effectLst/>
              <a:latin typeface="Menlo" panose="020B0609030804020204" pitchFamily="49" charset="0"/>
            </a:endParaRPr>
          </a:p>
          <a:p>
            <a:pPr marL="571500" lvl="0" indent="-571500">
              <a:buFont typeface="Wingdings" pitchFamily="2" charset="2"/>
              <a:buChar char="q"/>
            </a:pPr>
            <a:r>
              <a:rPr lang="en-US" sz="4400" dirty="0">
                <a:effectLst/>
                <a:latin typeface="Helvetica Neue" panose="02000503000000020004" pitchFamily="2" charset="0"/>
              </a:rPr>
              <a:t>Spectrum Overview - NASA: </a:t>
            </a:r>
            <a:r>
              <a:rPr lang="en-US" sz="4400" dirty="0">
                <a:effectLst/>
                <a:latin typeface="Helvetica Neue" panose="02000503000000020004" pitchFamily="2" charset="0"/>
                <a:hlinkClick r:id="rId4"/>
              </a:rPr>
              <a:t>https://www.nasa.gov/directorates/somd/space-communications-navigation-program/spectrum-overview/</a:t>
            </a:r>
            <a:endParaRPr lang="en-US" sz="4400" dirty="0">
              <a:effectLst/>
              <a:latin typeface="Helvetica Neue" panose="02000503000000020004" pitchFamily="2" charset="0"/>
            </a:endParaRPr>
          </a:p>
          <a:p>
            <a:pPr marL="571500" lvl="0" indent="-571500">
              <a:buFont typeface="Wingdings" pitchFamily="2" charset="2"/>
              <a:buChar char="q"/>
            </a:pPr>
            <a:r>
              <a:rPr lang="en-US" sz="4400" dirty="0">
                <a:effectLst/>
                <a:latin typeface="Helvetica Neue" panose="02000503000000020004" pitchFamily="2" charset="0"/>
              </a:rPr>
              <a:t>NASA Tour of the Electromagnetic Spectrum: </a:t>
            </a:r>
            <a:r>
              <a:rPr lang="en-US" sz="4400" dirty="0">
                <a:effectLst/>
                <a:latin typeface="Helvetica Neue" panose="02000503000000020004" pitchFamily="2" charset="0"/>
                <a:hlinkClick r:id="rId5"/>
              </a:rPr>
              <a:t>https://science.nasa.gov/ems</a:t>
            </a:r>
            <a:endParaRPr lang="en-US" sz="4400" dirty="0">
              <a:effectLst/>
              <a:latin typeface="Helvetica Neue" panose="02000503000000020004" pitchFamily="2" charset="0"/>
            </a:endParaRPr>
          </a:p>
          <a:p>
            <a:pPr marL="0" lvl="0" indent="0">
              <a:buFont typeface="Symbol" pitchFamily="2" charset="2"/>
              <a:buNone/>
            </a:pPr>
            <a:endParaRPr lang="en-US" sz="14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400" b="1" dirty="0">
                <a:effectLst/>
                <a:latin typeface="+mn-lt"/>
                <a:ea typeface="Calibri" panose="020F0502020204030204" pitchFamily="34" charset="0"/>
                <a:cs typeface="Times New Roman" panose="02020603050405020304" pitchFamily="18" charset="0"/>
              </a:rPr>
              <a:t>Image source</a:t>
            </a:r>
            <a:r>
              <a:rPr lang="en-US" sz="1400" dirty="0">
                <a:effectLst/>
                <a:latin typeface="+mn-lt"/>
                <a:ea typeface="Calibri" panose="020F0502020204030204" pitchFamily="34" charset="0"/>
                <a:cs typeface="Times New Roman" panose="02020603050405020304" pitchFamily="18" charset="0"/>
              </a:rPr>
              <a:t>: </a:t>
            </a:r>
            <a:r>
              <a:rPr lang="en-US" sz="1400" u="sng" dirty="0">
                <a:solidFill>
                  <a:srgbClr val="0563C1"/>
                </a:solidFill>
                <a:effectLst/>
                <a:latin typeface="+mn-lt"/>
                <a:ea typeface="Calibri" panose="020F0502020204030204" pitchFamily="34" charset="0"/>
                <a:cs typeface="Times New Roman" panose="02020603050405020304" pitchFamily="18" charset="0"/>
                <a:hlinkClick r:id="rId6"/>
              </a:rPr>
              <a:t>https://www.astropix.org/image/spitzer/sig12-011</a:t>
            </a:r>
            <a:r>
              <a:rPr lang="en-US" sz="1400" dirty="0">
                <a:effectLst/>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sz="14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400" b="1" dirty="0">
                <a:effectLst/>
                <a:latin typeface="+mn-lt"/>
                <a:ea typeface="Calibri" panose="020F0502020204030204" pitchFamily="34" charset="0"/>
                <a:cs typeface="Times New Roman" panose="02020603050405020304" pitchFamily="18" charset="0"/>
              </a:rPr>
              <a:t>Last Updated: </a:t>
            </a:r>
            <a:r>
              <a:rPr lang="en-US" sz="1400" dirty="0">
                <a:effectLst/>
                <a:latin typeface="+mn-lt"/>
                <a:ea typeface="Calibri" panose="020F0502020204030204" pitchFamily="34" charset="0"/>
                <a:cs typeface="Times New Roman" panose="02020603050405020304" pitchFamily="18" charset="0"/>
              </a:rPr>
              <a:t>December 2024</a:t>
            </a:r>
          </a:p>
          <a:p>
            <a:pPr marL="342900" lvl="0" indent="-342900">
              <a:buFont typeface="Symbol" pitchFamily="2" charset="2"/>
              <a:buChar char=""/>
            </a:pPr>
            <a:endParaRPr lang="en-US" sz="14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1</a:t>
            </a:fld>
            <a:endParaRPr lang="en-US"/>
          </a:p>
        </p:txBody>
      </p:sp>
    </p:spTree>
    <p:extLst>
      <p:ext uri="{BB962C8B-B14F-4D97-AF65-F5344CB8AC3E}">
        <p14:creationId xmlns:p14="http://schemas.microsoft.com/office/powerpoint/2010/main" val="207844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10. Visible light</a:t>
            </a: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Visible light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is only a small fraction of all light and has wavelengths roughly the size of a virus.</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Human eyes can only see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visible light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Some animals, like birds and reptiles, are able to detect wavelengths slightly longer or shorter than humans can.</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Humans see the different wavelengths of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visible light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as different colors of the rainbow, ranging from violet (shorter wavelengths) to red (longer wavelengths).</a:t>
            </a:r>
          </a:p>
          <a:p>
            <a:pPr marL="285750" marR="0" lvl="0"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Stars (like our Sun) emit a significant amount of their energy as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visible light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Hotter stars emit higher energy (or shorter wavelengths) of visible light, making them appear bluer. On the other hand, stars at lower temperatures emit lower energy (longer wavelengths) of visible light, making them appear redder. (One way to remember this is to picture the flame of a candle or a campfire. The hottest part of the flame – usually at its center – may appear bluish.) </a:t>
            </a:r>
            <a:endParaRPr lang="en-US" sz="12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endPar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endParaRPr lang="en-US" sz="1200" b="1" u="none"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Visible Light – NASA: </a:t>
            </a:r>
            <a:r>
              <a:rPr lang="en-US" dirty="0">
                <a:effectLst/>
                <a:latin typeface="Helvetica Neue" panose="02000503000000020004" pitchFamily="2" charset="0"/>
                <a:hlinkClick r:id="rId3"/>
              </a:rPr>
              <a:t>https://science.nasa.gov/ems/09_visiblelight/</a:t>
            </a:r>
            <a:endPar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85800" marR="0" lvl="1" indent="-228600">
              <a:spcBef>
                <a:spcPts val="0"/>
              </a:spcBef>
              <a:spcAft>
                <a:spcPts val="0"/>
              </a:spcAft>
              <a:buFont typeface="Symbol" pitchFamily="2" charset="2"/>
              <a:buChar char=""/>
            </a:pPr>
            <a:endPar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https://viewspace.org/interactives/unveiling_invisible_universe/forms_of_light/electromagnetic_spectrum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spcBef>
                <a:spcPts val="0"/>
              </a:spcBef>
              <a:spcAft>
                <a:spcPts val="0"/>
              </a:spcAft>
              <a:buFont typeface="Symbol" pitchFamily="2" charset="2"/>
              <a:buChar char=""/>
            </a:pP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10</a:t>
            </a:fld>
            <a:endParaRPr lang="en-US"/>
          </a:p>
        </p:txBody>
      </p:sp>
    </p:spTree>
    <p:extLst>
      <p:ext uri="{BB962C8B-B14F-4D97-AF65-F5344CB8AC3E}">
        <p14:creationId xmlns:p14="http://schemas.microsoft.com/office/powerpoint/2010/main" val="3405425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11. Infrared Light</a:t>
            </a: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Infrared light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wavelengths are slightly longer than visible light and humans sense them it as heat. </a:t>
            </a:r>
          </a:p>
          <a:p>
            <a:pPr marL="285750" marR="0" lvl="0"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With night vision goggles and thermal imaging cameras, you can see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infrared light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emitted by our skin and other objects that produce heat. The hotter an object is, the brighter it glows in infrared light.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Infrared light</a:t>
            </a:r>
            <a:r>
              <a:rPr lang="en-US" sz="1200" i="0" dirty="0">
                <a:effectLst/>
                <a:latin typeface="Calibri" panose="020F0502020204030204" pitchFamily="34" charset="0"/>
                <a:ea typeface="Calibri" panose="020F0502020204030204" pitchFamily="34" charset="0"/>
                <a:cs typeface="Times New Roman" panose="02020603050405020304" pitchFamily="18" charset="0"/>
              </a:rPr>
              <a:t> is most often emitted by objects cooler than those emitting visible light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such as red dwarf stars, exoplanets (planets outside of our solar system) and star-forming clouds of gas and dust. </a:t>
            </a:r>
          </a:p>
          <a:p>
            <a:pPr marL="285750" marR="0" lvl="0" indent="-28575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Infrared light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can help scientists detect specific molecules, such as water or carbon dioxide, in the atmospheres of planets.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itchFamily="2"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r>
              <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Infrared Waves – NASA: </a:t>
            </a:r>
            <a:r>
              <a:rPr lang="en-US" dirty="0">
                <a:effectLst/>
                <a:latin typeface="Helvetica Neue" panose="02000503000000020004" pitchFamily="2" charset="0"/>
                <a:hlinkClick r:id="rId3"/>
              </a:rPr>
              <a:t>https://science.nasa.gov/ems/07_infraredwaves/</a:t>
            </a:r>
            <a:endParaRPr lang="en-US" dirty="0">
              <a:effectLst/>
              <a:latin typeface="Helvetica Neue" panose="02000503000000020004" pitchFamily="2" charset="0"/>
            </a:endParaRPr>
          </a:p>
          <a:p>
            <a:pPr marL="228600" marR="0" lvl="0" indent="-228600">
              <a:spcBef>
                <a:spcPts val="0"/>
              </a:spcBef>
              <a:spcAft>
                <a:spcPts val="0"/>
              </a:spcAft>
              <a:buFont typeface="Wingdings" pitchFamily="2" charset="2"/>
              <a:buChar char="q"/>
            </a:pPr>
            <a:endPar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Wingdings"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https://viewspace.org/interactives/unveiling_invisible_universe/forms_of_light/electromagnetic_spectrum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11</a:t>
            </a:fld>
            <a:endParaRPr lang="en-US"/>
          </a:p>
        </p:txBody>
      </p:sp>
    </p:spTree>
    <p:extLst>
      <p:ext uri="{BB962C8B-B14F-4D97-AF65-F5344CB8AC3E}">
        <p14:creationId xmlns:p14="http://schemas.microsoft.com/office/powerpoint/2010/main" val="4266550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12. Microwaves and radio waves</a:t>
            </a: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Symbol" pitchFamily="2" charset="2"/>
              <a:buChar char=""/>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Microwaves and radio waves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have the lowest energies and longest wavelengths.</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Microwave radiation </a:t>
            </a: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has a longer wavelength than infrared light. Its sizes range from about as long as a loaf of bread to about as small as an ant. </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Microwaves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are used to heat up food in microwaves and to locate aircraft around airports.</a:t>
            </a: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Radio waves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have wavelengths longer than the length of a football field, and therefore are longer than microwaves. </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On Earth,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radio waves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are used for radio broadcasting, television signals, and Wi-Fi.</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Detecting these forms of light allows scientists to peer through dense clouds to see the motion of cooler gases.</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Microwave radiation </a:t>
            </a:r>
            <a:r>
              <a:rPr lang="en-US" sz="1200" b="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is observed in t</a:t>
            </a:r>
            <a:r>
              <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he cosmic </a:t>
            </a:r>
            <a:r>
              <a:rPr lang="en-US" sz="12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microwave</a:t>
            </a:r>
            <a:r>
              <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 background, the oldest light in the universe. It is the cooled leftover radiation from the Big Bang, which marks the time when the universe began</a:t>
            </a:r>
            <a:r>
              <a:rPr lang="en-US" sz="1200" u="non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Radio pulsars, rapidly spinning remains of massive stars, emit lots of </a:t>
            </a:r>
            <a:r>
              <a:rPr lang="en-US" sz="12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radio waves</a:t>
            </a:r>
            <a:r>
              <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 (alongside other forms of light). </a:t>
            </a: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r>
              <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Wingdings" pitchFamily="2" charset="2"/>
              <a:buChar char="q"/>
            </a:pPr>
            <a:r>
              <a:rPr lang="en-US" dirty="0">
                <a:effectLst/>
                <a:latin typeface="Helvetica Neue" panose="02000503000000020004" pitchFamily="2" charset="0"/>
              </a:rPr>
              <a:t>Microwaves – NASA: </a:t>
            </a:r>
            <a:r>
              <a:rPr lang="en-US" dirty="0">
                <a:effectLst/>
                <a:latin typeface="Helvetica Neue" panose="02000503000000020004" pitchFamily="2" charset="0"/>
                <a:hlinkClick r:id="rId3"/>
              </a:rPr>
              <a:t>https://science.nasa.gov/ems/06_microwaves/</a:t>
            </a:r>
            <a:endParaRPr lang="en-US" dirty="0">
              <a:effectLst/>
              <a:latin typeface="Helvetica Neue" panose="02000503000000020004" pitchFamily="2" charset="0"/>
            </a:endParaRPr>
          </a:p>
          <a:p>
            <a:pPr marL="171450" indent="-171450">
              <a:buFont typeface="Wingdings" pitchFamily="2" charset="2"/>
              <a:buChar char="q"/>
            </a:pPr>
            <a:r>
              <a:rPr lang="en-US" dirty="0">
                <a:effectLst/>
                <a:latin typeface="Helvetica Neue" panose="02000503000000020004" pitchFamily="2" charset="0"/>
              </a:rPr>
              <a:t>Radio Waves – NASA: </a:t>
            </a:r>
            <a:r>
              <a:rPr lang="en-US" dirty="0">
                <a:effectLst/>
                <a:latin typeface="Helvetica Neue" panose="02000503000000020004" pitchFamily="2" charset="0"/>
                <a:hlinkClick r:id="rId4"/>
              </a:rPr>
              <a:t>https://science.nasa.gov/ems/05_radiowaves/</a:t>
            </a:r>
            <a:endParaRPr lang="en-US" dirty="0">
              <a:effectLst/>
              <a:latin typeface="Helvetica Neue" panose="02000503000000020004" pitchFamily="2" charset="0"/>
            </a:endParaRPr>
          </a:p>
          <a:p>
            <a:pPr marL="1143000" marR="0" lvl="2" indent="-228600">
              <a:spcBef>
                <a:spcPts val="0"/>
              </a:spcBef>
              <a:spcAft>
                <a:spcPts val="0"/>
              </a:spcAft>
              <a:buFont typeface="Symbol" pitchFamily="2" charset="2"/>
              <a:buChar char=""/>
            </a:pPr>
            <a:endPar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https://viewspace.org/interactives/unveiling_invisible_universe/forms_of_light/electromagnetic_spectrum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12</a:t>
            </a:fld>
            <a:endParaRPr lang="en-US"/>
          </a:p>
        </p:txBody>
      </p:sp>
    </p:spTree>
    <p:extLst>
      <p:ext uri="{BB962C8B-B14F-4D97-AF65-F5344CB8AC3E}">
        <p14:creationId xmlns:p14="http://schemas.microsoft.com/office/powerpoint/2010/main" val="4107699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u="non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13. Why do we need telescopes?</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u="non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Astronomers use telescopes on the ground and in space to collect light.</a:t>
            </a:r>
          </a:p>
          <a:p>
            <a:pPr marL="342900" marR="0" lvl="0" indent="-34290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Because light comes in many forms beyond what we can detect with our eyes, we build t</a:t>
            </a:r>
            <a:r>
              <a:rPr lang="en-US" sz="12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elescopes equipped with specialized detectors to capture and analyze the light traveling from distant objects to help scientists better understand our universe</a:t>
            </a:r>
            <a:r>
              <a:rPr lang="en-US" sz="1200" u="none"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u="non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Telescopes are designed to detect certain types of light, including the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types of light that our eyes cannot see. </a:t>
            </a:r>
            <a:endParaRPr lang="en-US" sz="1200" u="none" dirty="0">
              <a:effectLst/>
              <a:latin typeface="Avenir Book" panose="02000503020000020003"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u="none" dirty="0">
                <a:effectLst/>
                <a:latin typeface="Avenir Book" panose="02000503020000020003" pitchFamily="2" charset="0"/>
                <a:ea typeface="Calibri" panose="020F0502020204030204" pitchFamily="34" charset="0"/>
                <a:cs typeface="Times New Roman" panose="02020603050405020304" pitchFamily="18" charset="0"/>
              </a:rPr>
              <a:t>Most electromagnetic radiation from space is unable to reach Earth’s surface</a:t>
            </a:r>
            <a:r>
              <a:rPr lang="en-US" sz="1200" u="non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 </a:t>
            </a:r>
            <a:r>
              <a:rPr lang="en-US" sz="1200" u="none" strike="noStrik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because</a:t>
            </a:r>
            <a:r>
              <a:rPr lang="en-US" sz="1200" u="none" strike="noStrike" dirty="0">
                <a:solidFill>
                  <a:srgbClr val="FF0000"/>
                </a:solidFill>
                <a:effectLst/>
                <a:latin typeface="Avenir Book" panose="02000503020000020003" pitchFamily="2" charset="0"/>
                <a:ea typeface="Calibri" panose="020F0502020204030204" pitchFamily="34" charset="0"/>
                <a:cs typeface="Times New Roman" panose="02020603050405020304" pitchFamily="18" charset="0"/>
              </a:rPr>
              <a:t> </a:t>
            </a:r>
            <a:r>
              <a:rPr lang="en-US" sz="1200" u="none" strike="noStrike" dirty="0">
                <a:effectLst/>
                <a:latin typeface="Avenir Book" panose="02000503020000020003" pitchFamily="2" charset="0"/>
                <a:ea typeface="Calibri" panose="020F0502020204030204" pitchFamily="34" charset="0"/>
                <a:cs typeface="Times New Roman" panose="02020603050405020304" pitchFamily="18" charset="0"/>
              </a:rPr>
              <a:t>Earth’s</a:t>
            </a:r>
            <a:r>
              <a:rPr lang="en-US" sz="1200" u="none" dirty="0">
                <a:effectLst/>
                <a:latin typeface="Avenir Book" panose="02000503020000020003" pitchFamily="2" charset="0"/>
                <a:ea typeface="Calibri" panose="020F0502020204030204" pitchFamily="34" charset="0"/>
                <a:cs typeface="Times New Roman" panose="02020603050405020304" pitchFamily="18" charset="0"/>
              </a:rPr>
              <a:t> protective atmosphere can block, absorb, reflect, and scatter light. Some infrared and ultraviolet light, and most X-rays and gamma rays, are absorbed by the Earth’s atmosphere before they reach the ground. </a:t>
            </a:r>
          </a:p>
          <a:p>
            <a:pPr marL="342900" marR="0" lvl="0" indent="-342900">
              <a:spcBef>
                <a:spcPts val="0"/>
              </a:spcBef>
              <a:spcAft>
                <a:spcPts val="0"/>
              </a:spcAft>
              <a:buFont typeface="Symbol" pitchFamily="2" charset="2"/>
              <a:buChar char=""/>
            </a:pPr>
            <a:r>
              <a:rPr lang="en-US" sz="1200" u="none" dirty="0">
                <a:effectLst/>
                <a:latin typeface="Avenir Book" panose="02000503020000020003" pitchFamily="2" charset="0"/>
                <a:ea typeface="Calibri" panose="020F0502020204030204" pitchFamily="34" charset="0"/>
                <a:cs typeface="Times New Roman" panose="02020603050405020304" pitchFamily="18" charset="0"/>
              </a:rPr>
              <a:t>Because not all light can pass through our atmosphere, </a:t>
            </a:r>
            <a:r>
              <a:rPr lang="en-US" sz="1200" u="non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we place some </a:t>
            </a:r>
            <a:r>
              <a:rPr lang="en-US" sz="1200" u="none" dirty="0">
                <a:effectLst/>
                <a:latin typeface="Avenir Book" panose="02000503020000020003" pitchFamily="2" charset="0"/>
                <a:ea typeface="Calibri" panose="020F0502020204030204" pitchFamily="34" charset="0"/>
                <a:cs typeface="Times New Roman" panose="02020603050405020304" pitchFamily="18" charset="0"/>
              </a:rPr>
              <a:t>telescopes in space</a:t>
            </a:r>
            <a:r>
              <a:rPr lang="en-US" sz="1200" u="non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 like the James Webb Space Telescope (which detects infrared light), Fermi (which detects gamma rays), Chandra (which detects X-rays), and Roman (which detects infrared light). Together, these telescopes paint a more complete view of our universe</a:t>
            </a:r>
            <a:r>
              <a:rPr lang="en-US" sz="1200" u="none" dirty="0">
                <a:effectLst/>
                <a:latin typeface="Avenir Book" panose="02000503020000020003" pitchFamily="2" charset="0"/>
                <a:ea typeface="Calibri" panose="020F0502020204030204" pitchFamily="34" charset="0"/>
                <a:cs typeface="Times New Roman" panose="02020603050405020304" pitchFamily="18" charset="0"/>
              </a:rPr>
              <a:t> along with observatories on the ground</a:t>
            </a:r>
            <a:r>
              <a:rPr lang="en-US" sz="1200" u="non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a:t>
            </a:r>
            <a:r>
              <a:rPr lang="en-US" sz="1200" u="none" dirty="0">
                <a:effectLst/>
                <a:latin typeface="Avenir Book" panose="02000503020000020003" pitchFamily="2" charset="0"/>
                <a:ea typeface="Calibri" panose="020F0502020204030204" pitchFamily="34" charset="0"/>
                <a:cs typeface="Times New Roman" panose="02020603050405020304" pitchFamily="18" charset="0"/>
              </a:rPr>
              <a:t>  </a:t>
            </a:r>
            <a:r>
              <a:rPr lang="en-US" sz="1200" u="none" dirty="0">
                <a:solidFill>
                  <a:srgbClr val="008080"/>
                </a:solidFill>
                <a:effectLst/>
                <a:latin typeface="Avenir Book" panose="02000503020000020003" pitchFamily="2" charset="0"/>
                <a:ea typeface="Calibri" panose="020F0502020204030204" pitchFamily="34" charset="0"/>
                <a:cs typeface="Times New Roman" panose="02020603050405020304" pitchFamily="18" charset="0"/>
              </a:rPr>
              <a:t> </a:t>
            </a:r>
            <a:endParaRPr lang="en-US" sz="1200" u="none" dirty="0">
              <a:effectLst/>
              <a:latin typeface="Avenir Book" panose="02000503020000020003" pitchFamily="2"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200" b="1" dirty="0">
              <a:effectLst/>
              <a:latin typeface="Avenir Book" panose="02000503020000020003" pitchFamily="2"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dirty="0">
                <a:effectLst/>
                <a:latin typeface="Avenir Book" panose="02000503020000020003" pitchFamily="2" charset="0"/>
                <a:ea typeface="Calibri" panose="020F0502020204030204" pitchFamily="34" charset="0"/>
                <a:cs typeface="Times New Roman" panose="02020603050405020304" pitchFamily="18" charset="0"/>
              </a:rPr>
              <a:t>More Background Information:</a:t>
            </a:r>
            <a:endParaRPr lang="en-US" sz="1200" dirty="0">
              <a:effectLst/>
              <a:latin typeface="Avenir Book" panose="02000503020000020003" pitchFamily="2"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dirty="0">
                <a:effectLst/>
                <a:latin typeface="Avenir Book" panose="02000503020000020003" pitchFamily="2" charset="0"/>
                <a:ea typeface="Calibri" panose="020F0502020204030204" pitchFamily="34" charset="0"/>
                <a:cs typeface="Times New Roman" panose="02020603050405020304" pitchFamily="18" charset="0"/>
              </a:rPr>
              <a:t>Observatories – NASA: </a:t>
            </a:r>
            <a:r>
              <a:rPr lang="en-US" dirty="0">
                <a:effectLst/>
                <a:latin typeface="Helvetica Neue" panose="02000503000000020004" pitchFamily="2" charset="0"/>
                <a:hlinkClick r:id="rId3"/>
              </a:rPr>
              <a:t>https://science.nasa.gov/universe/observatories/</a:t>
            </a:r>
            <a:endParaRPr lang="en-US" sz="1200" dirty="0">
              <a:effectLst/>
              <a:latin typeface="Avenir Book" panose="02000503020000020003" pitchFamily="2"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Wingdings" pitchFamily="2" charset="2"/>
              <a:buChar char="q"/>
            </a:pPr>
            <a:endParaRPr lang="en-US" sz="1200" dirty="0">
              <a:effectLst/>
              <a:latin typeface="Avenir Book" panose="02000503020000020003"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dirty="0">
                <a:effectLst/>
                <a:latin typeface="Avenir Book" panose="02000503020000020003" pitchFamily="2" charset="0"/>
                <a:ea typeface="Calibri" panose="020F0502020204030204" pitchFamily="34" charset="0"/>
                <a:cs typeface="Times New Roman" panose="02020603050405020304" pitchFamily="18" charset="0"/>
              </a:rPr>
              <a:t>Image source</a:t>
            </a:r>
            <a:r>
              <a:rPr lang="en-US" sz="1200" dirty="0">
                <a:effectLst/>
                <a:latin typeface="Avenir Book" panose="02000503020000020003" pitchFamily="2" charset="0"/>
                <a:ea typeface="Calibri" panose="020F0502020204030204" pitchFamily="34" charset="0"/>
                <a:cs typeface="Times New Roman" panose="02020603050405020304" pitchFamily="18" charset="0"/>
              </a:rPr>
              <a:t>: </a:t>
            </a:r>
            <a:r>
              <a:rPr lang="en-US" sz="1200" kern="1200" dirty="0">
                <a:solidFill>
                  <a:schemeClr val="tx1"/>
                </a:solidFill>
                <a:effectLst/>
                <a:latin typeface="+mn-lt"/>
                <a:ea typeface="+mn-ea"/>
                <a:cs typeface="+mn-cs"/>
                <a:hlinkClick r:id="rId4"/>
              </a:rPr>
              <a:t>https://science.nasa.gov/asset/webb/wavelength-sensitivity-of-hubble-webb-roman-and-other-observatories/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a:effectLst/>
                <a:latin typeface="Avenir Book" panose="02000503020000020003" pitchFamily="2" charset="0"/>
                <a:ea typeface="Calibri" panose="020F0502020204030204" pitchFamily="34" charset="0"/>
                <a:cs typeface="Times New Roman" panose="02020603050405020304" pitchFamily="18" charset="0"/>
              </a:rPr>
              <a:t> </a:t>
            </a:r>
            <a:endParaRPr lang="en-US" sz="1200" dirty="0">
              <a:latin typeface="Avenir Book" panose="02000503020000020003" pitchFamily="2"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13</a:t>
            </a:fld>
            <a:endParaRPr lang="en-US"/>
          </a:p>
        </p:txBody>
      </p:sp>
    </p:spTree>
    <p:extLst>
      <p:ext uri="{BB962C8B-B14F-4D97-AF65-F5344CB8AC3E}">
        <p14:creationId xmlns:p14="http://schemas.microsoft.com/office/powerpoint/2010/main" val="2988513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800" b="1"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14. Light carries information about objects in our universe</a:t>
            </a:r>
          </a:p>
          <a:p>
            <a:pPr marL="342900" marR="0" lvl="0" indent="-342900">
              <a:spcBef>
                <a:spcPts val="0"/>
              </a:spcBef>
              <a:spcAft>
                <a:spcPts val="0"/>
              </a:spcAft>
              <a:buFont typeface="Symbol" pitchFamily="2" charset="2"/>
              <a:buChar char=""/>
            </a:pPr>
            <a:endParaRPr lang="en-US"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342900" marR="0" lvl="0" indent="-342900">
              <a:spcBef>
                <a:spcPts val="0"/>
              </a:spcBef>
              <a:spcAft>
                <a:spcPts val="0"/>
              </a:spcAft>
              <a:buFont typeface="Symbol" pitchFamily="2" charset="2"/>
              <a:buChar char=""/>
            </a:pPr>
            <a:endParaRPr lang="en-US"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wavelengths of light that </a:t>
            </a:r>
            <a:r>
              <a:rPr lang="en-US" sz="1800" u="none" dirty="0">
                <a:effectLst/>
                <a:latin typeface="Times New Roman" panose="02020603050405020304" pitchFamily="18" charset="0"/>
                <a:ea typeface="Calibri" panose="020F0502020204030204" pitchFamily="34" charset="0"/>
                <a:cs typeface="Times New Roman" panose="02020603050405020304" pitchFamily="18" charset="0"/>
              </a:rPr>
              <a:t>are absorbed and/or emitted by an object can tell us about their temperature, what they are made of (their composition), and other characteristics, such as how far away they are or how they are moving in space.</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u="none" dirty="0">
                <a:effectLst/>
                <a:latin typeface="Times New Roman" panose="02020603050405020304" pitchFamily="18" charset="0"/>
                <a:ea typeface="Calibri" panose="020F0502020204030204" pitchFamily="34" charset="0"/>
                <a:cs typeface="Times New Roman" panose="02020603050405020304" pitchFamily="18" charset="0"/>
              </a:rPr>
              <a:t>For example, objects that emit primarily infrared wavelengths of light are often cooler than those emitting ultraviolet and X-ray light. Within the visible light range, stars that appear bluer are hotter, </a:t>
            </a: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cool</a:t>
            </a:r>
            <a:r>
              <a:rPr lang="en-US" sz="1800" u="none" dirty="0">
                <a:effectLst/>
                <a:latin typeface="Times New Roman" panose="02020603050405020304" pitchFamily="18" charset="0"/>
                <a:ea typeface="Calibri" panose="020F0502020204030204" pitchFamily="34" charset="0"/>
                <a:cs typeface="Times New Roman" panose="02020603050405020304" pitchFamily="18" charset="0"/>
              </a:rPr>
              <a:t>er</a:t>
            </a: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 stars appear red because they give off longer red-wavelengths of ligh</a:t>
            </a:r>
            <a:r>
              <a:rPr lang="en-US" sz="1800" u="none" dirty="0">
                <a:effectLst/>
                <a:latin typeface="Times New Roman" panose="02020603050405020304" pitchFamily="18" charset="0"/>
                <a:ea typeface="Calibri" panose="020F0502020204030204" pitchFamily="34" charset="0"/>
                <a:cs typeface="Times New Roman" panose="02020603050405020304" pitchFamily="18" charset="0"/>
              </a:rPr>
              <a:t>t, a</a:t>
            </a: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nd stars like our Sun appear yellow or white </a:t>
            </a:r>
            <a:r>
              <a:rPr lang="en-US" sz="1800" u="none" dirty="0">
                <a:effectLst/>
                <a:latin typeface="Times New Roman" panose="02020603050405020304" pitchFamily="18" charset="0"/>
                <a:ea typeface="Calibri" panose="020F0502020204030204" pitchFamily="34" charset="0"/>
                <a:cs typeface="Times New Roman" panose="02020603050405020304" pitchFamily="18" charset="0"/>
              </a:rPr>
              <a:t>because they </a:t>
            </a: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have temperatures in between.</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b="1" u="none"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800" b="1" u="none"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800" u="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https://viewspace.org/video_library/videos/202-322871404?tags=149</a:t>
            </a:r>
            <a:r>
              <a:rPr lang="en-US" sz="1800" u="non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14</a:t>
            </a:fld>
            <a:endParaRPr lang="en-US"/>
          </a:p>
        </p:txBody>
      </p:sp>
    </p:spTree>
    <p:extLst>
      <p:ext uri="{BB962C8B-B14F-4D97-AF65-F5344CB8AC3E}">
        <p14:creationId xmlns:p14="http://schemas.microsoft.com/office/powerpoint/2010/main" val="408263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800" b="1"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15. Light carries information about objects in our universe: Composition</a:t>
            </a:r>
            <a:endPar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Key points to address:</a:t>
            </a:r>
            <a:endPar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endPar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Different materials emit and absorb light at different wavelengths. </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By observing which wavelengths of light an object does and doesn’t emit across various wavelengths, astronomers can determine its composition. </a:t>
            </a:r>
          </a:p>
          <a:p>
            <a:pPr marL="800100" marR="0" lvl="1" indent="-342900">
              <a:spcBef>
                <a:spcPts val="0"/>
              </a:spcBef>
              <a:spcAft>
                <a:spcPts val="0"/>
              </a:spcAft>
              <a:buFont typeface="Symbol" pitchFamily="2" charset="2"/>
              <a:buChar char=""/>
            </a:pP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For example, molecules like water, carbon dioxide, and methane absorb and emit specific wavelengths of light, creating a unique pattern of light across wavelengths, called a </a:t>
            </a:r>
            <a:r>
              <a:rPr lang="en-US" sz="18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spectra</a:t>
            </a: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 These unique patterns act like fingerprints, helping astronomers identify specific molecules and elements in faraway objects like stars or atmospheres of distant planets.</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About the Image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diagram shows how the Hubble Space Telescope used observations of different light wavelengths to study the chemicals that make up of the Southern Crab Nebula. Hubble Space Telescope divided the light from the nebula to record the light emitted from oxygen (assigned a green color), hydrogen (assigned a yellow color), nitrogen (assigned an orange color), and sulfur (assigned a red color). These different types of light revealed which gases are present and where they are found across the nebula. </a:t>
            </a:r>
            <a:r>
              <a:rPr lang="en-US" sz="18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Note:</a:t>
            </a:r>
            <a:r>
              <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 To make wavelengths of light that our eyes cannot see visible, image developers assign colors to these wavelengths using a color palette, where each color represents a different range of wavelengths. </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15</a:t>
            </a:fld>
            <a:endParaRPr lang="en-US"/>
          </a:p>
        </p:txBody>
      </p:sp>
    </p:spTree>
    <p:extLst>
      <p:ext uri="{BB962C8B-B14F-4D97-AF65-F5344CB8AC3E}">
        <p14:creationId xmlns:p14="http://schemas.microsoft.com/office/powerpoint/2010/main" val="2521227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800" b="1"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16. Light carries information about objects in our universe: Redshift</a:t>
            </a:r>
            <a:endPar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8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Key points to address: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wavelengths of light emitted by objects like stars and galaxies can also indicate their distance and motion through a phenomenon called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redshift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If the light they emit is shifted towards the red/ longer wavelength end of the spectrum (redshift), the object is moving away from us, while a shift towards the blue end of the spectrum, corresponding to shorter wavelengths (blueshift) means it is approaching.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How does redshift work?</a:t>
            </a:r>
          </a:p>
          <a:p>
            <a:pPr marL="285750" marR="0" lvl="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Imagine that you and a friend are each holding one end of a slinky. If you both start stepping away from each other, the bends in the slinky will stretch. This is similar to what is happening to the wavelength of light - which increases - from an object that is moving away from us (redshift).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degree of redshift can also be used to estimate an object's distance. More distant galaxies have greater redshifts because the universe is expanding.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200" dirty="0">
                <a:solidFill>
                  <a:schemeClr val="tx1"/>
                </a:solidFill>
                <a:effectLst/>
                <a:latin typeface="+mn-lt"/>
                <a:ea typeface="+mn-ea"/>
                <a:cs typeface="+mn-cs"/>
                <a:hlinkClick r:id="rId3"/>
              </a:rPr>
              <a:t>https://science.nasa.gov/asset/webb/redshifted-light-from-distant-galaxies/</a:t>
            </a:r>
            <a:r>
              <a:rPr lang="en-US" sz="1200" kern="1200" dirty="0">
                <a:solidFill>
                  <a:schemeClr val="tx1"/>
                </a:solidFill>
                <a:effectLst/>
                <a:latin typeface="+mn-lt"/>
                <a:ea typeface="+mn-ea"/>
                <a:cs typeface="+mn-cs"/>
              </a:rPr>
              <a:t> </a:t>
            </a:r>
          </a:p>
          <a:p>
            <a:pPr marL="0" marR="0" lvl="0" indent="0">
              <a:spcBef>
                <a:spcPts val="0"/>
              </a:spcBef>
              <a:spcAft>
                <a:spcPts val="0"/>
              </a:spcAft>
              <a:buFont typeface="Symbol" pitchFamily="2" charset="2"/>
              <a:buNone/>
            </a:pP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16</a:t>
            </a:fld>
            <a:endParaRPr lang="en-US"/>
          </a:p>
        </p:txBody>
      </p:sp>
    </p:spTree>
    <p:extLst>
      <p:ext uri="{BB962C8B-B14F-4D97-AF65-F5344CB8AC3E}">
        <p14:creationId xmlns:p14="http://schemas.microsoft.com/office/powerpoint/2010/main" val="543833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17. How objects look like in different types of light </a:t>
            </a:r>
            <a:endPar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171450" marR="0" lvl="0" indent="-171450">
              <a:spcBef>
                <a:spcPts val="0"/>
              </a:spcBef>
              <a:spcAft>
                <a:spcPts val="0"/>
              </a:spcAft>
              <a:buFont typeface="Arial" panose="020B0604020202020204" pitchFamily="34" charset="0"/>
              <a:buChar char="•"/>
            </a:pPr>
            <a:endParaRPr lang="en-US" sz="12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The same object can look very different if observed in different types of light. </a:t>
            </a:r>
          </a:p>
          <a:p>
            <a:pPr marL="0" marR="0" lvl="0" indent="0">
              <a:spcBef>
                <a:spcPts val="0"/>
              </a:spcBef>
              <a:spcAft>
                <a:spcPts val="0"/>
              </a:spcAft>
              <a:buFont typeface="Symbol" pitchFamily="2" charset="2"/>
              <a:buNone/>
            </a:pPr>
            <a:endParaRPr lang="en-US" dirty="0"/>
          </a:p>
          <a:p>
            <a:pPr marL="171450" indent="-171450">
              <a:buFont typeface="Wingdings" pitchFamily="2" charset="2"/>
              <a:buChar char="Ø"/>
            </a:pPr>
            <a:r>
              <a:rPr lang="en-US" b="1" dirty="0"/>
              <a:t>Image description: </a:t>
            </a:r>
            <a:r>
              <a:rPr lang="en-US" dirty="0"/>
              <a:t>The two images above show the Andromeda Galaxy (NGC 224) in visible light (left) and infrared light (right). In the infrared light detected by the Spitzer Space Telescope, the gas and dust-filled arms of the spiral galaxy appear bright, revealing areas where new stars are forming. In contrast, these arms appear dark in the visible light captured by the Hubble Space Telescope, whereas the globe-like area at the galaxy’s center shines bright because it contains a dense cluster of older stars. Additionally, observing the same galaxy in other wavelengths of light, like radio waves, may reveal more energetic events, such as supermassive black holes, at the galaxy’s center. </a:t>
            </a:r>
          </a:p>
          <a:p>
            <a:pPr marL="171450" indent="-171450">
              <a:buFont typeface="Arial" panose="020B0604020202020204" pitchFamily="34" charset="0"/>
              <a:buChar cha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Source of images: </a:t>
            </a:r>
            <a:r>
              <a:rPr lang="en-US" sz="1200" kern="1200" dirty="0">
                <a:solidFill>
                  <a:schemeClr val="tx1"/>
                </a:solidFill>
                <a:effectLst/>
                <a:latin typeface="+mn-lt"/>
                <a:ea typeface="+mn-ea"/>
                <a:cs typeface="+mn-cs"/>
                <a:hlinkClick r:id="rId3"/>
              </a:rPr>
              <a:t>https://science.nasa.gov/asset/webb/infrared-universe-andromeda-galaxy/</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17</a:t>
            </a:fld>
            <a:endParaRPr lang="en-US"/>
          </a:p>
        </p:txBody>
      </p:sp>
    </p:spTree>
    <p:extLst>
      <p:ext uri="{BB962C8B-B14F-4D97-AF65-F5344CB8AC3E}">
        <p14:creationId xmlns:p14="http://schemas.microsoft.com/office/powerpoint/2010/main" val="744602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18. What is multi-wavelength astronomy?</a:t>
            </a:r>
          </a:p>
          <a:p>
            <a:pPr marL="0" indent="0">
              <a:buFont typeface="Arial" panose="020B0604020202020204" pitchFamily="34" charset="0"/>
              <a:buNone/>
            </a:pPr>
            <a:endParaRPr lang="en-US" sz="12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2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Key points to address:</a:t>
            </a:r>
            <a:endParaRPr lang="en-US" b="1" dirty="0"/>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By observing an object in multiple wavelengths, a process called multiwavelength astronomy, scientists can uncover additional details, such as an object’s temperature, structure, composition, and movement, that are undetectable if viewed in only one wavelength of light.</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Description of the Image: </a:t>
            </a:r>
            <a:r>
              <a:rPr lang="en-US" b="0" dirty="0"/>
              <a:t>These images show a supernova remnant nebula called the Crab Nebula, which is a cloud of gas and dust created after an old, massive star explodes. Each image was created from observations made by a different telescope that collected light from a different part of the electromagnetic spectrum. The telescopes, and the types of light they detected were: The Very Large Array (radio) shown in red; Spitzer Space Telescope (infrared) shown in yellow; Hubble Space Telescope (visible) shown in green; XMM-Newton (ultraviolet) shown in blue; and Chandra X-ray Observatory (X-ray) shown in purple.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3E76A028-A1A6-AD40-AB91-9EBED560BCE6}" type="slidenum">
              <a:rPr lang="en-US" smtClean="0"/>
              <a:t>18</a:t>
            </a:fld>
            <a:endParaRPr lang="en-US"/>
          </a:p>
        </p:txBody>
      </p:sp>
    </p:spTree>
    <p:extLst>
      <p:ext uri="{BB962C8B-B14F-4D97-AF65-F5344CB8AC3E}">
        <p14:creationId xmlns:p14="http://schemas.microsoft.com/office/powerpoint/2010/main" val="189165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Kahoot Quiz</a:t>
            </a:r>
          </a:p>
          <a:p>
            <a:endParaRPr lang="en-US" b="1" dirty="0"/>
          </a:p>
          <a:p>
            <a:pPr marL="171450" indent="-171450">
              <a:buFont typeface="Arial" panose="020B0604020202020204" pitchFamily="34" charset="0"/>
              <a:buChar char="•"/>
            </a:pPr>
            <a:r>
              <a:rPr lang="en-US" b="0" dirty="0"/>
              <a:t>Replace the QR code with your own to host this Kahoot Quiz and/or insert the code to join.</a:t>
            </a:r>
          </a:p>
          <a:p>
            <a:pPr marL="171450" indent="-171450">
              <a:buFont typeface="Arial" panose="020B0604020202020204" pitchFamily="34" charset="0"/>
              <a:buChar char="•"/>
            </a:pPr>
            <a:r>
              <a:rPr lang="en-US" b="0" dirty="0"/>
              <a:t>Note that you will need to have a Kahoot account in order to host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This is the link for the host: </a:t>
            </a:r>
            <a:r>
              <a:rPr lang="en-US" dirty="0">
                <a:effectLst/>
                <a:latin typeface="Helvetica Neue" panose="02000503000000020004" pitchFamily="2" charset="0"/>
                <a:hlinkClick r:id="rId3"/>
              </a:rPr>
              <a:t>https://create.kahoot.it/share/the-electromagnetic-spectrum/1927a6b5-f1a0-4509-bfc2-6c2dc266fd1a</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19</a:t>
            </a:fld>
            <a:endParaRPr lang="en-US"/>
          </a:p>
        </p:txBody>
      </p:sp>
    </p:spTree>
    <p:extLst>
      <p:ext uri="{BB962C8B-B14F-4D97-AF65-F5344CB8AC3E}">
        <p14:creationId xmlns:p14="http://schemas.microsoft.com/office/powerpoint/2010/main" val="3356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b="1" dirty="0"/>
              <a:t>2. Introduce the concept</a:t>
            </a:r>
          </a:p>
          <a:p>
            <a:pPr marL="0" marR="0" lvl="0" indent="0">
              <a:spcBef>
                <a:spcPts val="0"/>
              </a:spcBef>
              <a:spcAft>
                <a:spcPts val="0"/>
              </a:spcAft>
              <a:buFont typeface="Arial" panose="020B0604020202020204" pitchFamily="34" charset="0"/>
              <a:buNone/>
            </a:pPr>
            <a:endParaRPr lang="en-US" b="1" dirty="0"/>
          </a:p>
          <a:p>
            <a:pPr marL="0" marR="0" lvl="0" indent="0">
              <a:spcBef>
                <a:spcPts val="0"/>
              </a:spcBef>
              <a:spcAft>
                <a:spcPts val="0"/>
              </a:spcAft>
              <a:buFont typeface="Arial" panose="020B0604020202020204" pitchFamily="34" charset="0"/>
              <a:buNone/>
            </a:pPr>
            <a:r>
              <a:rPr lang="en-US" b="0" dirty="0"/>
              <a:t>Key points to address:</a:t>
            </a:r>
            <a:endParaRPr lang="en-US" b="1" dirty="0"/>
          </a:p>
          <a:p>
            <a:pPr marL="171450" marR="0" lvl="0" indent="-171450">
              <a:spcBef>
                <a:spcPts val="0"/>
              </a:spcBef>
              <a:spcAft>
                <a:spcPts val="0"/>
              </a:spcAft>
              <a:buFont typeface="Arial" panose="020B0604020202020204" pitchFamily="34" charset="0"/>
              <a:buChar char="•"/>
            </a:pPr>
            <a:endParaRPr lang="en-US" dirty="0"/>
          </a:p>
          <a:p>
            <a:pPr marL="171450" marR="0" lvl="0" indent="-171450">
              <a:spcBef>
                <a:spcPts val="0"/>
              </a:spcBef>
              <a:spcAft>
                <a:spcPts val="0"/>
              </a:spcAft>
              <a:buFont typeface="Arial" panose="020B0604020202020204" pitchFamily="34" charset="0"/>
              <a:buChar char="•"/>
            </a:pPr>
            <a:r>
              <a:rPr lang="en-US" dirty="0"/>
              <a:t>Light, or electromagnetic radiation, can be described as a stream of tiny packets of energy, called photons. Light travels in waves, similar to the undulating waves you find in the ocean, but light waves move extremely quickly. In fact, light travels up to about 300,000 kilometers, or 186,000 miles, per second, which means it could circle the Earth 7.5 times in only one second! </a:t>
            </a:r>
          </a:p>
          <a:p>
            <a:pPr marL="0" marR="0" lvl="0" indent="0">
              <a:spcBef>
                <a:spcPts val="0"/>
              </a:spcBef>
              <a:spcAft>
                <a:spcPts val="0"/>
              </a:spcAft>
              <a:buFont typeface="Arial" panose="020B0604020202020204" pitchFamily="34" charset="0"/>
              <a:buNone/>
            </a:pPr>
            <a:endParaRPr lang="en-US" b="1" dirty="0"/>
          </a:p>
          <a:p>
            <a:pPr marL="0" marR="0" lvl="0" indent="0">
              <a:spcBef>
                <a:spcPts val="0"/>
              </a:spcBef>
              <a:spcAft>
                <a:spcPts val="0"/>
              </a:spcAft>
              <a:buFont typeface="Arial" panose="020B0604020202020204" pitchFamily="34" charset="0"/>
              <a:buNone/>
            </a:pPr>
            <a:r>
              <a:rPr lang="en-US" b="1" dirty="0"/>
              <a:t>Fun Fact: </a:t>
            </a:r>
            <a:r>
              <a:rPr lang="en-US" dirty="0"/>
              <a:t>Despite traveling so fast, light can still take billions of years to travel from other galaxies to Earth because of how far away they are. Light from the spiral galaxy shown on this slide, called NGC 5468, took about 130 million years to reach us. </a:t>
            </a:r>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2</a:t>
            </a:fld>
            <a:endParaRPr lang="en-US"/>
          </a:p>
        </p:txBody>
      </p:sp>
    </p:spTree>
    <p:extLst>
      <p:ext uri="{BB962C8B-B14F-4D97-AF65-F5344CB8AC3E}">
        <p14:creationId xmlns:p14="http://schemas.microsoft.com/office/powerpoint/2010/main" val="103464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3. Define vocabulary</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Electromagnetic radiation: </a:t>
            </a:r>
            <a:r>
              <a:rPr lang="en-US" dirty="0"/>
              <a:t>A form of energy that travels through space as waves; also called radiation or light. </a:t>
            </a:r>
          </a:p>
          <a:p>
            <a:pPr marL="171450" indent="-171450">
              <a:buFont typeface="Arial" panose="020B0604020202020204" pitchFamily="34" charset="0"/>
              <a:buChar char="•"/>
            </a:pPr>
            <a:r>
              <a:rPr lang="en-US" b="1" i="1" dirty="0"/>
              <a:t>Image description: </a:t>
            </a:r>
            <a:r>
              <a:rPr lang="en-US" i="1" dirty="0"/>
              <a:t>This image shows the Whirlpool Galaxy in visible light, as seen by the Hubble Space Telescope. The wavy lines have been added on top of the image to represent electromagnetic radiation, or light waves, travelling from the distant galaxy.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Image source: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https://www.universe-of-learning.org/files/live/sites/uol/files/home/resources/resource-catalog/_documents/EMSPosterCombined2012.pdf</a:t>
            </a:r>
            <a:r>
              <a:rPr lang="en-US" sz="1800" dirty="0">
                <a:effectLst/>
                <a:latin typeface="Times New Roman" panose="02020603050405020304" pitchFamily="18" charset="0"/>
                <a:ea typeface="Calibri" panose="020F050202020403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3</a:t>
            </a:fld>
            <a:endParaRPr lang="en-US"/>
          </a:p>
        </p:txBody>
      </p:sp>
    </p:spTree>
    <p:extLst>
      <p:ext uri="{BB962C8B-B14F-4D97-AF65-F5344CB8AC3E}">
        <p14:creationId xmlns:p14="http://schemas.microsoft.com/office/powerpoint/2010/main" val="36200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4. Wave properties</a:t>
            </a:r>
          </a:p>
          <a:p>
            <a:pPr marL="285750" marR="0" lvl="0" indent="-285750">
              <a:spcBef>
                <a:spcPts val="0"/>
              </a:spcBef>
              <a:spcAft>
                <a:spcPts val="0"/>
              </a:spcAft>
              <a:buFont typeface="Symbol" pitchFamily="2" charset="2"/>
              <a:buChar cha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b="0" dirty="0"/>
              <a:t>Key points to address: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Light waves vary in wavelength (the distance from the crest of one wave to the crest of the next) and frequency (the number of waves that pass by a specific point per unit of time, generally in one second).</a:t>
            </a: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endParaRPr lang="en-US" sz="1200" b="1"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Anatomy of an Electromagnetic Wave – NASA: </a:t>
            </a:r>
            <a:r>
              <a:rPr lang="en-US" u="sng" dirty="0">
                <a:effectLst/>
                <a:latin typeface="Helvetica Neue" panose="02000503000000020004" pitchFamily="2" charset="0"/>
                <a:hlinkClick r:id="rId3"/>
              </a:rPr>
              <a:t>https://science.nasa.gov/ems/02_anatomy/</a:t>
            </a:r>
            <a:r>
              <a:rPr lang="en-US" dirty="0">
                <a:effectLst/>
                <a:latin typeface="Helvetica Neue" panose="02000503000000020004" pitchFamily="2" charset="0"/>
              </a:rPr>
              <a:t>  </a:t>
            </a:r>
          </a:p>
          <a:p>
            <a:pPr marL="0" marR="0" lvl="0" indent="0">
              <a:spcBef>
                <a:spcPts val="0"/>
              </a:spcBef>
              <a:spcAft>
                <a:spcPts val="0"/>
              </a:spcAft>
              <a:buFont typeface="Symbol" pitchFamily="2" charset="2"/>
              <a:buNone/>
            </a:pPr>
            <a:endParaRPr lang="en-US" dirty="0">
              <a:effectLst/>
              <a:latin typeface="Helvetica Neue" panose="02000503000000020004" pitchFamily="2" charset="0"/>
            </a:endParaRPr>
          </a:p>
          <a:p>
            <a:pPr marL="171450" marR="0" lvl="0" indent="-171450">
              <a:spcBef>
                <a:spcPts val="0"/>
              </a:spcBef>
              <a:spcAft>
                <a:spcPts val="0"/>
              </a:spcAft>
              <a:buFont typeface="Wingdings" pitchFamily="2" charset="2"/>
              <a:buChar char="q"/>
            </a:pPr>
            <a:endParaRPr lang="en-US" dirty="0"/>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4</a:t>
            </a:fld>
            <a:endParaRPr lang="en-US"/>
          </a:p>
        </p:txBody>
      </p:sp>
    </p:spTree>
    <p:extLst>
      <p:ext uri="{BB962C8B-B14F-4D97-AF65-F5344CB8AC3E}">
        <p14:creationId xmlns:p14="http://schemas.microsoft.com/office/powerpoint/2010/main" val="3376629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5. Wave Properties (cont.)</a:t>
            </a:r>
          </a:p>
          <a:p>
            <a:pPr marL="285750" marR="0" lvl="0" indent="-285750">
              <a:spcBef>
                <a:spcPts val="0"/>
              </a:spcBef>
              <a:spcAft>
                <a:spcPts val="0"/>
              </a:spcAft>
              <a:buFont typeface="Symbol" pitchFamily="2" charset="2"/>
              <a:buChar cha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0" marR="0" lvl="0" indent="0">
              <a:spcBef>
                <a:spcPts val="0"/>
              </a:spcBef>
              <a:spcAft>
                <a:spcPts val="0"/>
              </a:spcAft>
              <a:buFont typeface="Symbol" pitchFamily="2" charset="2"/>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Light traveling as shorter wavelengths has higher frequency, and carries more energy.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Consider this scenario (as shown on the slide)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you and a friend are each holding one end of a rope. While one of you keeps your end steady, the other moves their end up and down, causing waves to travel along the rope. If you want to make more waves along the rope, you'll need to move your end up and down faster, requiring more energy. This represents a high frequency of waves.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endParaRPr lang="en-US" sz="1200" b="1"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Anatomy of an Electromagnetic Wave – NASA: </a:t>
            </a:r>
            <a:r>
              <a:rPr lang="en-US" u="sng" dirty="0">
                <a:effectLst/>
                <a:latin typeface="Helvetica Neue" panose="02000503000000020004" pitchFamily="2" charset="0"/>
                <a:hlinkClick r:id="rId3"/>
              </a:rPr>
              <a:t>https://science.nasa.gov/ems/02_anatomy/</a:t>
            </a:r>
            <a:r>
              <a:rPr lang="en-US" dirty="0">
                <a:effectLst/>
                <a:latin typeface="Helvetica Neue" panose="02000503000000020004" pitchFamily="2" charset="0"/>
              </a:rPr>
              <a:t>  </a:t>
            </a:r>
            <a:endParaRPr lang="en-US" sz="1200" b="1" dirty="0">
              <a:effectLst/>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https://science.nasa.gov/ems/02_anatomy/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mj-lt"/>
              <a:buNone/>
            </a:pP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5</a:t>
            </a:fld>
            <a:endParaRPr lang="en-US"/>
          </a:p>
        </p:txBody>
      </p:sp>
    </p:spTree>
    <p:extLst>
      <p:ext uri="{BB962C8B-B14F-4D97-AF65-F5344CB8AC3E}">
        <p14:creationId xmlns:p14="http://schemas.microsoft.com/office/powerpoint/2010/main" val="2001086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6. Different types of light</a:t>
            </a:r>
          </a:p>
          <a:p>
            <a:pPr marL="0" marR="0" lvl="0" indent="0">
              <a:spcBef>
                <a:spcPts val="0"/>
              </a:spcBef>
              <a:spcAft>
                <a:spcPts val="0"/>
              </a:spcAft>
              <a:buFont typeface="Symbol" pitchFamily="2" charset="2"/>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0" marR="0" lvl="0" indent="0">
              <a:spcBef>
                <a:spcPts val="0"/>
              </a:spcBef>
              <a:spcAft>
                <a:spcPts val="0"/>
              </a:spcAft>
              <a:buFont typeface="Symbol" pitchFamily="2" charset="2"/>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electromagnetic spectrum contains all types, or wavelengths, of light.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From the shortest to the longest wavelengths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of light (shown from left to right in the diagram above), the electromagnetic spectrum includes: 1) gamma rays, 2) X-rays, 3) ultraviolet (or “UV”) light, 4) visible light, 5) infrared light, 6) microwaves, and 7) radio waves.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On Earth, objects like fireflies and lightbulbs give off, or emit, light, and materials like water and mirrors can reflect light from other sources. Objects in space – such as distant stars and planets - can also emit and/or reflect light. Emitted and reflected light travels across space and can be detected on Earth or by telescopes in space.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Different wavelengths of light carry different information, so this spectrum is the main tool astronomers use to study faraway objects.</a:t>
            </a:r>
          </a:p>
          <a:p>
            <a:pPr marL="342900" marR="0" lvl="0" indent="-34290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Since we are not able to travel to other stars or take samples from faraway planets, we depend on electromagnetic radiation — light — to carry information to 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Spectroscopic Observations of Different Wavelengths of Light in Astronomy: </a:t>
            </a:r>
            <a:r>
              <a:rPr lang="en-US" sz="1200" kern="1200" dirty="0">
                <a:solidFill>
                  <a:schemeClr val="tx1"/>
                </a:solidFill>
                <a:effectLst/>
                <a:latin typeface="+mn-lt"/>
                <a:ea typeface="+mn-ea"/>
                <a:cs typeface="+mn-cs"/>
                <a:hlinkClick r:id="rId3"/>
              </a:rPr>
              <a:t>https://science.nasa.gov/asset/webb/spectroscopic-observations-of-different-wavelengths-of-light-in-astronomy/</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kern="1200" dirty="0">
                <a:solidFill>
                  <a:schemeClr val="tx1"/>
                </a:solidFill>
                <a:effectLst/>
                <a:latin typeface="+mn-lt"/>
                <a:ea typeface="+mn-ea"/>
                <a:cs typeface="+mn-cs"/>
                <a:hlinkClick r:id="rId3"/>
              </a:rPr>
              <a:t>https://science.nasa.gov/asset/webb/spectroscopic-observations-of-different-wavelengths-of-light-in-astronomy/</a:t>
            </a:r>
            <a:r>
              <a:rPr lang="en-US" sz="1200" kern="1200" dirty="0">
                <a:solidFill>
                  <a:schemeClr val="tx1"/>
                </a:solidFill>
                <a:effectLst/>
                <a:latin typeface="+mn-lt"/>
                <a:ea typeface="+mn-ea"/>
                <a:cs typeface="+mn-cs"/>
              </a:rPr>
              <a:t>  </a:t>
            </a:r>
          </a:p>
          <a:p>
            <a:pPr marL="0" marR="0" indent="0">
              <a:spcBef>
                <a:spcPts val="0"/>
              </a:spcBef>
              <a:spcAft>
                <a:spcPts val="0"/>
              </a:spcAft>
              <a:buFont typeface="Arial" panose="020B0604020202020204" pitchFamily="34" charset="0"/>
              <a:buNone/>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6</a:t>
            </a:fld>
            <a:endParaRPr lang="en-US"/>
          </a:p>
        </p:txBody>
      </p:sp>
    </p:spTree>
    <p:extLst>
      <p:ext uri="{BB962C8B-B14F-4D97-AF65-F5344CB8AC3E}">
        <p14:creationId xmlns:p14="http://schemas.microsoft.com/office/powerpoint/2010/main" val="72829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7. Gamma Rays</a:t>
            </a: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spcBef>
                <a:spcPts val="0"/>
              </a:spcBef>
              <a:spcAft>
                <a:spcPts val="0"/>
              </a:spcAft>
              <a:buFont typeface="Wingdings" pitchFamily="2" charset="2"/>
              <a:buChar char="Ø"/>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In the following slides, we explain the different types of light (or electromagnetic radiation) in the electromagnetic spectrum. </a:t>
            </a:r>
          </a:p>
          <a:p>
            <a:pPr marL="171450" marR="0" lvl="0" indent="-171450">
              <a:spcBef>
                <a:spcPts val="0"/>
              </a:spcBef>
              <a:spcAft>
                <a:spcPts val="0"/>
              </a:spcAft>
              <a:buFont typeface="Wingdings" pitchFamily="2" charset="2"/>
              <a:buChar char="Ø"/>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We start with the wavelengths with higher frequencies, and therefore shorter wavelengths. </a:t>
            </a:r>
          </a:p>
          <a:p>
            <a:pPr marL="171450" marR="0" lvl="0" indent="-171450">
              <a:spcBef>
                <a:spcPts val="0"/>
              </a:spcBef>
              <a:spcAft>
                <a:spcPts val="0"/>
              </a:spcAft>
              <a:buFont typeface="Wingdings" pitchFamily="2" charset="2"/>
              <a:buChar char="Ø"/>
            </a:pPr>
            <a:endParaRPr lang="en-US" sz="1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Wingdings" pitchFamily="2" charset="2"/>
              <a:buNone/>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0" marR="0" lvl="0" indent="0">
              <a:spcBef>
                <a:spcPts val="0"/>
              </a:spcBef>
              <a:spcAft>
                <a:spcPts val="0"/>
              </a:spcAft>
              <a:buFont typeface="Symbol" pitchFamily="2" charset="2"/>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Symbol" pitchFamily="2" charset="2"/>
              <a:buChar char=""/>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different types of light each have distinct properties and behaviors.</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Gamma rays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are the shortest and most energetic wavelengths of light. On Earth, lightning storms can produce gamma rays, and doctors sometimes use devices that emit gamma rays to look for and treat cancer.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space, every so often eruptions of energy from the Sun, called solar flares, can be energetic enough to emit gamma rays.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Gamma rays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are also produced by the hottest and most energetic objects in the universe, like exploding stars, colliding neutron stars and powerful winds launched near black holes.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b="0" i="0" u="none" strike="noStrike" dirty="0">
                <a:solidFill>
                  <a:srgbClr val="1B1B1B"/>
                </a:solidFill>
                <a:effectLst/>
                <a:latin typeface="inter"/>
              </a:rPr>
              <a:t>What’s Made in a Thunderstorm and Faster Than Lightning? Gamma Rays! – NASA: </a:t>
            </a:r>
            <a:r>
              <a:rPr lang="en-US" dirty="0">
                <a:effectLst/>
                <a:latin typeface="Helvetica Neue" panose="02000503000000020004" pitchFamily="2" charset="0"/>
                <a:hlinkClick r:id="rId3"/>
              </a:rPr>
              <a:t>https://science.nasa.gov/universe/whats-made-in-a-thunderstorm-and-faster-than-lightning-gamma-rays/</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Gamma Rays – NASA: </a:t>
            </a:r>
            <a:r>
              <a:rPr lang="en-US" dirty="0">
                <a:effectLst/>
                <a:latin typeface="Helvetica Neue" panose="02000503000000020004" pitchFamily="2" charset="0"/>
                <a:hlinkClick r:id="rId4"/>
              </a:rPr>
              <a:t>https://science.nasa.gov/ems/12_gammarays/</a:t>
            </a:r>
            <a:endParaRPr lang="en-US" sz="1200" b="0" i="0" u="none" strike="noStrike" dirty="0">
              <a:solidFill>
                <a:srgbClr val="1B1B1B"/>
              </a:solidFill>
              <a:effectLst/>
              <a:latin typeface="inte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Radiation from Solar Activity – NASA: </a:t>
            </a:r>
            <a:r>
              <a:rPr lang="en-US" b="0" i="0" u="sng" dirty="0">
                <a:solidFill>
                  <a:srgbClr val="954F72"/>
                </a:solidFill>
                <a:effectLst/>
                <a:latin typeface="Calibri" panose="020F0502020204030204" pitchFamily="34" charset="0"/>
                <a:hlinkClick r:id="rId5" tooltip="https://www.epa.gov/radtown/radiation-solar-activity"/>
              </a:rPr>
              <a:t>https://www.epa.gov/radtown/radiation-solar-activity</a:t>
            </a:r>
            <a:endParaRPr lang="en-US" sz="1200" b="0" i="0" u="none" strike="noStrike" dirty="0">
              <a:solidFill>
                <a:srgbClr val="1B1B1B"/>
              </a:solidFill>
              <a:effectLst/>
              <a:latin typeface="inter"/>
              <a:ea typeface="+mn-ea"/>
              <a:cs typeface="+mn-cs"/>
              <a:hlinkClick r:id="rId6"/>
            </a:endParaRP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a:rPr>
              <a:t>https://viewspace.org/interactives/unveiling_invisible_universe/forms_of_light/electromagnetic_spectrum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7</a:t>
            </a:fld>
            <a:endParaRPr lang="en-US"/>
          </a:p>
        </p:txBody>
      </p:sp>
    </p:spTree>
    <p:extLst>
      <p:ext uri="{BB962C8B-B14F-4D97-AF65-F5344CB8AC3E}">
        <p14:creationId xmlns:p14="http://schemas.microsoft.com/office/powerpoint/2010/main" val="99929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8. X-rays</a:t>
            </a:r>
          </a:p>
          <a:p>
            <a:pPr marL="285750" marR="0" lvl="0" indent="-285750">
              <a:spcBef>
                <a:spcPts val="0"/>
              </a:spcBef>
              <a:spcAft>
                <a:spcPts val="0"/>
              </a:spcAft>
              <a:buFont typeface="Symbol" pitchFamily="2" charset="2"/>
              <a:buChar cha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0" marR="0" lvl="0" indent="0">
              <a:spcBef>
                <a:spcPts val="0"/>
              </a:spcBef>
              <a:spcAft>
                <a:spcPts val="0"/>
              </a:spcAft>
              <a:buFont typeface="Symbol" pitchFamily="2" charset="2"/>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X-rays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have slightly longer wavelengths than gamma rays, and therefore are slightly less energetic. </a:t>
            </a:r>
          </a:p>
          <a:p>
            <a:pPr marL="285750" marR="0" lvl="0"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Dentists use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X-rays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to image your teeth. </a:t>
            </a:r>
          </a:p>
          <a:p>
            <a:pPr marL="285750" marR="0" lvl="0" indent="-285750">
              <a:spcBef>
                <a:spcPts val="0"/>
              </a:spcBef>
              <a:spcAft>
                <a:spcPts val="0"/>
              </a:spcAft>
              <a:buFont typeface="Symbol" pitchFamily="2" charset="2"/>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outermost layer of our Sun – called the corona – </a:t>
            </a:r>
            <a:r>
              <a:rPr lang="en-US" sz="1200"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also shines brightly in </a:t>
            </a:r>
            <a:r>
              <a:rPr lang="en-US" sz="1200" b="1" u="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X-ray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X-rays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are also emitted from superheated materials around black holes, the collapsed center of very massive stars (known as neutron stars), and clouds of gas heated to millions of degrees.</a:t>
            </a: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X-Rays – NASA: </a:t>
            </a:r>
            <a:r>
              <a:rPr lang="en-US" dirty="0">
                <a:effectLst/>
                <a:latin typeface="Helvetica Neue" panose="02000503000000020004" pitchFamily="2" charset="0"/>
                <a:hlinkClick r:id="rId3"/>
              </a:rPr>
              <a:t>https://science.nasa.gov/ems/11_xrays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https://viewspace.org/interactives/unveiling_invisible_universe/forms_of_light/electromagnetic_spectrum</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8</a:t>
            </a:fld>
            <a:endParaRPr lang="en-US"/>
          </a:p>
        </p:txBody>
      </p:sp>
    </p:spTree>
    <p:extLst>
      <p:ext uri="{BB962C8B-B14F-4D97-AF65-F5344CB8AC3E}">
        <p14:creationId xmlns:p14="http://schemas.microsoft.com/office/powerpoint/2010/main" val="759777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itchFamily="2" charset="2"/>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9. Ultraviolet light</a:t>
            </a: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200" b="0" dirty="0">
                <a:effectLst/>
                <a:latin typeface="Times New Roman" panose="02020603050405020304" pitchFamily="18" charset="0"/>
                <a:ea typeface="Calibri" panose="020F0502020204030204" pitchFamily="34" charset="0"/>
                <a:cs typeface="Times New Roman" panose="02020603050405020304" pitchFamily="18" charset="0"/>
              </a:rPr>
              <a:t>Key points to address:</a:t>
            </a:r>
          </a:p>
          <a:p>
            <a:pPr marL="0" marR="0" lvl="0" indent="0">
              <a:spcBef>
                <a:spcPts val="0"/>
              </a:spcBef>
              <a:spcAft>
                <a:spcPts val="0"/>
              </a:spcAft>
              <a:buFont typeface="Symbol" pitchFamily="2" charset="2"/>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Ultraviolet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radiation (also called UV light) has wavelengths slightly shorter than the visible light we can see. </a:t>
            </a:r>
          </a:p>
          <a:p>
            <a:pPr marL="342900" marR="0" lvl="0" indent="-34290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UV light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is, for example, emitted by our Sun and can cause sunburns and tans. It is also emitted by UV lamps, such as grow lights used for growing plants indoors. Although UV light waves are invisible to human eyes, some insects, such as bumblebees, can see them. This is similar to how a dog can hear the sound of a whistle just outside our hearing range</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Ultraviolet light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is often emitted by very hot, young stars embedded in large clouds of dust and gas, called star-forming regions. UV light is also emitted by quasars, which are extremely bright and distant objects powered by matter falling inside a supermassive black hole.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itchFamily="2" charset="2"/>
              <a:buNone/>
            </a:pPr>
            <a:r>
              <a:rPr lang="en-US" sz="1200" b="1"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More Background Information</a:t>
            </a:r>
            <a:r>
              <a:rPr lang="en-US" sz="1200" u="none" dirty="0">
                <a:solidFill>
                  <a:srgbClr val="00808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u="none" dirty="0">
              <a:solidFill>
                <a:srgbClr val="008080"/>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a:effectLst/>
                <a:latin typeface="Helvetica Neue" panose="02000503000000020004" pitchFamily="2" charset="0"/>
              </a:rPr>
              <a:t>Ultraviolet Waves – NASA: </a:t>
            </a:r>
            <a:r>
              <a:rPr lang="en-US" dirty="0">
                <a:effectLst/>
                <a:latin typeface="Helvetica Neue" panose="02000503000000020004" pitchFamily="2" charset="0"/>
                <a:hlinkClick r:id="rId3"/>
              </a:rPr>
              <a:t>https://science.nasa.gov/ems/10_ultravioletwaves/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Image source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https://viewspace.org/interactives/unveiling_invisible_universe/forms_of_light/electromagnetic_spectrum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9</a:t>
            </a:fld>
            <a:endParaRPr lang="en-US"/>
          </a:p>
        </p:txBody>
      </p:sp>
    </p:spTree>
    <p:extLst>
      <p:ext uri="{BB962C8B-B14F-4D97-AF65-F5344CB8AC3E}">
        <p14:creationId xmlns:p14="http://schemas.microsoft.com/office/powerpoint/2010/main" val="2383990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55A931-1C8A-02D3-0D48-73BBA14D4CD7}"/>
              </a:ext>
            </a:extLst>
          </p:cNvPr>
          <p:cNvPicPr>
            <a:picLocks noChangeAspect="1"/>
          </p:cNvPicPr>
          <p:nvPr userDrawn="1"/>
        </p:nvPicPr>
        <p:blipFill>
          <a:blip r:embed="rId2"/>
          <a:stretch>
            <a:fillRect/>
          </a:stretch>
        </p:blipFill>
        <p:spPr>
          <a:xfrm>
            <a:off x="1353283" y="2728473"/>
            <a:ext cx="2237679" cy="509021"/>
          </a:xfrm>
          <a:prstGeom prst="rect">
            <a:avLst/>
          </a:prstGeom>
        </p:spPr>
      </p:pic>
      <p:sp>
        <p:nvSpPr>
          <p:cNvPr id="9" name="Title Placeholder 5">
            <a:extLst>
              <a:ext uri="{FF2B5EF4-FFF2-40B4-BE49-F238E27FC236}">
                <a16:creationId xmlns:a16="http://schemas.microsoft.com/office/drawing/2014/main" id="{40A51DDC-49DB-D00B-B77A-9D2907C48B23}"/>
              </a:ext>
            </a:extLst>
          </p:cNvPr>
          <p:cNvSpPr>
            <a:spLocks noGrp="1"/>
          </p:cNvSpPr>
          <p:nvPr>
            <p:ph type="title" hasCustomPrompt="1"/>
          </p:nvPr>
        </p:nvSpPr>
        <p:spPr>
          <a:xfrm>
            <a:off x="1198880" y="4236085"/>
            <a:ext cx="7894320" cy="1325563"/>
          </a:xfrm>
          <a:prstGeom prst="rect">
            <a:avLst/>
          </a:prstGeom>
        </p:spPr>
        <p:txBody>
          <a:bodyPr vert="horz" lIns="91440" tIns="45720" rIns="91440" bIns="45720" rtlCol="0" anchor="ctr">
            <a:normAutofit/>
          </a:bodyPr>
          <a:lstStyle/>
          <a:p>
            <a:r>
              <a:rPr lang="en-US" dirty="0"/>
              <a:t>Theme</a:t>
            </a:r>
          </a:p>
        </p:txBody>
      </p:sp>
    </p:spTree>
    <p:extLst>
      <p:ext uri="{BB962C8B-B14F-4D97-AF65-F5344CB8AC3E}">
        <p14:creationId xmlns:p14="http://schemas.microsoft.com/office/powerpoint/2010/main" val="50003060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Slide Number Placeholder 10">
            <a:extLst>
              <a:ext uri="{FF2B5EF4-FFF2-40B4-BE49-F238E27FC236}">
                <a16:creationId xmlns:a16="http://schemas.microsoft.com/office/drawing/2014/main" id="{3ED1B7AB-0A37-C42F-EE04-ECA09BE582DE}"/>
              </a:ext>
            </a:extLst>
          </p:cNvPr>
          <p:cNvSpPr>
            <a:spLocks noGrp="1"/>
          </p:cNvSpPr>
          <p:nvPr>
            <p:ph type="sldNum" sz="quarter" idx="4"/>
          </p:nvPr>
        </p:nvSpPr>
        <p:spPr>
          <a:xfrm>
            <a:off x="518494" y="6493978"/>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5" name="Footer Placeholder 2">
            <a:extLst>
              <a:ext uri="{FF2B5EF4-FFF2-40B4-BE49-F238E27FC236}">
                <a16:creationId xmlns:a16="http://schemas.microsoft.com/office/drawing/2014/main" id="{4D8FBB0B-14A9-27BC-53CF-05C0783D7C77}"/>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 Electromagnetic Spectrum</a:t>
            </a:r>
          </a:p>
        </p:txBody>
      </p:sp>
    </p:spTree>
    <p:extLst>
      <p:ext uri="{BB962C8B-B14F-4D97-AF65-F5344CB8AC3E}">
        <p14:creationId xmlns:p14="http://schemas.microsoft.com/office/powerpoint/2010/main" val="353306757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C825AC51-A282-5067-B0A0-B24C3465BD81}"/>
              </a:ext>
            </a:extLst>
          </p:cNvPr>
          <p:cNvSpPr>
            <a:spLocks noGrp="1"/>
          </p:cNvSpPr>
          <p:nvPr>
            <p:ph type="sldNum" sz="quarter" idx="4"/>
          </p:nvPr>
        </p:nvSpPr>
        <p:spPr>
          <a:xfrm>
            <a:off x="387869" y="6493978"/>
            <a:ext cx="495000"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3" name="Footer Placeholder 2">
            <a:extLst>
              <a:ext uri="{FF2B5EF4-FFF2-40B4-BE49-F238E27FC236}">
                <a16:creationId xmlns:a16="http://schemas.microsoft.com/office/drawing/2014/main" id="{74A24915-4979-366F-F270-8550F8646C68}"/>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 Electromagnetic Spectrum</a:t>
            </a:r>
          </a:p>
        </p:txBody>
      </p:sp>
      <p:sp>
        <p:nvSpPr>
          <p:cNvPr id="4" name="Title 3">
            <a:extLst>
              <a:ext uri="{FF2B5EF4-FFF2-40B4-BE49-F238E27FC236}">
                <a16:creationId xmlns:a16="http://schemas.microsoft.com/office/drawing/2014/main" id="{16158510-47D5-BC6C-A831-BB88DB5B08C9}"/>
              </a:ext>
            </a:extLst>
          </p:cNvPr>
          <p:cNvSpPr>
            <a:spLocks noGrp="1"/>
          </p:cNvSpPr>
          <p:nvPr>
            <p:ph type="title"/>
          </p:nvPr>
        </p:nvSpPr>
        <p:spPr>
          <a:xfrm>
            <a:off x="1013494" y="1783683"/>
            <a:ext cx="5213131" cy="468862"/>
          </a:xfrm>
          <a:prstGeom prst="rect">
            <a:avLst/>
          </a:prstGeom>
        </p:spPr>
        <p:txBody>
          <a:bodyPr/>
          <a:lstStyle/>
          <a:p>
            <a:r>
              <a:rPr lang="en-US" dirty="0"/>
              <a:t>Click to edit Master title style</a:t>
            </a:r>
          </a:p>
        </p:txBody>
      </p:sp>
      <p:sp>
        <p:nvSpPr>
          <p:cNvPr id="6" name="Text Placeholder 5">
            <a:extLst>
              <a:ext uri="{FF2B5EF4-FFF2-40B4-BE49-F238E27FC236}">
                <a16:creationId xmlns:a16="http://schemas.microsoft.com/office/drawing/2014/main" id="{216549E2-1F1E-967F-4690-E438D1153B87}"/>
              </a:ext>
            </a:extLst>
          </p:cNvPr>
          <p:cNvSpPr>
            <a:spLocks noGrp="1"/>
          </p:cNvSpPr>
          <p:nvPr>
            <p:ph type="body" sz="quarter" idx="10" hasCustomPrompt="1"/>
          </p:nvPr>
        </p:nvSpPr>
        <p:spPr>
          <a:xfrm>
            <a:off x="1013275" y="2385701"/>
            <a:ext cx="5213350" cy="2720975"/>
          </a:xfrm>
          <a:prstGeom prst="rect">
            <a:avLst/>
          </a:prstGeom>
        </p:spPr>
        <p:txBody>
          <a:bodyPr/>
          <a:lstStyle>
            <a:lvl1pPr marL="0" indent="0">
              <a:buNone/>
              <a:defRPr sz="1600">
                <a:latin typeface="Tw Cen MT" panose="020B0602020104020603" pitchFamily="34" charset="77"/>
              </a:defRPr>
            </a:lvl1pPr>
          </a:lstStyle>
          <a:p>
            <a:pPr lvl="0"/>
            <a:r>
              <a:rPr lang="en-US" b="0" i="0" dirty="0">
                <a:solidFill>
                  <a:srgbClr val="000000"/>
                </a:solidFill>
                <a:effectLst/>
                <a:highlight>
                  <a:srgbClr val="FFFFFF"/>
                </a:highlight>
                <a:latin typeface="Open Sans" panose="020B0606030504020204" pitchFamily="34" charset="0"/>
              </a:rPr>
              <a:t>Lorem ipsum dolor sit </a:t>
            </a:r>
            <a:r>
              <a:rPr lang="en-US" b="0" i="0" dirty="0" err="1">
                <a:solidFill>
                  <a:srgbClr val="000000"/>
                </a:solidFill>
                <a:effectLst/>
                <a:highlight>
                  <a:srgbClr val="FFFFFF"/>
                </a:highlight>
                <a:latin typeface="Open Sans" panose="020B0606030504020204" pitchFamily="34" charset="0"/>
              </a:rPr>
              <a:t>amet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consectetur</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adipiscing</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elit</a:t>
            </a:r>
            <a:r>
              <a:rPr lang="en-US" b="0" i="0" dirty="0">
                <a:solidFill>
                  <a:srgbClr val="000000"/>
                </a:solidFill>
                <a:effectLst/>
                <a:highlight>
                  <a:srgbClr val="FFFFFF"/>
                </a:highlight>
                <a:latin typeface="Open Sans" panose="020B0606030504020204" pitchFamily="34" charset="0"/>
              </a:rPr>
              <a:t>. Integer id </a:t>
            </a:r>
            <a:r>
              <a:rPr lang="en-US" b="0" i="0" dirty="0" err="1">
                <a:solidFill>
                  <a:srgbClr val="000000"/>
                </a:solidFill>
                <a:effectLst/>
                <a:highlight>
                  <a:srgbClr val="FFFFFF"/>
                </a:highlight>
                <a:latin typeface="Open Sans" panose="020B0606030504020204" pitchFamily="34" charset="0"/>
              </a:rPr>
              <a:t>tellus</a:t>
            </a:r>
            <a:r>
              <a:rPr lang="en-US" b="0" i="0" dirty="0">
                <a:solidFill>
                  <a:srgbClr val="000000"/>
                </a:solidFill>
                <a:effectLst/>
                <a:highlight>
                  <a:srgbClr val="FFFFFF"/>
                </a:highlight>
                <a:latin typeface="Open Sans" panose="020B0606030504020204" pitchFamily="34" charset="0"/>
              </a:rPr>
              <a:t> convallis, </a:t>
            </a:r>
            <a:r>
              <a:rPr lang="en-US" b="0" i="0" dirty="0" err="1">
                <a:solidFill>
                  <a:srgbClr val="000000"/>
                </a:solidFill>
                <a:effectLst/>
                <a:highlight>
                  <a:srgbClr val="FFFFFF"/>
                </a:highlight>
                <a:latin typeface="Open Sans" panose="020B0606030504020204" pitchFamily="34" charset="0"/>
              </a:rPr>
              <a:t>ornare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odio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nec</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scelerisque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urna</a:t>
            </a:r>
            <a:r>
              <a:rPr lang="en-US" b="0" i="0" dirty="0">
                <a:solidFill>
                  <a:srgbClr val="000000"/>
                </a:solidFill>
                <a:effectLst/>
                <a:highlight>
                  <a:srgbClr val="FFFFFF"/>
                </a:highlight>
                <a:latin typeface="Open Sans" panose="020B0606030504020204" pitchFamily="34" charset="0"/>
              </a:rPr>
              <a:t>. Aenean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erat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aliquet</a:t>
            </a:r>
            <a:r>
              <a:rPr lang="en-US" b="0" i="0" dirty="0">
                <a:solidFill>
                  <a:srgbClr val="000000"/>
                </a:solidFill>
                <a:effectLst/>
                <a:highlight>
                  <a:srgbClr val="FFFFFF"/>
                </a:highlight>
                <a:latin typeface="Open Sans" panose="020B0606030504020204" pitchFamily="34" charset="0"/>
              </a:rPr>
              <a:t> vel </a:t>
            </a:r>
            <a:r>
              <a:rPr lang="en-US" b="0" i="0" dirty="0" err="1">
                <a:solidFill>
                  <a:srgbClr val="000000"/>
                </a:solidFill>
                <a:effectLst/>
                <a:highlight>
                  <a:srgbClr val="FFFFFF"/>
                </a:highlight>
                <a:latin typeface="Open Sans" panose="020B0606030504020204" pitchFamily="34" charset="0"/>
              </a:rPr>
              <a:t>tortor</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quis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accumsan</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interdum</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tortor</a:t>
            </a:r>
            <a:r>
              <a:rPr lang="en-US" b="0" i="0" dirty="0">
                <a:solidFill>
                  <a:srgbClr val="000000"/>
                </a:solidFill>
                <a:effectLst/>
                <a:highlight>
                  <a:srgbClr val="FFFFFF"/>
                </a:highlight>
                <a:latin typeface="Open Sans" panose="020B0606030504020204" pitchFamily="34" charset="0"/>
              </a:rPr>
              <a:t>. Nunc diam </a:t>
            </a:r>
            <a:r>
              <a:rPr lang="en-US" b="0" i="0" dirty="0" err="1">
                <a:solidFill>
                  <a:srgbClr val="000000"/>
                </a:solidFill>
                <a:effectLst/>
                <a:highlight>
                  <a:srgbClr val="FFFFFF"/>
                </a:highlight>
                <a:latin typeface="Open Sans" panose="020B0606030504020204" pitchFamily="34" charset="0"/>
              </a:rPr>
              <a:t>lectus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laoreet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a, </a:t>
            </a:r>
            <a:r>
              <a:rPr lang="en-US" b="0" i="0" dirty="0" err="1">
                <a:solidFill>
                  <a:srgbClr val="000000"/>
                </a:solidFill>
                <a:effectLst/>
                <a:highlight>
                  <a:srgbClr val="FFFFFF"/>
                </a:highlight>
                <a:latin typeface="Open Sans" panose="020B0606030504020204" pitchFamily="34" charset="0"/>
              </a:rPr>
              <a:t>placerat</a:t>
            </a:r>
            <a:r>
              <a:rPr lang="en-US" b="0" i="0" dirty="0">
                <a:solidFill>
                  <a:srgbClr val="000000"/>
                </a:solidFill>
                <a:effectLst/>
                <a:highlight>
                  <a:srgbClr val="FFFFFF"/>
                </a:highlight>
                <a:latin typeface="Open Sans" panose="020B0606030504020204" pitchFamily="34" charset="0"/>
              </a:rPr>
              <a:t> porta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Donec </a:t>
            </a:r>
            <a:r>
              <a:rPr lang="en-US" b="0" i="0" dirty="0" err="1">
                <a:solidFill>
                  <a:srgbClr val="000000"/>
                </a:solidFill>
                <a:effectLst/>
                <a:highlight>
                  <a:srgbClr val="FFFFFF"/>
                </a:highlight>
                <a:latin typeface="Open Sans" panose="020B0606030504020204" pitchFamily="34" charset="0"/>
              </a:rPr>
              <a:t>facilisis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ornare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risus</a:t>
            </a:r>
            <a:r>
              <a:rPr lang="en-US" b="0" i="0" dirty="0">
                <a:solidFill>
                  <a:srgbClr val="000000"/>
                </a:solidFill>
                <a:effectLst/>
                <a:highlight>
                  <a:srgbClr val="FFFFFF"/>
                </a:highlight>
                <a:latin typeface="Open Sans" panose="020B0606030504020204" pitchFamily="34" charset="0"/>
              </a:rPr>
              <a:t>, ac </a:t>
            </a:r>
            <a:r>
              <a:rPr lang="en-US" b="0" i="0" dirty="0" err="1">
                <a:solidFill>
                  <a:srgbClr val="000000"/>
                </a:solidFill>
                <a:effectLst/>
                <a:highlight>
                  <a:srgbClr val="FFFFFF"/>
                </a:highlight>
                <a:latin typeface="Open Sans" panose="020B0606030504020204" pitchFamily="34" charset="0"/>
              </a:rPr>
              <a:t>malesuada</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tellus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commodo</a:t>
            </a:r>
            <a:r>
              <a:rPr lang="en-US" b="0" i="0" dirty="0">
                <a:solidFill>
                  <a:srgbClr val="000000"/>
                </a:solidFill>
                <a:effectLst/>
                <a:highlight>
                  <a:srgbClr val="FFFFFF"/>
                </a:highlight>
                <a:latin typeface="Open Sans" panose="020B0606030504020204" pitchFamily="34" charset="0"/>
              </a:rPr>
              <a:t> sed. Ut </a:t>
            </a:r>
            <a:r>
              <a:rPr lang="en-US" b="0" i="0" dirty="0" err="1">
                <a:solidFill>
                  <a:srgbClr val="000000"/>
                </a:solidFill>
                <a:effectLst/>
                <a:highlight>
                  <a:srgbClr val="FFFFFF"/>
                </a:highlight>
                <a:latin typeface="Open Sans" panose="020B0606030504020204" pitchFamily="34" charset="0"/>
              </a:rPr>
              <a:t>accumsan</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varius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augue</a:t>
            </a:r>
            <a:r>
              <a:rPr lang="en-US" b="0" i="0" dirty="0">
                <a:solidFill>
                  <a:srgbClr val="000000"/>
                </a:solidFill>
                <a:effectLst/>
                <a:highlight>
                  <a:srgbClr val="FFFFFF"/>
                </a:highlight>
                <a:latin typeface="Open Sans" panose="020B0606030504020204" pitchFamily="34" charset="0"/>
              </a:rPr>
              <a:t>, in </a:t>
            </a:r>
            <a:r>
              <a:rPr lang="en-US" b="0" i="0" dirty="0" err="1">
                <a:solidFill>
                  <a:srgbClr val="000000"/>
                </a:solidFill>
                <a:effectLst/>
                <a:highlight>
                  <a:srgbClr val="FFFFFF"/>
                </a:highlight>
                <a:latin typeface="Open Sans" panose="020B0606030504020204" pitchFamily="34" charset="0"/>
              </a:rPr>
              <a:t>aliquet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justo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consequat</a:t>
            </a:r>
            <a:r>
              <a:rPr lang="en-US" b="0" i="0" dirty="0">
                <a:solidFill>
                  <a:srgbClr val="000000"/>
                </a:solidFill>
                <a:effectLst/>
                <a:highlight>
                  <a:srgbClr val="FFFFFF"/>
                </a:highlight>
                <a:latin typeface="Open Sans" panose="020B0606030504020204" pitchFamily="34" charset="0"/>
              </a:rPr>
              <a:t> in. </a:t>
            </a:r>
            <a:r>
              <a:rPr lang="en-US" b="0" i="0" dirty="0" err="1">
                <a:solidFill>
                  <a:srgbClr val="000000"/>
                </a:solidFill>
                <a:effectLst/>
                <a:highlight>
                  <a:srgbClr val="FFFFFF"/>
                </a:highlight>
                <a:latin typeface="Open Sans" panose="020B0606030504020204" pitchFamily="34" charset="0"/>
              </a:rPr>
              <a:t>Pellentesque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rhoncus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sem</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nec</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mauris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venenatis</a:t>
            </a:r>
            <a:r>
              <a:rPr lang="en-US" b="0" i="0" dirty="0">
                <a:solidFill>
                  <a:srgbClr val="000000"/>
                </a:solidFill>
                <a:effectLst/>
                <a:highlight>
                  <a:srgbClr val="FFFFFF"/>
                </a:highlight>
                <a:latin typeface="Open Sans" panose="020B0606030504020204" pitchFamily="34" charset="0"/>
              </a:rPr>
              <a:t>, et </a:t>
            </a:r>
            <a:r>
              <a:rPr lang="en-US" b="0" i="0" dirty="0" err="1">
                <a:solidFill>
                  <a:srgbClr val="000000"/>
                </a:solidFill>
                <a:effectLst/>
                <a:highlight>
                  <a:srgbClr val="FFFFFF"/>
                </a:highlight>
                <a:latin typeface="Open Sans" panose="020B0606030504020204" pitchFamily="34" charset="0"/>
              </a:rPr>
              <a:t>euismod</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odio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ultricies</a:t>
            </a:r>
            <a:endParaRPr lang="en-US" dirty="0"/>
          </a:p>
        </p:txBody>
      </p:sp>
      <p:sp>
        <p:nvSpPr>
          <p:cNvPr id="8" name="Picture Placeholder 7">
            <a:extLst>
              <a:ext uri="{FF2B5EF4-FFF2-40B4-BE49-F238E27FC236}">
                <a16:creationId xmlns:a16="http://schemas.microsoft.com/office/drawing/2014/main" id="{1F318ED4-CA84-8B51-7911-9D48A2B0B104}"/>
              </a:ext>
            </a:extLst>
          </p:cNvPr>
          <p:cNvSpPr>
            <a:spLocks noGrp="1"/>
          </p:cNvSpPr>
          <p:nvPr>
            <p:ph type="pic" sz="quarter" idx="11"/>
          </p:nvPr>
        </p:nvSpPr>
        <p:spPr>
          <a:xfrm>
            <a:off x="6486975" y="1784038"/>
            <a:ext cx="4672013" cy="3322638"/>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26083510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C825AC51-A282-5067-B0A0-B24C3465BD81}"/>
              </a:ext>
            </a:extLst>
          </p:cNvPr>
          <p:cNvSpPr>
            <a:spLocks noGrp="1"/>
          </p:cNvSpPr>
          <p:nvPr>
            <p:ph type="sldNum" sz="quarter" idx="4"/>
          </p:nvPr>
        </p:nvSpPr>
        <p:spPr>
          <a:xfrm>
            <a:off x="387869" y="6493978"/>
            <a:ext cx="495000"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3" name="Footer Placeholder 2">
            <a:extLst>
              <a:ext uri="{FF2B5EF4-FFF2-40B4-BE49-F238E27FC236}">
                <a16:creationId xmlns:a16="http://schemas.microsoft.com/office/drawing/2014/main" id="{74A24915-4979-366F-F270-8550F8646C68}"/>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 Electromagnetic Spectrum</a:t>
            </a:r>
          </a:p>
        </p:txBody>
      </p:sp>
      <p:sp>
        <p:nvSpPr>
          <p:cNvPr id="6" name="Title 5">
            <a:extLst>
              <a:ext uri="{FF2B5EF4-FFF2-40B4-BE49-F238E27FC236}">
                <a16:creationId xmlns:a16="http://schemas.microsoft.com/office/drawing/2014/main" id="{CC094E1A-B848-0776-7EE3-301641EA39A8}"/>
              </a:ext>
            </a:extLst>
          </p:cNvPr>
          <p:cNvSpPr>
            <a:spLocks noGrp="1"/>
          </p:cNvSpPr>
          <p:nvPr>
            <p:ph type="title"/>
          </p:nvPr>
        </p:nvSpPr>
        <p:spPr/>
        <p:txBody>
          <a:bodyPr/>
          <a:lstStyle/>
          <a:p>
            <a:r>
              <a:rPr lang="en-US"/>
              <a:t>Click to edit Master title style</a:t>
            </a:r>
          </a:p>
        </p:txBody>
      </p:sp>
      <p:sp>
        <p:nvSpPr>
          <p:cNvPr id="15" name="Picture Placeholder 14">
            <a:extLst>
              <a:ext uri="{FF2B5EF4-FFF2-40B4-BE49-F238E27FC236}">
                <a16:creationId xmlns:a16="http://schemas.microsoft.com/office/drawing/2014/main" id="{A93E7B26-36F0-0E82-91F9-647CCAD3E9CE}"/>
              </a:ext>
            </a:extLst>
          </p:cNvPr>
          <p:cNvSpPr>
            <a:spLocks noGrp="1"/>
          </p:cNvSpPr>
          <p:nvPr>
            <p:ph type="pic" sz="quarter" idx="10"/>
          </p:nvPr>
        </p:nvSpPr>
        <p:spPr>
          <a:xfrm>
            <a:off x="1144102" y="2620543"/>
            <a:ext cx="1662112" cy="1662113"/>
          </a:xfrm>
          <a:prstGeom prst="ellipse">
            <a:avLst/>
          </a:prstGeom>
        </p:spPr>
        <p:txBody>
          <a:bodyPr/>
          <a:lstStyle>
            <a:lvl1pPr marL="0" indent="0">
              <a:buNone/>
              <a:defRPr/>
            </a:lvl1pPr>
          </a:lstStyle>
          <a:p>
            <a:endParaRPr lang="en-US" dirty="0"/>
          </a:p>
        </p:txBody>
      </p:sp>
      <p:sp>
        <p:nvSpPr>
          <p:cNvPr id="16" name="Picture Placeholder 14">
            <a:extLst>
              <a:ext uri="{FF2B5EF4-FFF2-40B4-BE49-F238E27FC236}">
                <a16:creationId xmlns:a16="http://schemas.microsoft.com/office/drawing/2014/main" id="{1A53910F-F645-AEC4-28ED-A0A9E8FA4433}"/>
              </a:ext>
            </a:extLst>
          </p:cNvPr>
          <p:cNvSpPr>
            <a:spLocks noGrp="1"/>
          </p:cNvSpPr>
          <p:nvPr>
            <p:ph type="pic" sz="quarter" idx="11"/>
          </p:nvPr>
        </p:nvSpPr>
        <p:spPr>
          <a:xfrm>
            <a:off x="3173626" y="2620543"/>
            <a:ext cx="1662112" cy="1662113"/>
          </a:xfrm>
          <a:prstGeom prst="ellipse">
            <a:avLst/>
          </a:prstGeom>
        </p:spPr>
        <p:txBody>
          <a:bodyPr/>
          <a:lstStyle>
            <a:lvl1pPr marL="0" indent="0">
              <a:buNone/>
              <a:defRPr/>
            </a:lvl1pPr>
          </a:lstStyle>
          <a:p>
            <a:endParaRPr lang="en-US" dirty="0"/>
          </a:p>
        </p:txBody>
      </p:sp>
      <p:sp>
        <p:nvSpPr>
          <p:cNvPr id="17" name="Picture Placeholder 14">
            <a:extLst>
              <a:ext uri="{FF2B5EF4-FFF2-40B4-BE49-F238E27FC236}">
                <a16:creationId xmlns:a16="http://schemas.microsoft.com/office/drawing/2014/main" id="{BDA5FFC0-E51F-52D5-152E-4C7F61850114}"/>
              </a:ext>
            </a:extLst>
          </p:cNvPr>
          <p:cNvSpPr>
            <a:spLocks noGrp="1"/>
          </p:cNvSpPr>
          <p:nvPr>
            <p:ph type="pic" sz="quarter" idx="12"/>
          </p:nvPr>
        </p:nvSpPr>
        <p:spPr>
          <a:xfrm>
            <a:off x="5214300" y="2620543"/>
            <a:ext cx="1662112" cy="1662113"/>
          </a:xfrm>
          <a:prstGeom prst="ellipse">
            <a:avLst/>
          </a:prstGeom>
        </p:spPr>
        <p:txBody>
          <a:bodyPr/>
          <a:lstStyle>
            <a:lvl1pPr marL="0" indent="0">
              <a:buNone/>
              <a:defRPr/>
            </a:lvl1pPr>
          </a:lstStyle>
          <a:p>
            <a:endParaRPr lang="en-US" dirty="0"/>
          </a:p>
        </p:txBody>
      </p:sp>
      <p:sp>
        <p:nvSpPr>
          <p:cNvPr id="18" name="Picture Placeholder 14">
            <a:extLst>
              <a:ext uri="{FF2B5EF4-FFF2-40B4-BE49-F238E27FC236}">
                <a16:creationId xmlns:a16="http://schemas.microsoft.com/office/drawing/2014/main" id="{698B6DE1-D090-0C76-3145-8BC6877AA1DD}"/>
              </a:ext>
            </a:extLst>
          </p:cNvPr>
          <p:cNvSpPr>
            <a:spLocks noGrp="1"/>
          </p:cNvSpPr>
          <p:nvPr>
            <p:ph type="pic" sz="quarter" idx="13"/>
          </p:nvPr>
        </p:nvSpPr>
        <p:spPr>
          <a:xfrm>
            <a:off x="7254974" y="2620543"/>
            <a:ext cx="1662112" cy="1662113"/>
          </a:xfrm>
          <a:prstGeom prst="ellipse">
            <a:avLst/>
          </a:prstGeom>
        </p:spPr>
        <p:txBody>
          <a:bodyPr/>
          <a:lstStyle>
            <a:lvl1pPr marL="0" indent="0">
              <a:buNone/>
              <a:defRPr/>
            </a:lvl1pPr>
          </a:lstStyle>
          <a:p>
            <a:endParaRPr lang="en-US" dirty="0"/>
          </a:p>
        </p:txBody>
      </p:sp>
      <p:sp>
        <p:nvSpPr>
          <p:cNvPr id="19" name="Picture Placeholder 14">
            <a:extLst>
              <a:ext uri="{FF2B5EF4-FFF2-40B4-BE49-F238E27FC236}">
                <a16:creationId xmlns:a16="http://schemas.microsoft.com/office/drawing/2014/main" id="{9AD1BB63-D37D-4A34-1AC3-86B34F2E0BC8}"/>
              </a:ext>
            </a:extLst>
          </p:cNvPr>
          <p:cNvSpPr>
            <a:spLocks noGrp="1"/>
          </p:cNvSpPr>
          <p:nvPr>
            <p:ph type="pic" sz="quarter" idx="14"/>
          </p:nvPr>
        </p:nvSpPr>
        <p:spPr>
          <a:xfrm>
            <a:off x="9306799" y="2620543"/>
            <a:ext cx="1662112" cy="1662113"/>
          </a:xfrm>
          <a:prstGeom prst="ellipse">
            <a:avLst/>
          </a:prstGeom>
        </p:spPr>
        <p:txBody>
          <a:bodyPr/>
          <a:lstStyle>
            <a:lvl1pPr marL="0" indent="0">
              <a:buNone/>
              <a:defRPr/>
            </a:lvl1pPr>
          </a:lstStyle>
          <a:p>
            <a:endParaRPr lang="en-US" dirty="0"/>
          </a:p>
        </p:txBody>
      </p:sp>
      <p:sp>
        <p:nvSpPr>
          <p:cNvPr id="21" name="Text Placeholder 20">
            <a:extLst>
              <a:ext uri="{FF2B5EF4-FFF2-40B4-BE49-F238E27FC236}">
                <a16:creationId xmlns:a16="http://schemas.microsoft.com/office/drawing/2014/main" id="{8C8A187C-D11C-4C4B-7485-6EA689A5E812}"/>
              </a:ext>
            </a:extLst>
          </p:cNvPr>
          <p:cNvSpPr>
            <a:spLocks noGrp="1"/>
          </p:cNvSpPr>
          <p:nvPr>
            <p:ph type="body" sz="quarter" idx="15" hasCustomPrompt="1"/>
          </p:nvPr>
        </p:nvSpPr>
        <p:spPr>
          <a:xfrm>
            <a:off x="959004"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2" name="Text Placeholder 20">
            <a:extLst>
              <a:ext uri="{FF2B5EF4-FFF2-40B4-BE49-F238E27FC236}">
                <a16:creationId xmlns:a16="http://schemas.microsoft.com/office/drawing/2014/main" id="{A952E481-AD51-2F03-A6F0-53CCEC4B1475}"/>
              </a:ext>
            </a:extLst>
          </p:cNvPr>
          <p:cNvSpPr>
            <a:spLocks noGrp="1"/>
          </p:cNvSpPr>
          <p:nvPr>
            <p:ph type="body" sz="quarter" idx="16" hasCustomPrompt="1"/>
          </p:nvPr>
        </p:nvSpPr>
        <p:spPr>
          <a:xfrm>
            <a:off x="959004"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3" name="Text Placeholder 20">
            <a:extLst>
              <a:ext uri="{FF2B5EF4-FFF2-40B4-BE49-F238E27FC236}">
                <a16:creationId xmlns:a16="http://schemas.microsoft.com/office/drawing/2014/main" id="{D7A51718-4D70-B1F6-6729-399D92333A5E}"/>
              </a:ext>
            </a:extLst>
          </p:cNvPr>
          <p:cNvSpPr>
            <a:spLocks noGrp="1"/>
          </p:cNvSpPr>
          <p:nvPr>
            <p:ph type="body" sz="quarter" idx="17" hasCustomPrompt="1"/>
          </p:nvPr>
        </p:nvSpPr>
        <p:spPr>
          <a:xfrm>
            <a:off x="2988528"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4" name="Text Placeholder 20">
            <a:extLst>
              <a:ext uri="{FF2B5EF4-FFF2-40B4-BE49-F238E27FC236}">
                <a16:creationId xmlns:a16="http://schemas.microsoft.com/office/drawing/2014/main" id="{3B569A9D-6795-29DC-1025-E1349920FBF8}"/>
              </a:ext>
            </a:extLst>
          </p:cNvPr>
          <p:cNvSpPr>
            <a:spLocks noGrp="1"/>
          </p:cNvSpPr>
          <p:nvPr>
            <p:ph type="body" sz="quarter" idx="18" hasCustomPrompt="1"/>
          </p:nvPr>
        </p:nvSpPr>
        <p:spPr>
          <a:xfrm>
            <a:off x="2988528"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5" name="Text Placeholder 20">
            <a:extLst>
              <a:ext uri="{FF2B5EF4-FFF2-40B4-BE49-F238E27FC236}">
                <a16:creationId xmlns:a16="http://schemas.microsoft.com/office/drawing/2014/main" id="{493CF5F6-B6FA-0E29-7A62-2148E737456A}"/>
              </a:ext>
            </a:extLst>
          </p:cNvPr>
          <p:cNvSpPr>
            <a:spLocks noGrp="1"/>
          </p:cNvSpPr>
          <p:nvPr>
            <p:ph type="body" sz="quarter" idx="19" hasCustomPrompt="1"/>
          </p:nvPr>
        </p:nvSpPr>
        <p:spPr>
          <a:xfrm>
            <a:off x="5029202"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6" name="Text Placeholder 20">
            <a:extLst>
              <a:ext uri="{FF2B5EF4-FFF2-40B4-BE49-F238E27FC236}">
                <a16:creationId xmlns:a16="http://schemas.microsoft.com/office/drawing/2014/main" id="{A2A380EB-9E96-4476-03D4-8AF7B07CAB91}"/>
              </a:ext>
            </a:extLst>
          </p:cNvPr>
          <p:cNvSpPr>
            <a:spLocks noGrp="1"/>
          </p:cNvSpPr>
          <p:nvPr>
            <p:ph type="body" sz="quarter" idx="20" hasCustomPrompt="1"/>
          </p:nvPr>
        </p:nvSpPr>
        <p:spPr>
          <a:xfrm>
            <a:off x="5029202"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7" name="Text Placeholder 20">
            <a:extLst>
              <a:ext uri="{FF2B5EF4-FFF2-40B4-BE49-F238E27FC236}">
                <a16:creationId xmlns:a16="http://schemas.microsoft.com/office/drawing/2014/main" id="{AFE044E3-43B7-3A30-2616-0E3D15C457DE}"/>
              </a:ext>
            </a:extLst>
          </p:cNvPr>
          <p:cNvSpPr>
            <a:spLocks noGrp="1"/>
          </p:cNvSpPr>
          <p:nvPr>
            <p:ph type="body" sz="quarter" idx="21" hasCustomPrompt="1"/>
          </p:nvPr>
        </p:nvSpPr>
        <p:spPr>
          <a:xfrm>
            <a:off x="7069876"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8" name="Text Placeholder 20">
            <a:extLst>
              <a:ext uri="{FF2B5EF4-FFF2-40B4-BE49-F238E27FC236}">
                <a16:creationId xmlns:a16="http://schemas.microsoft.com/office/drawing/2014/main" id="{D8FF111C-9B70-511D-8568-3F1038B13752}"/>
              </a:ext>
            </a:extLst>
          </p:cNvPr>
          <p:cNvSpPr>
            <a:spLocks noGrp="1"/>
          </p:cNvSpPr>
          <p:nvPr>
            <p:ph type="body" sz="quarter" idx="22" hasCustomPrompt="1"/>
          </p:nvPr>
        </p:nvSpPr>
        <p:spPr>
          <a:xfrm>
            <a:off x="7069876"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9" name="Text Placeholder 20">
            <a:extLst>
              <a:ext uri="{FF2B5EF4-FFF2-40B4-BE49-F238E27FC236}">
                <a16:creationId xmlns:a16="http://schemas.microsoft.com/office/drawing/2014/main" id="{7F25F122-A503-4048-92EA-3E17CDC96209}"/>
              </a:ext>
            </a:extLst>
          </p:cNvPr>
          <p:cNvSpPr>
            <a:spLocks noGrp="1"/>
          </p:cNvSpPr>
          <p:nvPr>
            <p:ph type="body" sz="quarter" idx="23" hasCustomPrompt="1"/>
          </p:nvPr>
        </p:nvSpPr>
        <p:spPr>
          <a:xfrm>
            <a:off x="9121701"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30" name="Text Placeholder 20">
            <a:extLst>
              <a:ext uri="{FF2B5EF4-FFF2-40B4-BE49-F238E27FC236}">
                <a16:creationId xmlns:a16="http://schemas.microsoft.com/office/drawing/2014/main" id="{6467A6FF-1622-56BB-3A6A-FF1D33B3D870}"/>
              </a:ext>
            </a:extLst>
          </p:cNvPr>
          <p:cNvSpPr>
            <a:spLocks noGrp="1"/>
          </p:cNvSpPr>
          <p:nvPr>
            <p:ph type="body" sz="quarter" idx="24" hasCustomPrompt="1"/>
          </p:nvPr>
        </p:nvSpPr>
        <p:spPr>
          <a:xfrm>
            <a:off x="9121701" y="4841667"/>
            <a:ext cx="2032309" cy="445430"/>
          </a:xfrm>
          <a:prstGeom prst="rect">
            <a:avLst/>
          </a:prstGeom>
        </p:spPr>
        <p:txBody>
          <a:bodyPr/>
          <a:lstStyle>
            <a:lvl1pPr marL="0" indent="0" algn="ctr">
              <a:buNone/>
              <a:defRPr sz="1400" b="0"/>
            </a:lvl1pPr>
          </a:lstStyle>
          <a:p>
            <a:pPr lvl="0"/>
            <a:r>
              <a:rPr lang="en-US" dirty="0"/>
              <a:t>Image Caption Goes Here</a:t>
            </a:r>
          </a:p>
        </p:txBody>
      </p:sp>
    </p:spTree>
    <p:extLst>
      <p:ext uri="{BB962C8B-B14F-4D97-AF65-F5344CB8AC3E}">
        <p14:creationId xmlns:p14="http://schemas.microsoft.com/office/powerpoint/2010/main" val="17501689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ED3B78-9C9A-F3F7-5819-66DC84887F69}"/>
              </a:ext>
            </a:extLst>
          </p:cNvPr>
          <p:cNvSpPr>
            <a:spLocks noGrp="1"/>
          </p:cNvSpPr>
          <p:nvPr>
            <p:ph type="sldNum" sz="quarter" idx="10"/>
          </p:nvPr>
        </p:nvSpPr>
        <p:spPr/>
        <p:txBody>
          <a:bodyPr/>
          <a:lstStyle/>
          <a:p>
            <a:fld id="{8D407A93-5F51-6D4C-9C0B-941BF48061CC}" type="slidenum">
              <a:rPr lang="en-US" smtClean="0"/>
              <a:pPr/>
              <a:t>‹#›</a:t>
            </a:fld>
            <a:endParaRPr lang="en-US" dirty="0"/>
          </a:p>
        </p:txBody>
      </p:sp>
      <p:sp>
        <p:nvSpPr>
          <p:cNvPr id="4" name="Footer Placeholder 3">
            <a:extLst>
              <a:ext uri="{FF2B5EF4-FFF2-40B4-BE49-F238E27FC236}">
                <a16:creationId xmlns:a16="http://schemas.microsoft.com/office/drawing/2014/main" id="{C6A78773-E906-0F0D-054C-2FAB65F50B76}"/>
              </a:ext>
            </a:extLst>
          </p:cNvPr>
          <p:cNvSpPr>
            <a:spLocks noGrp="1"/>
          </p:cNvSpPr>
          <p:nvPr>
            <p:ph type="ftr" sz="quarter" idx="11"/>
          </p:nvPr>
        </p:nvSpPr>
        <p:spPr/>
        <p:txBody>
          <a:bodyPr/>
          <a:lstStyle/>
          <a:p>
            <a:r>
              <a:rPr lang="en-US"/>
              <a:t>The Electromagnetic Spectrum</a:t>
            </a:r>
            <a:endParaRPr lang="en-US" dirty="0"/>
          </a:p>
        </p:txBody>
      </p:sp>
      <p:sp>
        <p:nvSpPr>
          <p:cNvPr id="5" name="Rectangle 4">
            <a:extLst>
              <a:ext uri="{FF2B5EF4-FFF2-40B4-BE49-F238E27FC236}">
                <a16:creationId xmlns:a16="http://schemas.microsoft.com/office/drawing/2014/main" id="{68CA145B-2F0F-800D-43F5-890C058E126F}"/>
              </a:ext>
            </a:extLst>
          </p:cNvPr>
          <p:cNvSpPr/>
          <p:nvPr userDrawn="1"/>
        </p:nvSpPr>
        <p:spPr>
          <a:xfrm>
            <a:off x="5695122" y="2221602"/>
            <a:ext cx="5298401" cy="1451480"/>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EE996"/>
              </a:solidFill>
            </a:endParaRPr>
          </a:p>
        </p:txBody>
      </p:sp>
      <p:sp>
        <p:nvSpPr>
          <p:cNvPr id="6" name="Teardrop 5">
            <a:extLst>
              <a:ext uri="{FF2B5EF4-FFF2-40B4-BE49-F238E27FC236}">
                <a16:creationId xmlns:a16="http://schemas.microsoft.com/office/drawing/2014/main" id="{C186026E-8990-8557-FEC1-D80201FBE4CA}"/>
              </a:ext>
            </a:extLst>
          </p:cNvPr>
          <p:cNvSpPr/>
          <p:nvPr userDrawn="1"/>
        </p:nvSpPr>
        <p:spPr>
          <a:xfrm rot="5400000">
            <a:off x="5060385" y="2183102"/>
            <a:ext cx="1500027" cy="1500027"/>
          </a:xfrm>
          <a:prstGeom prst="teardrop">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FFD3835D-08C2-5D13-9821-6EECC7D097A1}"/>
              </a:ext>
            </a:extLst>
          </p:cNvPr>
          <p:cNvSpPr>
            <a:spLocks noGrp="1"/>
          </p:cNvSpPr>
          <p:nvPr>
            <p:ph type="title"/>
          </p:nvPr>
        </p:nvSpPr>
        <p:spPr>
          <a:xfrm>
            <a:off x="3879778" y="834286"/>
            <a:ext cx="4432443" cy="424813"/>
          </a:xfrm>
          <a:prstGeom prst="rect">
            <a:avLst/>
          </a:prstGeom>
        </p:spPr>
        <p:txBody>
          <a:bodyPr vert="horz" lIns="91440" tIns="45720" rIns="91440" bIns="45720" rtlCol="0" anchor="ctr">
            <a:normAutofit/>
          </a:bodyPr>
          <a:lstStyle/>
          <a:p>
            <a:r>
              <a:rPr lang="en-US" dirty="0"/>
              <a:t>Role Model Name</a:t>
            </a:r>
          </a:p>
        </p:txBody>
      </p:sp>
      <p:sp>
        <p:nvSpPr>
          <p:cNvPr id="8" name="Rectangle 7">
            <a:extLst>
              <a:ext uri="{FF2B5EF4-FFF2-40B4-BE49-F238E27FC236}">
                <a16:creationId xmlns:a16="http://schemas.microsoft.com/office/drawing/2014/main" id="{55311EE7-612B-D017-8012-2CB8DE68FBE6}"/>
              </a:ext>
            </a:extLst>
          </p:cNvPr>
          <p:cNvSpPr/>
          <p:nvPr userDrawn="1"/>
        </p:nvSpPr>
        <p:spPr>
          <a:xfrm>
            <a:off x="5695122" y="3832193"/>
            <a:ext cx="5298401" cy="1451480"/>
          </a:xfrm>
          <a:prstGeom prst="rect">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EE996"/>
              </a:solidFill>
            </a:endParaRPr>
          </a:p>
        </p:txBody>
      </p:sp>
      <p:sp>
        <p:nvSpPr>
          <p:cNvPr id="9" name="Teardrop 8">
            <a:extLst>
              <a:ext uri="{FF2B5EF4-FFF2-40B4-BE49-F238E27FC236}">
                <a16:creationId xmlns:a16="http://schemas.microsoft.com/office/drawing/2014/main" id="{3D11ED0C-A11A-AB65-F1E3-ECABBFE6FF47}"/>
              </a:ext>
            </a:extLst>
          </p:cNvPr>
          <p:cNvSpPr/>
          <p:nvPr userDrawn="1"/>
        </p:nvSpPr>
        <p:spPr>
          <a:xfrm rot="5400000">
            <a:off x="5060385" y="3793693"/>
            <a:ext cx="1500027" cy="1500027"/>
          </a:xfrm>
          <a:prstGeom prst="teardrop">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4">
            <a:extLst>
              <a:ext uri="{FF2B5EF4-FFF2-40B4-BE49-F238E27FC236}">
                <a16:creationId xmlns:a16="http://schemas.microsoft.com/office/drawing/2014/main" id="{5E295C5F-C99B-4A1A-73D2-F59953710A6A}"/>
              </a:ext>
            </a:extLst>
          </p:cNvPr>
          <p:cNvSpPr>
            <a:spLocks noGrp="1"/>
          </p:cNvSpPr>
          <p:nvPr>
            <p:ph type="pic" sz="quarter" idx="12"/>
          </p:nvPr>
        </p:nvSpPr>
        <p:spPr>
          <a:xfrm>
            <a:off x="5193731" y="2309561"/>
            <a:ext cx="1247106" cy="1247107"/>
          </a:xfrm>
          <a:prstGeom prst="ellipse">
            <a:avLst/>
          </a:prstGeom>
        </p:spPr>
        <p:txBody>
          <a:bodyPr/>
          <a:lstStyle>
            <a:lvl1pPr marL="0" indent="0">
              <a:buNone/>
              <a:defRPr sz="1200"/>
            </a:lvl1pPr>
          </a:lstStyle>
          <a:p>
            <a:endParaRPr lang="en-US" dirty="0"/>
          </a:p>
        </p:txBody>
      </p:sp>
      <p:sp>
        <p:nvSpPr>
          <p:cNvPr id="11" name="Picture Placeholder 14">
            <a:extLst>
              <a:ext uri="{FF2B5EF4-FFF2-40B4-BE49-F238E27FC236}">
                <a16:creationId xmlns:a16="http://schemas.microsoft.com/office/drawing/2014/main" id="{02BEFCA3-BD38-4936-7384-6AF9C5C37AF1}"/>
              </a:ext>
            </a:extLst>
          </p:cNvPr>
          <p:cNvSpPr>
            <a:spLocks noGrp="1"/>
          </p:cNvSpPr>
          <p:nvPr>
            <p:ph type="pic" sz="quarter" idx="13"/>
          </p:nvPr>
        </p:nvSpPr>
        <p:spPr>
          <a:xfrm>
            <a:off x="5193731" y="3919700"/>
            <a:ext cx="1247106" cy="1247107"/>
          </a:xfrm>
          <a:prstGeom prst="ellipse">
            <a:avLst/>
          </a:prstGeom>
        </p:spPr>
        <p:txBody>
          <a:bodyPr/>
          <a:lstStyle>
            <a:lvl1pPr marL="0" indent="0">
              <a:buNone/>
              <a:defRPr sz="1200"/>
            </a:lvl1pPr>
          </a:lstStyle>
          <a:p>
            <a:endParaRPr lang="en-US" dirty="0"/>
          </a:p>
        </p:txBody>
      </p:sp>
      <p:sp>
        <p:nvSpPr>
          <p:cNvPr id="12" name="Text Placeholder 10">
            <a:extLst>
              <a:ext uri="{FF2B5EF4-FFF2-40B4-BE49-F238E27FC236}">
                <a16:creationId xmlns:a16="http://schemas.microsoft.com/office/drawing/2014/main" id="{3D640DF3-89E5-5411-539C-7B65D5FB3F3F}"/>
              </a:ext>
            </a:extLst>
          </p:cNvPr>
          <p:cNvSpPr>
            <a:spLocks noGrp="1"/>
          </p:cNvSpPr>
          <p:nvPr>
            <p:ph type="body" sz="quarter" idx="14" hasCustomPrompt="1"/>
          </p:nvPr>
        </p:nvSpPr>
        <p:spPr>
          <a:xfrm>
            <a:off x="6796087" y="2564647"/>
            <a:ext cx="4197435" cy="368467"/>
          </a:xfrm>
          <a:prstGeom prst="rect">
            <a:avLst/>
          </a:prstGeom>
        </p:spPr>
        <p:txBody>
          <a:bodyPr/>
          <a:lstStyle>
            <a:lvl1pPr marL="0" indent="0">
              <a:buNone/>
              <a:defRPr sz="2000" b="1"/>
            </a:lvl1pPr>
          </a:lstStyle>
          <a:p>
            <a:pPr lvl="0"/>
            <a:r>
              <a:rPr lang="en-US" dirty="0"/>
              <a:t>Question</a:t>
            </a:r>
          </a:p>
        </p:txBody>
      </p:sp>
      <p:sp>
        <p:nvSpPr>
          <p:cNvPr id="13" name="Text Placeholder 10">
            <a:extLst>
              <a:ext uri="{FF2B5EF4-FFF2-40B4-BE49-F238E27FC236}">
                <a16:creationId xmlns:a16="http://schemas.microsoft.com/office/drawing/2014/main" id="{485C444A-D2E2-4C1E-10FA-93B54FAEDFD0}"/>
              </a:ext>
            </a:extLst>
          </p:cNvPr>
          <p:cNvSpPr>
            <a:spLocks noGrp="1"/>
          </p:cNvSpPr>
          <p:nvPr>
            <p:ph type="body" sz="quarter" idx="15" hasCustomPrompt="1"/>
          </p:nvPr>
        </p:nvSpPr>
        <p:spPr>
          <a:xfrm>
            <a:off x="6796087" y="2950409"/>
            <a:ext cx="4197435" cy="368467"/>
          </a:xfrm>
          <a:prstGeom prst="rect">
            <a:avLst/>
          </a:prstGeom>
        </p:spPr>
        <p:txBody>
          <a:bodyPr/>
          <a:lstStyle>
            <a:lvl1pPr marL="0" indent="0">
              <a:buNone/>
              <a:defRPr sz="1800" b="0"/>
            </a:lvl1pPr>
          </a:lstStyle>
          <a:p>
            <a:pPr lvl="0"/>
            <a:r>
              <a:rPr lang="en-US" dirty="0"/>
              <a:t>Answer</a:t>
            </a:r>
          </a:p>
        </p:txBody>
      </p:sp>
      <p:sp>
        <p:nvSpPr>
          <p:cNvPr id="14" name="Text Placeholder 10">
            <a:extLst>
              <a:ext uri="{FF2B5EF4-FFF2-40B4-BE49-F238E27FC236}">
                <a16:creationId xmlns:a16="http://schemas.microsoft.com/office/drawing/2014/main" id="{6BBA28B3-DFA3-8E24-4986-8EF0A24B8FB4}"/>
              </a:ext>
            </a:extLst>
          </p:cNvPr>
          <p:cNvSpPr>
            <a:spLocks noGrp="1"/>
          </p:cNvSpPr>
          <p:nvPr>
            <p:ph type="body" sz="quarter" idx="16" hasCustomPrompt="1"/>
          </p:nvPr>
        </p:nvSpPr>
        <p:spPr>
          <a:xfrm>
            <a:off x="6796087" y="4164847"/>
            <a:ext cx="4197435" cy="368467"/>
          </a:xfrm>
          <a:prstGeom prst="rect">
            <a:avLst/>
          </a:prstGeom>
        </p:spPr>
        <p:txBody>
          <a:bodyPr/>
          <a:lstStyle>
            <a:lvl1pPr marL="0" indent="0">
              <a:buNone/>
              <a:defRPr sz="2000" b="1"/>
            </a:lvl1pPr>
          </a:lstStyle>
          <a:p>
            <a:pPr lvl="0"/>
            <a:r>
              <a:rPr lang="en-US" dirty="0"/>
              <a:t>Question</a:t>
            </a:r>
          </a:p>
        </p:txBody>
      </p:sp>
      <p:sp>
        <p:nvSpPr>
          <p:cNvPr id="15" name="Text Placeholder 10">
            <a:extLst>
              <a:ext uri="{FF2B5EF4-FFF2-40B4-BE49-F238E27FC236}">
                <a16:creationId xmlns:a16="http://schemas.microsoft.com/office/drawing/2014/main" id="{67672432-042D-97DF-BC82-C6079562BD24}"/>
              </a:ext>
            </a:extLst>
          </p:cNvPr>
          <p:cNvSpPr>
            <a:spLocks noGrp="1"/>
          </p:cNvSpPr>
          <p:nvPr>
            <p:ph type="body" sz="quarter" idx="17" hasCustomPrompt="1"/>
          </p:nvPr>
        </p:nvSpPr>
        <p:spPr>
          <a:xfrm>
            <a:off x="6796087" y="4550609"/>
            <a:ext cx="4197435" cy="368467"/>
          </a:xfrm>
          <a:prstGeom prst="rect">
            <a:avLst/>
          </a:prstGeom>
        </p:spPr>
        <p:txBody>
          <a:bodyPr/>
          <a:lstStyle>
            <a:lvl1pPr marL="0" indent="0">
              <a:buNone/>
              <a:defRPr sz="1800" b="0"/>
            </a:lvl1pPr>
          </a:lstStyle>
          <a:p>
            <a:pPr lvl="0"/>
            <a:r>
              <a:rPr lang="en-US" dirty="0"/>
              <a:t>Answer</a:t>
            </a:r>
          </a:p>
        </p:txBody>
      </p:sp>
      <p:sp>
        <p:nvSpPr>
          <p:cNvPr id="16" name="Teardrop 15">
            <a:extLst>
              <a:ext uri="{FF2B5EF4-FFF2-40B4-BE49-F238E27FC236}">
                <a16:creationId xmlns:a16="http://schemas.microsoft.com/office/drawing/2014/main" id="{3589DF3C-9EF7-FBCC-60B8-05195E064865}"/>
              </a:ext>
            </a:extLst>
          </p:cNvPr>
          <p:cNvSpPr/>
          <p:nvPr userDrawn="1"/>
        </p:nvSpPr>
        <p:spPr>
          <a:xfrm rot="5400000">
            <a:off x="1078324" y="2043315"/>
            <a:ext cx="3240358" cy="3240358"/>
          </a:xfrm>
          <a:prstGeom prst="teardrop">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4">
            <a:extLst>
              <a:ext uri="{FF2B5EF4-FFF2-40B4-BE49-F238E27FC236}">
                <a16:creationId xmlns:a16="http://schemas.microsoft.com/office/drawing/2014/main" id="{4FE643A0-367D-8085-A9D9-FA0B62ECFAA3}"/>
              </a:ext>
            </a:extLst>
          </p:cNvPr>
          <p:cNvSpPr>
            <a:spLocks noGrp="1"/>
          </p:cNvSpPr>
          <p:nvPr>
            <p:ph type="pic" sz="quarter" idx="18"/>
          </p:nvPr>
        </p:nvSpPr>
        <p:spPr>
          <a:xfrm>
            <a:off x="1336757" y="2326082"/>
            <a:ext cx="2693998" cy="2694000"/>
          </a:xfrm>
          <a:prstGeom prst="ellipse">
            <a:avLst/>
          </a:prstGeom>
        </p:spPr>
        <p:txBody>
          <a:bodyPr/>
          <a:lstStyle>
            <a:lvl1pPr marL="0" indent="0">
              <a:buNone/>
              <a:defRPr sz="1200"/>
            </a:lvl1pPr>
          </a:lstStyle>
          <a:p>
            <a:endParaRPr lang="en-US" dirty="0"/>
          </a:p>
        </p:txBody>
      </p:sp>
      <p:sp>
        <p:nvSpPr>
          <p:cNvPr id="18" name="Rounded Rectangle 17">
            <a:extLst>
              <a:ext uri="{FF2B5EF4-FFF2-40B4-BE49-F238E27FC236}">
                <a16:creationId xmlns:a16="http://schemas.microsoft.com/office/drawing/2014/main" id="{FED79CA2-0AAD-FE51-B774-818C33CD2D84}"/>
              </a:ext>
            </a:extLst>
          </p:cNvPr>
          <p:cNvSpPr/>
          <p:nvPr userDrawn="1"/>
        </p:nvSpPr>
        <p:spPr>
          <a:xfrm>
            <a:off x="3488987" y="858139"/>
            <a:ext cx="5214025" cy="612842"/>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Key Vocabulary</a:t>
            </a:r>
          </a:p>
        </p:txBody>
      </p:sp>
    </p:spTree>
    <p:extLst>
      <p:ext uri="{BB962C8B-B14F-4D97-AF65-F5344CB8AC3E}">
        <p14:creationId xmlns:p14="http://schemas.microsoft.com/office/powerpoint/2010/main" val="323291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0E61-DE16-35B5-7905-E9576231F47F}"/>
              </a:ext>
            </a:extLst>
          </p:cNvPr>
          <p:cNvSpPr>
            <a:spLocks noGrp="1"/>
          </p:cNvSpPr>
          <p:nvPr>
            <p:ph type="title"/>
          </p:nvPr>
        </p:nvSpPr>
        <p:spPr>
          <a:xfrm>
            <a:off x="893677" y="1096733"/>
            <a:ext cx="5342263" cy="460194"/>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D9A4FF7F-4417-476E-09A2-E7CB1ED87356}"/>
              </a:ext>
            </a:extLst>
          </p:cNvPr>
          <p:cNvSpPr>
            <a:spLocks noGrp="1"/>
          </p:cNvSpPr>
          <p:nvPr>
            <p:ph type="sldNum" sz="quarter" idx="10"/>
          </p:nvPr>
        </p:nvSpPr>
        <p:spPr/>
        <p:txBody>
          <a:bodyPr/>
          <a:lstStyle/>
          <a:p>
            <a:fld id="{8D407A93-5F51-6D4C-9C0B-941BF48061CC}" type="slidenum">
              <a:rPr lang="en-US" smtClean="0"/>
              <a:pPr/>
              <a:t>‹#›</a:t>
            </a:fld>
            <a:endParaRPr lang="en-US" dirty="0"/>
          </a:p>
        </p:txBody>
      </p:sp>
      <p:sp>
        <p:nvSpPr>
          <p:cNvPr id="4" name="Footer Placeholder 3">
            <a:extLst>
              <a:ext uri="{FF2B5EF4-FFF2-40B4-BE49-F238E27FC236}">
                <a16:creationId xmlns:a16="http://schemas.microsoft.com/office/drawing/2014/main" id="{9F5A70BF-2D51-24BC-689C-7045746CCE97}"/>
              </a:ext>
            </a:extLst>
          </p:cNvPr>
          <p:cNvSpPr>
            <a:spLocks noGrp="1"/>
          </p:cNvSpPr>
          <p:nvPr>
            <p:ph type="ftr" sz="quarter" idx="11"/>
          </p:nvPr>
        </p:nvSpPr>
        <p:spPr/>
        <p:txBody>
          <a:bodyPr/>
          <a:lstStyle/>
          <a:p>
            <a:r>
              <a:rPr lang="en-US"/>
              <a:t>The Electromagnetic Spectrum</a:t>
            </a:r>
            <a:endParaRPr lang="en-US" dirty="0"/>
          </a:p>
        </p:txBody>
      </p:sp>
      <p:sp>
        <p:nvSpPr>
          <p:cNvPr id="5" name="Teardrop 4">
            <a:extLst>
              <a:ext uri="{FF2B5EF4-FFF2-40B4-BE49-F238E27FC236}">
                <a16:creationId xmlns:a16="http://schemas.microsoft.com/office/drawing/2014/main" id="{FE5E3C47-AD1D-6CCB-D157-11944CC67E31}"/>
              </a:ext>
            </a:extLst>
          </p:cNvPr>
          <p:cNvSpPr/>
          <p:nvPr userDrawn="1"/>
        </p:nvSpPr>
        <p:spPr>
          <a:xfrm rot="5400000">
            <a:off x="977178" y="4013166"/>
            <a:ext cx="896979" cy="896979"/>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F5D0B949-19B1-0B96-33BF-E7B95B4EBBC6}"/>
              </a:ext>
            </a:extLst>
          </p:cNvPr>
          <p:cNvSpPr/>
          <p:nvPr userDrawn="1"/>
        </p:nvSpPr>
        <p:spPr>
          <a:xfrm rot="5400000">
            <a:off x="2146415" y="4018556"/>
            <a:ext cx="896979" cy="896979"/>
          </a:xfrm>
          <a:prstGeom prst="teardrop">
            <a:avLst/>
          </a:prstGeom>
          <a:solidFill>
            <a:srgbClr val="97C9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9E9F27-C8C7-2E7D-40A0-97C17B29FB96}"/>
              </a:ext>
            </a:extLst>
          </p:cNvPr>
          <p:cNvSpPr/>
          <p:nvPr userDrawn="1"/>
        </p:nvSpPr>
        <p:spPr>
          <a:xfrm>
            <a:off x="1538654" y="2231994"/>
            <a:ext cx="4252546" cy="145148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EE996"/>
              </a:solidFill>
            </a:endParaRPr>
          </a:p>
        </p:txBody>
      </p:sp>
      <p:sp>
        <p:nvSpPr>
          <p:cNvPr id="8" name="Teardrop 7">
            <a:extLst>
              <a:ext uri="{FF2B5EF4-FFF2-40B4-BE49-F238E27FC236}">
                <a16:creationId xmlns:a16="http://schemas.microsoft.com/office/drawing/2014/main" id="{34148406-9BAB-C63B-5166-4992E45A3469}"/>
              </a:ext>
            </a:extLst>
          </p:cNvPr>
          <p:cNvSpPr/>
          <p:nvPr userDrawn="1"/>
        </p:nvSpPr>
        <p:spPr>
          <a:xfrm rot="5400000">
            <a:off x="788641" y="2193494"/>
            <a:ext cx="1500027" cy="1500027"/>
          </a:xfrm>
          <a:prstGeom prst="teardrop">
            <a:avLst/>
          </a:prstGeom>
          <a:gradFill flip="none" rotWithShape="1">
            <a:gsLst>
              <a:gs pos="14000">
                <a:schemeClr val="accent1"/>
              </a:gs>
              <a:gs pos="100000">
                <a:srgbClr val="AEE996"/>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39E5A0-3F3B-A65B-F2C9-D4C099F00840}"/>
              </a:ext>
            </a:extLst>
          </p:cNvPr>
          <p:cNvSpPr txBox="1"/>
          <p:nvPr userDrawn="1"/>
        </p:nvSpPr>
        <p:spPr>
          <a:xfrm>
            <a:off x="2438400" y="2462510"/>
            <a:ext cx="2658500" cy="400110"/>
          </a:xfrm>
          <a:prstGeom prst="rect">
            <a:avLst/>
          </a:prstGeom>
          <a:noFill/>
        </p:spPr>
        <p:txBody>
          <a:bodyPr wrap="square" rtlCol="0">
            <a:spAutoFit/>
          </a:bodyPr>
          <a:lstStyle/>
          <a:p>
            <a:r>
              <a:rPr lang="en-US" sz="2000" b="1" dirty="0"/>
              <a:t>Highlight an Idea</a:t>
            </a:r>
          </a:p>
        </p:txBody>
      </p:sp>
      <p:sp>
        <p:nvSpPr>
          <p:cNvPr id="10" name="TextBox 9">
            <a:extLst>
              <a:ext uri="{FF2B5EF4-FFF2-40B4-BE49-F238E27FC236}">
                <a16:creationId xmlns:a16="http://schemas.microsoft.com/office/drawing/2014/main" id="{6DB46592-D85A-6495-96CC-2E23B9455A5F}"/>
              </a:ext>
            </a:extLst>
          </p:cNvPr>
          <p:cNvSpPr txBox="1"/>
          <p:nvPr userDrawn="1"/>
        </p:nvSpPr>
        <p:spPr>
          <a:xfrm>
            <a:off x="2438400" y="2833572"/>
            <a:ext cx="2892640" cy="646331"/>
          </a:xfrm>
          <a:prstGeom prst="rect">
            <a:avLst/>
          </a:prstGeom>
          <a:noFill/>
        </p:spPr>
        <p:txBody>
          <a:bodyPr wrap="square" rtlCol="0">
            <a:spAutoFit/>
          </a:bodyPr>
          <a:lstStyle/>
          <a:p>
            <a:r>
              <a:rPr lang="en-US" sz="1800" b="0" dirty="0"/>
              <a:t>Here is a supporting sentence for the highlighted idea. </a:t>
            </a:r>
          </a:p>
        </p:txBody>
      </p:sp>
      <p:sp>
        <p:nvSpPr>
          <p:cNvPr id="11" name="TextBox 10">
            <a:extLst>
              <a:ext uri="{FF2B5EF4-FFF2-40B4-BE49-F238E27FC236}">
                <a16:creationId xmlns:a16="http://schemas.microsoft.com/office/drawing/2014/main" id="{1C958524-26A6-8094-531E-A3ACA29A6CA9}"/>
              </a:ext>
            </a:extLst>
          </p:cNvPr>
          <p:cNvSpPr txBox="1"/>
          <p:nvPr userDrawn="1"/>
        </p:nvSpPr>
        <p:spPr>
          <a:xfrm>
            <a:off x="8121175" y="2759579"/>
            <a:ext cx="1802096" cy="646331"/>
          </a:xfrm>
          <a:prstGeom prst="rect">
            <a:avLst/>
          </a:prstGeom>
          <a:noFill/>
        </p:spPr>
        <p:txBody>
          <a:bodyPr wrap="none" rtlCol="0">
            <a:spAutoFit/>
          </a:bodyPr>
          <a:lstStyle/>
          <a:p>
            <a:r>
              <a:rPr lang="en-US" sz="1200" i="1" dirty="0"/>
              <a:t>*Image has to be a square </a:t>
            </a:r>
          </a:p>
          <a:p>
            <a:r>
              <a:rPr lang="en-US" sz="1200" i="1" dirty="0"/>
              <a:t>(ex: 200px x 200px) </a:t>
            </a:r>
          </a:p>
          <a:p>
            <a:r>
              <a:rPr lang="en-US" sz="1200" i="1" dirty="0"/>
              <a:t>for this shape fill</a:t>
            </a:r>
          </a:p>
        </p:txBody>
      </p:sp>
      <p:sp>
        <p:nvSpPr>
          <p:cNvPr id="12" name="Teardrop 11">
            <a:extLst>
              <a:ext uri="{FF2B5EF4-FFF2-40B4-BE49-F238E27FC236}">
                <a16:creationId xmlns:a16="http://schemas.microsoft.com/office/drawing/2014/main" id="{4A558608-2D81-AD95-7268-FE4061DA1D5F}"/>
              </a:ext>
            </a:extLst>
          </p:cNvPr>
          <p:cNvSpPr/>
          <p:nvPr userDrawn="1"/>
        </p:nvSpPr>
        <p:spPr>
          <a:xfrm rot="5400000">
            <a:off x="6382511" y="2025141"/>
            <a:ext cx="1677303" cy="1677303"/>
          </a:xfrm>
          <a:prstGeom prst="teardrop">
            <a:avLst/>
          </a:prstGeom>
          <a:solidFill>
            <a:srgbClr val="97C9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6432B1-309D-1F69-4FA8-4AE702DECAC4}"/>
              </a:ext>
            </a:extLst>
          </p:cNvPr>
          <p:cNvSpPr/>
          <p:nvPr userDrawn="1"/>
        </p:nvSpPr>
        <p:spPr>
          <a:xfrm>
            <a:off x="6474570" y="2114856"/>
            <a:ext cx="1495528" cy="1495528"/>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5FB1271-132D-730D-FAF4-82AFD7AE4D2A}"/>
              </a:ext>
            </a:extLst>
          </p:cNvPr>
          <p:cNvSpPr/>
          <p:nvPr userDrawn="1"/>
        </p:nvSpPr>
        <p:spPr>
          <a:xfrm>
            <a:off x="893677" y="2294854"/>
            <a:ext cx="1303726" cy="130372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78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98C2F2-13CF-5BA2-977A-327EE44483A5}"/>
              </a:ext>
            </a:extLst>
          </p:cNvPr>
          <p:cNvSpPr>
            <a:spLocks noGrp="1"/>
          </p:cNvSpPr>
          <p:nvPr>
            <p:ph type="sldNum" sz="quarter" idx="10"/>
          </p:nvPr>
        </p:nvSpPr>
        <p:spPr/>
        <p:txBody>
          <a:bodyPr/>
          <a:lstStyle/>
          <a:p>
            <a:fld id="{8D407A93-5F51-6D4C-9C0B-941BF48061CC}" type="slidenum">
              <a:rPr lang="en-US" smtClean="0"/>
              <a:pPr/>
              <a:t>‹#›</a:t>
            </a:fld>
            <a:endParaRPr lang="en-US" dirty="0"/>
          </a:p>
        </p:txBody>
      </p:sp>
      <p:sp>
        <p:nvSpPr>
          <p:cNvPr id="4" name="Footer Placeholder 3">
            <a:extLst>
              <a:ext uri="{FF2B5EF4-FFF2-40B4-BE49-F238E27FC236}">
                <a16:creationId xmlns:a16="http://schemas.microsoft.com/office/drawing/2014/main" id="{ABFC0406-92AC-C986-76AF-D1385BE3DEA2}"/>
              </a:ext>
            </a:extLst>
          </p:cNvPr>
          <p:cNvSpPr>
            <a:spLocks noGrp="1"/>
          </p:cNvSpPr>
          <p:nvPr>
            <p:ph type="ftr" sz="quarter" idx="11"/>
          </p:nvPr>
        </p:nvSpPr>
        <p:spPr/>
        <p:txBody>
          <a:bodyPr/>
          <a:lstStyle/>
          <a:p>
            <a:r>
              <a:rPr lang="en-US"/>
              <a:t>The Electromagnetic Spectrum</a:t>
            </a:r>
            <a:endParaRPr lang="en-US" dirty="0"/>
          </a:p>
        </p:txBody>
      </p:sp>
      <p:pic>
        <p:nvPicPr>
          <p:cNvPr id="17" name="Picture 16">
            <a:extLst>
              <a:ext uri="{FF2B5EF4-FFF2-40B4-BE49-F238E27FC236}">
                <a16:creationId xmlns:a16="http://schemas.microsoft.com/office/drawing/2014/main" id="{15D32688-E8C9-8D81-361C-7A1A7F94D9AC}"/>
              </a:ext>
            </a:extLst>
          </p:cNvPr>
          <p:cNvPicPr>
            <a:picLocks noChangeAspect="1"/>
          </p:cNvPicPr>
          <p:nvPr userDrawn="1"/>
        </p:nvPicPr>
        <p:blipFill>
          <a:blip r:embed="rId2"/>
          <a:stretch>
            <a:fillRect/>
          </a:stretch>
        </p:blipFill>
        <p:spPr>
          <a:xfrm>
            <a:off x="260264" y="1888398"/>
            <a:ext cx="3022600" cy="2882900"/>
          </a:xfrm>
          <a:prstGeom prst="rect">
            <a:avLst/>
          </a:prstGeom>
        </p:spPr>
      </p:pic>
      <p:pic>
        <p:nvPicPr>
          <p:cNvPr id="18" name="Picture 17">
            <a:extLst>
              <a:ext uri="{FF2B5EF4-FFF2-40B4-BE49-F238E27FC236}">
                <a16:creationId xmlns:a16="http://schemas.microsoft.com/office/drawing/2014/main" id="{298F07BC-0949-055D-D24D-B604F6A4F6C0}"/>
              </a:ext>
            </a:extLst>
          </p:cNvPr>
          <p:cNvPicPr>
            <a:picLocks noChangeAspect="1"/>
          </p:cNvPicPr>
          <p:nvPr userDrawn="1"/>
        </p:nvPicPr>
        <p:blipFill>
          <a:blip r:embed="rId3"/>
          <a:stretch>
            <a:fillRect/>
          </a:stretch>
        </p:blipFill>
        <p:spPr>
          <a:xfrm>
            <a:off x="3095767" y="1987550"/>
            <a:ext cx="3022600" cy="2882900"/>
          </a:xfrm>
          <a:prstGeom prst="rect">
            <a:avLst/>
          </a:prstGeom>
        </p:spPr>
      </p:pic>
      <p:pic>
        <p:nvPicPr>
          <p:cNvPr id="19" name="Picture 18">
            <a:extLst>
              <a:ext uri="{FF2B5EF4-FFF2-40B4-BE49-F238E27FC236}">
                <a16:creationId xmlns:a16="http://schemas.microsoft.com/office/drawing/2014/main" id="{0A0E58CE-4D1D-720C-5AD8-D8663EDC66AC}"/>
              </a:ext>
            </a:extLst>
          </p:cNvPr>
          <p:cNvPicPr>
            <a:picLocks noChangeAspect="1"/>
          </p:cNvPicPr>
          <p:nvPr userDrawn="1"/>
        </p:nvPicPr>
        <p:blipFill>
          <a:blip r:embed="rId4"/>
          <a:stretch>
            <a:fillRect/>
          </a:stretch>
        </p:blipFill>
        <p:spPr>
          <a:xfrm>
            <a:off x="8822048" y="1987550"/>
            <a:ext cx="3022600" cy="2882900"/>
          </a:xfrm>
          <a:prstGeom prst="rect">
            <a:avLst/>
          </a:prstGeom>
        </p:spPr>
      </p:pic>
      <p:pic>
        <p:nvPicPr>
          <p:cNvPr id="20" name="Picture 19">
            <a:extLst>
              <a:ext uri="{FF2B5EF4-FFF2-40B4-BE49-F238E27FC236}">
                <a16:creationId xmlns:a16="http://schemas.microsoft.com/office/drawing/2014/main" id="{5BFFAEFC-919B-6096-CCA2-D8AE45C86AC9}"/>
              </a:ext>
            </a:extLst>
          </p:cNvPr>
          <p:cNvPicPr>
            <a:picLocks noChangeAspect="1"/>
          </p:cNvPicPr>
          <p:nvPr userDrawn="1"/>
        </p:nvPicPr>
        <p:blipFill>
          <a:blip r:embed="rId5"/>
          <a:stretch>
            <a:fillRect/>
          </a:stretch>
        </p:blipFill>
        <p:spPr>
          <a:xfrm>
            <a:off x="5931270" y="1987550"/>
            <a:ext cx="3022600" cy="2882900"/>
          </a:xfrm>
          <a:prstGeom prst="rect">
            <a:avLst/>
          </a:prstGeom>
        </p:spPr>
      </p:pic>
    </p:spTree>
    <p:extLst>
      <p:ext uri="{BB962C8B-B14F-4D97-AF65-F5344CB8AC3E}">
        <p14:creationId xmlns:p14="http://schemas.microsoft.com/office/powerpoint/2010/main" val="36239879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BAD4D6-EA44-82FA-7E64-167A8E8498FB}"/>
              </a:ext>
            </a:extLst>
          </p:cNvPr>
          <p:cNvSpPr/>
          <p:nvPr userDrawn="1"/>
        </p:nvSpPr>
        <p:spPr>
          <a:xfrm>
            <a:off x="0" y="6709558"/>
            <a:ext cx="12192000" cy="148442"/>
          </a:xfrm>
          <a:prstGeom prst="rect">
            <a:avLst/>
          </a:prstGeom>
          <a:gradFill flip="none" rotWithShape="1">
            <a:gsLst>
              <a:gs pos="55000">
                <a:srgbClr val="89BE6B"/>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a:extLst>
              <a:ext uri="{FF2B5EF4-FFF2-40B4-BE49-F238E27FC236}">
                <a16:creationId xmlns:a16="http://schemas.microsoft.com/office/drawing/2014/main" id="{6B016A71-4387-8BE7-BDC3-C45BF6434544}"/>
              </a:ext>
            </a:extLst>
          </p:cNvPr>
          <p:cNvSpPr/>
          <p:nvPr userDrawn="1"/>
        </p:nvSpPr>
        <p:spPr>
          <a:xfrm>
            <a:off x="10607328" y="5124886"/>
            <a:ext cx="1584672" cy="1584672"/>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89BE6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grpSp>
        <p:nvGrpSpPr>
          <p:cNvPr id="4" name="Group 3">
            <a:extLst>
              <a:ext uri="{FF2B5EF4-FFF2-40B4-BE49-F238E27FC236}">
                <a16:creationId xmlns:a16="http://schemas.microsoft.com/office/drawing/2014/main" id="{CFF25973-EA44-0A34-D4C6-B7E3FAD81D98}"/>
              </a:ext>
            </a:extLst>
          </p:cNvPr>
          <p:cNvGrpSpPr/>
          <p:nvPr userDrawn="1"/>
        </p:nvGrpSpPr>
        <p:grpSpPr>
          <a:xfrm>
            <a:off x="10720521" y="5238080"/>
            <a:ext cx="1358284" cy="1358284"/>
            <a:chOff x="10720521" y="5238080"/>
            <a:chExt cx="1358284" cy="1358284"/>
          </a:xfrm>
        </p:grpSpPr>
        <p:sp>
          <p:nvSpPr>
            <p:cNvPr id="5" name="Freeform 4">
              <a:extLst>
                <a:ext uri="{FF2B5EF4-FFF2-40B4-BE49-F238E27FC236}">
                  <a16:creationId xmlns:a16="http://schemas.microsoft.com/office/drawing/2014/main" id="{1C403B30-4FC2-6046-139D-D6D31745443F}"/>
                </a:ext>
              </a:extLst>
            </p:cNvPr>
            <p:cNvSpPr/>
            <p:nvPr userDrawn="1"/>
          </p:nvSpPr>
          <p:spPr>
            <a:xfrm>
              <a:off x="10833240" y="5350799"/>
              <a:ext cx="1132847" cy="1132847"/>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6" name="Picture 5">
              <a:extLst>
                <a:ext uri="{FF2B5EF4-FFF2-40B4-BE49-F238E27FC236}">
                  <a16:creationId xmlns:a16="http://schemas.microsoft.com/office/drawing/2014/main" id="{E60292D1-A81D-A140-0697-6BBB40599ECD}"/>
                </a:ext>
              </a:extLst>
            </p:cNvPr>
            <p:cNvPicPr>
              <a:picLocks noChangeAspect="1"/>
            </p:cNvPicPr>
            <p:nvPr userDrawn="1"/>
          </p:nvPicPr>
          <p:blipFill>
            <a:blip r:embed="rId4"/>
            <a:stretch>
              <a:fillRect/>
            </a:stretch>
          </p:blipFill>
          <p:spPr>
            <a:xfrm>
              <a:off x="10720521" y="5238080"/>
              <a:ext cx="1358284" cy="1358284"/>
            </a:xfrm>
            <a:prstGeom prst="rect">
              <a:avLst/>
            </a:prstGeom>
          </p:spPr>
        </p:pic>
      </p:grpSp>
    </p:spTree>
    <p:extLst>
      <p:ext uri="{BB962C8B-B14F-4D97-AF65-F5344CB8AC3E}">
        <p14:creationId xmlns:p14="http://schemas.microsoft.com/office/powerpoint/2010/main" val="703305059"/>
      </p:ext>
    </p:extLst>
  </p:cSld>
  <p:clrMap bg1="lt1" tx1="dk1" bg2="lt2" tx2="dk2" accent1="accent1" accent2="accent2" accent3="accent3" accent4="accent4" accent5="accent5" accent6="accent6" hlink="hlink" folHlink="folHlink"/>
  <p:sldLayoutIdLst>
    <p:sldLayoutId id="2147483658" r:id="rId1"/>
  </p:sldLayoutIdLst>
  <p:hf hdr="0" dt="0"/>
  <p:txStyles>
    <p:title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4"/>
          <a:stretch>
            <a:fillRect/>
          </a:stretch>
        </p:blipFill>
        <p:spPr>
          <a:xfrm>
            <a:off x="329850" y="125650"/>
            <a:ext cx="1288317" cy="293063"/>
          </a:xfrm>
          <a:prstGeom prst="rect">
            <a:avLst/>
          </a:prstGeom>
        </p:spPr>
      </p:pic>
      <p:sp>
        <p:nvSpPr>
          <p:cNvPr id="13" name="Slide Number Placeholder 10">
            <a:extLst>
              <a:ext uri="{FF2B5EF4-FFF2-40B4-BE49-F238E27FC236}">
                <a16:creationId xmlns:a16="http://schemas.microsoft.com/office/drawing/2014/main" id="{DDEC4267-4C27-C33F-56EC-071BAE5BFC4F}"/>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4" name="Footer Placeholder 2">
            <a:extLst>
              <a:ext uri="{FF2B5EF4-FFF2-40B4-BE49-F238E27FC236}">
                <a16:creationId xmlns:a16="http://schemas.microsoft.com/office/drawing/2014/main" id="{5BEB51D3-1AEE-0E8F-DD6B-24253BEA6066}"/>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 Electromagnetic Spectrum</a:t>
            </a:r>
          </a:p>
        </p:txBody>
      </p:sp>
      <p:pic>
        <p:nvPicPr>
          <p:cNvPr id="20" name="Picture 19">
            <a:extLst>
              <a:ext uri="{FF2B5EF4-FFF2-40B4-BE49-F238E27FC236}">
                <a16:creationId xmlns:a16="http://schemas.microsoft.com/office/drawing/2014/main" id="{A799D015-4C15-02EF-6334-13BA8D5035B3}"/>
              </a:ext>
            </a:extLst>
          </p:cNvPr>
          <p:cNvPicPr>
            <a:picLocks noChangeAspect="1"/>
          </p:cNvPicPr>
          <p:nvPr userDrawn="1"/>
        </p:nvPicPr>
        <p:blipFill>
          <a:blip r:embed="rId5"/>
          <a:stretch>
            <a:fillRect/>
          </a:stretch>
        </p:blipFill>
        <p:spPr>
          <a:xfrm>
            <a:off x="605643" y="569960"/>
            <a:ext cx="11014448" cy="5678138"/>
          </a:xfrm>
          <a:prstGeom prst="rect">
            <a:avLst/>
          </a:prstGeom>
        </p:spPr>
      </p:pic>
      <p:sp>
        <p:nvSpPr>
          <p:cNvPr id="22" name="Rectangle 21">
            <a:extLst>
              <a:ext uri="{FF2B5EF4-FFF2-40B4-BE49-F238E27FC236}">
                <a16:creationId xmlns:a16="http://schemas.microsoft.com/office/drawing/2014/main" id="{966C0ADA-396E-EF38-D456-A93121784470}"/>
              </a:ext>
            </a:extLst>
          </p:cNvPr>
          <p:cNvSpPr/>
          <p:nvPr userDrawn="1"/>
        </p:nvSpPr>
        <p:spPr>
          <a:xfrm flipV="1">
            <a:off x="0" y="6857999"/>
            <a:ext cx="12192000" cy="45719"/>
          </a:xfrm>
          <a:prstGeom prst="rect">
            <a:avLst/>
          </a:prstGeom>
          <a:gradFill flip="none" rotWithShape="1">
            <a:gsLst>
              <a:gs pos="55000">
                <a:srgbClr val="89BE6B"/>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F40B823-5A7F-4B91-04ED-733FED96B8A0}"/>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89BE6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4" name="Picture 3">
            <a:extLst>
              <a:ext uri="{FF2B5EF4-FFF2-40B4-BE49-F238E27FC236}">
                <a16:creationId xmlns:a16="http://schemas.microsoft.com/office/drawing/2014/main" id="{2BC1B462-8838-FE2A-8EDF-64C25FC0EAC3}"/>
              </a:ext>
            </a:extLst>
          </p:cNvPr>
          <p:cNvPicPr>
            <a:picLocks noChangeAspect="1"/>
          </p:cNvPicPr>
          <p:nvPr userDrawn="1"/>
        </p:nvPicPr>
        <p:blipFill>
          <a:blip r:embed="rId6"/>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283983337"/>
      </p:ext>
    </p:extLst>
  </p:cSld>
  <p:clrMap bg1="lt1" tx1="dk1" bg2="lt2" tx2="dk2" accent1="accent1" accent2="accent2" accent3="accent3" accent4="accent4" accent5="accent5" accent6="accent6" hlink="hlink" folHlink="folHlink"/>
  <p:sldLayoutIdLst>
    <p:sldLayoutId id="2147483660" r:id="rId1"/>
  </p:sldLayoutIdLst>
  <p:hf hdr="0" dt="0"/>
  <p:txStyles>
    <p:title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4"/>
          <a:stretch>
            <a:fillRect/>
          </a:stretch>
        </p:blipFill>
        <p:spPr>
          <a:xfrm>
            <a:off x="329850" y="125650"/>
            <a:ext cx="1288317" cy="293063"/>
          </a:xfrm>
          <a:prstGeom prst="rect">
            <a:avLst/>
          </a:prstGeom>
        </p:spPr>
      </p:pic>
      <p:sp>
        <p:nvSpPr>
          <p:cNvPr id="6" name="Slide Number Placeholder 10">
            <a:extLst>
              <a:ext uri="{FF2B5EF4-FFF2-40B4-BE49-F238E27FC236}">
                <a16:creationId xmlns:a16="http://schemas.microsoft.com/office/drawing/2014/main" id="{FD57AB32-D380-9644-4B80-FE16F749A29D}"/>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7" name="Footer Placeholder 2">
            <a:extLst>
              <a:ext uri="{FF2B5EF4-FFF2-40B4-BE49-F238E27FC236}">
                <a16:creationId xmlns:a16="http://schemas.microsoft.com/office/drawing/2014/main" id="{2DC57125-293F-8096-16C0-16B0B5E838C6}"/>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 Electromagnetic Spectrum</a:t>
            </a:r>
          </a:p>
        </p:txBody>
      </p:sp>
      <p:pic>
        <p:nvPicPr>
          <p:cNvPr id="8" name="Picture 7">
            <a:extLst>
              <a:ext uri="{FF2B5EF4-FFF2-40B4-BE49-F238E27FC236}">
                <a16:creationId xmlns:a16="http://schemas.microsoft.com/office/drawing/2014/main" id="{840A0F9D-524F-3D8F-FF13-8F3F7CD21E37}"/>
              </a:ext>
            </a:extLst>
          </p:cNvPr>
          <p:cNvPicPr>
            <a:picLocks noChangeAspect="1"/>
          </p:cNvPicPr>
          <p:nvPr userDrawn="1"/>
        </p:nvPicPr>
        <p:blipFill>
          <a:blip r:embed="rId5"/>
          <a:stretch>
            <a:fillRect/>
          </a:stretch>
        </p:blipFill>
        <p:spPr>
          <a:xfrm>
            <a:off x="605643" y="569960"/>
            <a:ext cx="11014448" cy="5678138"/>
          </a:xfrm>
          <a:prstGeom prst="rect">
            <a:avLst/>
          </a:prstGeom>
        </p:spPr>
      </p:pic>
      <p:sp>
        <p:nvSpPr>
          <p:cNvPr id="9" name="Rectangle 8">
            <a:extLst>
              <a:ext uri="{FF2B5EF4-FFF2-40B4-BE49-F238E27FC236}">
                <a16:creationId xmlns:a16="http://schemas.microsoft.com/office/drawing/2014/main" id="{07BB7EB4-E0D3-D45D-AA93-9C8092C0F3C9}"/>
              </a:ext>
            </a:extLst>
          </p:cNvPr>
          <p:cNvSpPr/>
          <p:nvPr userDrawn="1"/>
        </p:nvSpPr>
        <p:spPr>
          <a:xfrm flipV="1">
            <a:off x="0" y="6857999"/>
            <a:ext cx="12192000" cy="45719"/>
          </a:xfrm>
          <a:prstGeom prst="rect">
            <a:avLst/>
          </a:prstGeom>
          <a:gradFill flip="none" rotWithShape="1">
            <a:gsLst>
              <a:gs pos="55000">
                <a:srgbClr val="89BE6B"/>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5485FCA6-5E29-2775-C533-A275B6A4DA86}"/>
              </a:ext>
            </a:extLst>
          </p:cNvPr>
          <p:cNvSpPr>
            <a:spLocks noGrp="1"/>
          </p:cNvSpPr>
          <p:nvPr>
            <p:ph type="title"/>
          </p:nvPr>
        </p:nvSpPr>
        <p:spPr>
          <a:xfrm>
            <a:off x="882869" y="1078646"/>
            <a:ext cx="5213131" cy="468862"/>
          </a:xfrm>
          <a:prstGeom prst="rect">
            <a:avLst/>
          </a:prstGeom>
        </p:spPr>
        <p:txBody>
          <a:bodyPr vert="horz" lIns="91440" tIns="45720" rIns="91440" bIns="45720" rtlCol="0" anchor="ctr">
            <a:normAutofit/>
          </a:bodyPr>
          <a:lstStyle/>
          <a:p>
            <a:r>
              <a:rPr lang="en-US" dirty="0"/>
              <a:t>Click to edit Master title style</a:t>
            </a:r>
          </a:p>
        </p:txBody>
      </p:sp>
      <p:sp>
        <p:nvSpPr>
          <p:cNvPr id="3" name="Freeform 2">
            <a:extLst>
              <a:ext uri="{FF2B5EF4-FFF2-40B4-BE49-F238E27FC236}">
                <a16:creationId xmlns:a16="http://schemas.microsoft.com/office/drawing/2014/main" id="{85F94F74-2E5D-D578-4AB4-57484BB3F12B}"/>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89BE6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5" name="Picture 4">
            <a:extLst>
              <a:ext uri="{FF2B5EF4-FFF2-40B4-BE49-F238E27FC236}">
                <a16:creationId xmlns:a16="http://schemas.microsoft.com/office/drawing/2014/main" id="{F236A08E-DC8E-FBA2-E4CC-BF0808DE3E82}"/>
              </a:ext>
            </a:extLst>
          </p:cNvPr>
          <p:cNvPicPr>
            <a:picLocks noChangeAspect="1"/>
          </p:cNvPicPr>
          <p:nvPr userDrawn="1"/>
        </p:nvPicPr>
        <p:blipFill>
          <a:blip r:embed="rId6"/>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3562874331"/>
      </p:ext>
    </p:extLst>
  </p:cSld>
  <p:clrMap bg1="lt1" tx1="dk1" bg2="lt2" tx2="dk2" accent1="accent1" accent2="accent2" accent3="accent3" accent4="accent4" accent5="accent5" accent6="accent6" hlink="hlink" folHlink="folHlink"/>
  <p:sldLayoutIdLst>
    <p:sldLayoutId id="2147483664" r:id="rId1"/>
  </p:sldLayoutIdLs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5"/>
          <a:stretch>
            <a:fillRect/>
          </a:stretch>
        </p:blipFill>
        <p:spPr>
          <a:xfrm>
            <a:off x="329850" y="125650"/>
            <a:ext cx="1288317" cy="293063"/>
          </a:xfrm>
          <a:prstGeom prst="rect">
            <a:avLst/>
          </a:prstGeom>
        </p:spPr>
      </p:pic>
      <p:sp>
        <p:nvSpPr>
          <p:cNvPr id="10" name="Rectangle 9">
            <a:extLst>
              <a:ext uri="{FF2B5EF4-FFF2-40B4-BE49-F238E27FC236}">
                <a16:creationId xmlns:a16="http://schemas.microsoft.com/office/drawing/2014/main" id="{E216A094-F568-C793-8F97-27AFF6070F2C}"/>
              </a:ext>
            </a:extLst>
          </p:cNvPr>
          <p:cNvSpPr/>
          <p:nvPr userDrawn="1"/>
        </p:nvSpPr>
        <p:spPr>
          <a:xfrm flipV="1">
            <a:off x="0" y="7784275"/>
            <a:ext cx="12192000" cy="45719"/>
          </a:xfrm>
          <a:prstGeom prst="rect">
            <a:avLst/>
          </a:prstGeom>
          <a:gradFill flip="none" rotWithShape="1">
            <a:gsLst>
              <a:gs pos="55000">
                <a:schemeClr val="accent1">
                  <a:tint val="66000"/>
                  <a:satMod val="160000"/>
                </a:schemeClr>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0">
            <a:extLst>
              <a:ext uri="{FF2B5EF4-FFF2-40B4-BE49-F238E27FC236}">
                <a16:creationId xmlns:a16="http://schemas.microsoft.com/office/drawing/2014/main" id="{A9C39C8B-2BFF-098E-E1C9-FA7041200685}"/>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6" name="Footer Placeholder 2">
            <a:extLst>
              <a:ext uri="{FF2B5EF4-FFF2-40B4-BE49-F238E27FC236}">
                <a16:creationId xmlns:a16="http://schemas.microsoft.com/office/drawing/2014/main" id="{799D4C5B-67DC-6D09-72BE-956E60EACAD7}"/>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 Electromagnetic Spectrum</a:t>
            </a:r>
          </a:p>
        </p:txBody>
      </p:sp>
      <p:pic>
        <p:nvPicPr>
          <p:cNvPr id="17" name="Picture 16">
            <a:extLst>
              <a:ext uri="{FF2B5EF4-FFF2-40B4-BE49-F238E27FC236}">
                <a16:creationId xmlns:a16="http://schemas.microsoft.com/office/drawing/2014/main" id="{7D99DB8F-3E3A-7E1E-F27A-B431376754D2}"/>
              </a:ext>
            </a:extLst>
          </p:cNvPr>
          <p:cNvPicPr>
            <a:picLocks noChangeAspect="1"/>
          </p:cNvPicPr>
          <p:nvPr userDrawn="1"/>
        </p:nvPicPr>
        <p:blipFill>
          <a:blip r:embed="rId6"/>
          <a:stretch>
            <a:fillRect/>
          </a:stretch>
        </p:blipFill>
        <p:spPr>
          <a:xfrm>
            <a:off x="605643" y="569960"/>
            <a:ext cx="11014448" cy="5678138"/>
          </a:xfrm>
          <a:prstGeom prst="rect">
            <a:avLst/>
          </a:prstGeom>
        </p:spPr>
      </p:pic>
      <p:sp>
        <p:nvSpPr>
          <p:cNvPr id="19" name="Rectangle 18">
            <a:extLst>
              <a:ext uri="{FF2B5EF4-FFF2-40B4-BE49-F238E27FC236}">
                <a16:creationId xmlns:a16="http://schemas.microsoft.com/office/drawing/2014/main" id="{62B0AB55-15AC-72C6-0E6F-5E9F62A1278E}"/>
              </a:ext>
            </a:extLst>
          </p:cNvPr>
          <p:cNvSpPr/>
          <p:nvPr userDrawn="1"/>
        </p:nvSpPr>
        <p:spPr>
          <a:xfrm flipV="1">
            <a:off x="0" y="6857999"/>
            <a:ext cx="12192000" cy="45719"/>
          </a:xfrm>
          <a:prstGeom prst="rect">
            <a:avLst/>
          </a:prstGeom>
          <a:gradFill flip="none" rotWithShape="1">
            <a:gsLst>
              <a:gs pos="55000">
                <a:srgbClr val="89BE6B"/>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2883D54-12B7-02EF-BF12-88C756231103}"/>
              </a:ext>
            </a:extLst>
          </p:cNvPr>
          <p:cNvSpPr>
            <a:spLocks noGrp="1"/>
          </p:cNvSpPr>
          <p:nvPr>
            <p:ph type="title"/>
          </p:nvPr>
        </p:nvSpPr>
        <p:spPr>
          <a:xfrm>
            <a:off x="838200" y="10859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Freeform 3">
            <a:extLst>
              <a:ext uri="{FF2B5EF4-FFF2-40B4-BE49-F238E27FC236}">
                <a16:creationId xmlns:a16="http://schemas.microsoft.com/office/drawing/2014/main" id="{20C9B92E-4881-92A7-D5A5-88CE3E779FD2}"/>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89BE6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5" name="Picture 4">
            <a:extLst>
              <a:ext uri="{FF2B5EF4-FFF2-40B4-BE49-F238E27FC236}">
                <a16:creationId xmlns:a16="http://schemas.microsoft.com/office/drawing/2014/main" id="{8EEDD05E-0A14-CD54-1672-667E60C6DCBA}"/>
              </a:ext>
            </a:extLst>
          </p:cNvPr>
          <p:cNvPicPr>
            <a:picLocks noChangeAspect="1"/>
          </p:cNvPicPr>
          <p:nvPr userDrawn="1"/>
        </p:nvPicPr>
        <p:blipFill>
          <a:blip r:embed="rId7"/>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4032717372"/>
      </p:ext>
    </p:extLst>
  </p:cSld>
  <p:clrMap bg1="lt1" tx1="dk1" bg2="lt2" tx2="dk2" accent1="accent1" accent2="accent2" accent3="accent3" accent4="accent4" accent5="accent5" accent6="accent6" hlink="hlink" folHlink="folHlink"/>
  <p:sldLayoutIdLst>
    <p:sldLayoutId id="2147483662" r:id="rId1"/>
    <p:sldLayoutId id="2147483668" r:id="rId2"/>
  </p:sldLayoutIdLst>
  <p:hf hdr="0" dt="0"/>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5"/>
          <a:stretch>
            <a:fillRect/>
          </a:stretch>
        </p:blipFill>
        <p:spPr>
          <a:xfrm>
            <a:off x="329850" y="125650"/>
            <a:ext cx="1288317" cy="293063"/>
          </a:xfrm>
          <a:prstGeom prst="rect">
            <a:avLst/>
          </a:prstGeom>
        </p:spPr>
      </p:pic>
      <p:sp>
        <p:nvSpPr>
          <p:cNvPr id="10" name="Rectangle 9">
            <a:extLst>
              <a:ext uri="{FF2B5EF4-FFF2-40B4-BE49-F238E27FC236}">
                <a16:creationId xmlns:a16="http://schemas.microsoft.com/office/drawing/2014/main" id="{E216A094-F568-C793-8F97-27AFF6070F2C}"/>
              </a:ext>
            </a:extLst>
          </p:cNvPr>
          <p:cNvSpPr/>
          <p:nvPr userDrawn="1"/>
        </p:nvSpPr>
        <p:spPr>
          <a:xfrm flipV="1">
            <a:off x="0" y="7784275"/>
            <a:ext cx="12192000" cy="45719"/>
          </a:xfrm>
          <a:prstGeom prst="rect">
            <a:avLst/>
          </a:prstGeom>
          <a:gradFill flip="none" rotWithShape="1">
            <a:gsLst>
              <a:gs pos="55000">
                <a:schemeClr val="accent1">
                  <a:tint val="66000"/>
                  <a:satMod val="160000"/>
                </a:schemeClr>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0">
            <a:extLst>
              <a:ext uri="{FF2B5EF4-FFF2-40B4-BE49-F238E27FC236}">
                <a16:creationId xmlns:a16="http://schemas.microsoft.com/office/drawing/2014/main" id="{A9C39C8B-2BFF-098E-E1C9-FA7041200685}"/>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6" name="Footer Placeholder 2">
            <a:extLst>
              <a:ext uri="{FF2B5EF4-FFF2-40B4-BE49-F238E27FC236}">
                <a16:creationId xmlns:a16="http://schemas.microsoft.com/office/drawing/2014/main" id="{799D4C5B-67DC-6D09-72BE-956E60EACAD7}"/>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The Electromagnetic Spectrum</a:t>
            </a:r>
          </a:p>
        </p:txBody>
      </p:sp>
      <p:pic>
        <p:nvPicPr>
          <p:cNvPr id="17" name="Picture 16">
            <a:extLst>
              <a:ext uri="{FF2B5EF4-FFF2-40B4-BE49-F238E27FC236}">
                <a16:creationId xmlns:a16="http://schemas.microsoft.com/office/drawing/2014/main" id="{7D99DB8F-3E3A-7E1E-F27A-B431376754D2}"/>
              </a:ext>
            </a:extLst>
          </p:cNvPr>
          <p:cNvPicPr>
            <a:picLocks noChangeAspect="1"/>
          </p:cNvPicPr>
          <p:nvPr userDrawn="1"/>
        </p:nvPicPr>
        <p:blipFill>
          <a:blip r:embed="rId6"/>
          <a:stretch>
            <a:fillRect/>
          </a:stretch>
        </p:blipFill>
        <p:spPr>
          <a:xfrm>
            <a:off x="605643" y="569960"/>
            <a:ext cx="11014448" cy="5678138"/>
          </a:xfrm>
          <a:prstGeom prst="rect">
            <a:avLst/>
          </a:prstGeom>
        </p:spPr>
      </p:pic>
      <p:sp>
        <p:nvSpPr>
          <p:cNvPr id="19" name="Rectangle 18">
            <a:extLst>
              <a:ext uri="{FF2B5EF4-FFF2-40B4-BE49-F238E27FC236}">
                <a16:creationId xmlns:a16="http://schemas.microsoft.com/office/drawing/2014/main" id="{62B0AB55-15AC-72C6-0E6F-5E9F62A1278E}"/>
              </a:ext>
            </a:extLst>
          </p:cNvPr>
          <p:cNvSpPr/>
          <p:nvPr userDrawn="1"/>
        </p:nvSpPr>
        <p:spPr>
          <a:xfrm flipV="1">
            <a:off x="0" y="6863254"/>
            <a:ext cx="12192000" cy="45719"/>
          </a:xfrm>
          <a:prstGeom prst="rect">
            <a:avLst/>
          </a:prstGeom>
          <a:gradFill flip="none" rotWithShape="1">
            <a:gsLst>
              <a:gs pos="55000">
                <a:srgbClr val="FF2F92"/>
              </a:gs>
              <a:gs pos="100000">
                <a:schemeClr val="bg1"/>
              </a:gs>
            </a:gsLst>
            <a:lin ang="0" scaled="0"/>
            <a:tileRect/>
          </a:gradFill>
          <a:ln>
            <a:noFill/>
          </a:ln>
          <a:effectLst>
            <a:outerShdw blurRad="50800" dist="50800" dir="5400000" algn="ctr" rotWithShape="0">
              <a:srgbClr val="89BE6B"/>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2883D54-12B7-02EF-BF12-88C756231103}"/>
              </a:ext>
            </a:extLst>
          </p:cNvPr>
          <p:cNvSpPr>
            <a:spLocks noGrp="1"/>
          </p:cNvSpPr>
          <p:nvPr>
            <p:ph type="title"/>
          </p:nvPr>
        </p:nvSpPr>
        <p:spPr>
          <a:xfrm>
            <a:off x="838200" y="773695"/>
            <a:ext cx="4432443" cy="424813"/>
          </a:xfrm>
          <a:prstGeom prst="rect">
            <a:avLst/>
          </a:prstGeom>
        </p:spPr>
        <p:txBody>
          <a:bodyPr vert="horz" lIns="91440" tIns="45720" rIns="91440" bIns="45720" rtlCol="0" anchor="ctr">
            <a:normAutofit/>
          </a:bodyPr>
          <a:lstStyle/>
          <a:p>
            <a:r>
              <a:rPr lang="en-US" dirty="0" err="1"/>
              <a:t>Misc</a:t>
            </a:r>
            <a:r>
              <a:rPr lang="en-US" dirty="0"/>
              <a:t> Design Elements</a:t>
            </a:r>
          </a:p>
        </p:txBody>
      </p:sp>
      <p:sp>
        <p:nvSpPr>
          <p:cNvPr id="4" name="Freeform 3">
            <a:extLst>
              <a:ext uri="{FF2B5EF4-FFF2-40B4-BE49-F238E27FC236}">
                <a16:creationId xmlns:a16="http://schemas.microsoft.com/office/drawing/2014/main" id="{14170EB7-A4D6-A473-A11C-5C8A67508BDF}"/>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FF2F92"/>
          </a:solidFill>
          <a:ln>
            <a:noFill/>
          </a:ln>
          <a:effectLst>
            <a:outerShdw blurRad="50800" dist="50800" dir="5400000" algn="ctr" rotWithShape="0">
              <a:srgbClr val="89BE6B"/>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5" name="Picture 4">
            <a:extLst>
              <a:ext uri="{FF2B5EF4-FFF2-40B4-BE49-F238E27FC236}">
                <a16:creationId xmlns:a16="http://schemas.microsoft.com/office/drawing/2014/main" id="{6879793D-DFF5-0AC9-3E86-A8D07C23D7AD}"/>
              </a:ext>
            </a:extLst>
          </p:cNvPr>
          <p:cNvPicPr>
            <a:picLocks noChangeAspect="1"/>
          </p:cNvPicPr>
          <p:nvPr userDrawn="1"/>
        </p:nvPicPr>
        <p:blipFill rotWithShape="1">
          <a:blip r:embed="rId7"/>
          <a:srcRect b="10914"/>
          <a:stretch/>
        </p:blipFill>
        <p:spPr>
          <a:xfrm>
            <a:off x="11222383" y="5883278"/>
            <a:ext cx="888267" cy="898478"/>
          </a:xfrm>
          <a:prstGeom prst="rect">
            <a:avLst/>
          </a:prstGeom>
        </p:spPr>
      </p:pic>
    </p:spTree>
    <p:extLst>
      <p:ext uri="{BB962C8B-B14F-4D97-AF65-F5344CB8AC3E}">
        <p14:creationId xmlns:p14="http://schemas.microsoft.com/office/powerpoint/2010/main" val="2581793268"/>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dt="0"/>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33.png"/><Relationship Id="rId10" Type="http://schemas.openxmlformats.org/officeDocument/2006/relationships/image" Target="../media/image24.svg"/><Relationship Id="rId4" Type="http://schemas.openxmlformats.org/officeDocument/2006/relationships/image" Target="../media/image11.png"/><Relationship Id="rId9" Type="http://schemas.openxmlformats.org/officeDocument/2006/relationships/image" Target="../media/image23.png"/><Relationship Id="rId1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34.png"/><Relationship Id="rId10" Type="http://schemas.openxmlformats.org/officeDocument/2006/relationships/image" Target="../media/image24.svg"/><Relationship Id="rId4" Type="http://schemas.openxmlformats.org/officeDocument/2006/relationships/image" Target="../media/image11.png"/><Relationship Id="rId9" Type="http://schemas.openxmlformats.org/officeDocument/2006/relationships/image" Target="../media/image23.png"/><Relationship Id="rId1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www.kahoot.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269100-96A6-6EC0-2248-BA1D7870308E}"/>
              </a:ext>
            </a:extLst>
          </p:cNvPr>
          <p:cNvSpPr>
            <a:spLocks noGrp="1"/>
          </p:cNvSpPr>
          <p:nvPr>
            <p:ph type="title"/>
          </p:nvPr>
        </p:nvSpPr>
        <p:spPr>
          <a:xfrm>
            <a:off x="1300263" y="4071644"/>
            <a:ext cx="9994655" cy="1324519"/>
          </a:xfrm>
          <a:prstGeom prst="rect">
            <a:avLst/>
          </a:prstGeom>
        </p:spPr>
        <p:txBody>
          <a:bodyPr>
            <a:normAutofit fontScale="90000"/>
          </a:bodyPr>
          <a:lstStyle/>
          <a:p>
            <a:r>
              <a:rPr lang="en-US" dirty="0"/>
              <a:t>The Electromagnetic Spectrum</a:t>
            </a:r>
          </a:p>
        </p:txBody>
      </p:sp>
      <p:sp>
        <p:nvSpPr>
          <p:cNvPr id="2" name="TextBox 1">
            <a:extLst>
              <a:ext uri="{FF2B5EF4-FFF2-40B4-BE49-F238E27FC236}">
                <a16:creationId xmlns:a16="http://schemas.microsoft.com/office/drawing/2014/main" id="{9EFCF568-32BD-10A1-A2B6-AA710A4E70DC}"/>
              </a:ext>
            </a:extLst>
          </p:cNvPr>
          <p:cNvSpPr txBox="1"/>
          <p:nvPr/>
        </p:nvSpPr>
        <p:spPr>
          <a:xfrm>
            <a:off x="198602" y="6346880"/>
            <a:ext cx="6202198" cy="276999"/>
          </a:xfrm>
          <a:prstGeom prst="rect">
            <a:avLst/>
          </a:prstGeom>
          <a:noFill/>
        </p:spPr>
        <p:txBody>
          <a:bodyPr wrap="square" rtlCol="0">
            <a:spAutoFit/>
          </a:bodyPr>
          <a:lstStyle/>
          <a:p>
            <a:r>
              <a:rPr lang="en-US" sz="1200" b="0" dirty="0">
                <a:solidFill>
                  <a:schemeClr val="bg1"/>
                </a:solidFill>
                <a:effectLst/>
              </a:rPr>
              <a:t>Image credit: NASA/JPL-Caltech/SSC/</a:t>
            </a:r>
            <a:r>
              <a:rPr lang="en-US" sz="1200" b="0" dirty="0" err="1">
                <a:solidFill>
                  <a:schemeClr val="bg1"/>
                </a:solidFill>
                <a:effectLst/>
              </a:rPr>
              <a:t>STScI</a:t>
            </a:r>
            <a:r>
              <a:rPr lang="en-US" sz="1200" b="0" dirty="0">
                <a:solidFill>
                  <a:schemeClr val="bg1"/>
                </a:solidFill>
                <a:effectLst/>
              </a:rPr>
              <a:t>(M. Meixner)/ESA/NRAO(T.A. Rector)/K. Su</a:t>
            </a:r>
            <a:endParaRPr lang="en-US" sz="1200" dirty="0">
              <a:solidFill>
                <a:schemeClr val="bg1"/>
              </a:solidFill>
            </a:endParaRPr>
          </a:p>
        </p:txBody>
      </p:sp>
    </p:spTree>
    <p:extLst>
      <p:ext uri="{BB962C8B-B14F-4D97-AF65-F5344CB8AC3E}">
        <p14:creationId xmlns:p14="http://schemas.microsoft.com/office/powerpoint/2010/main" val="2072797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83EBA283-41C0-BF58-7A5B-2DFED7AB7168}"/>
              </a:ext>
            </a:extLst>
          </p:cNvPr>
          <p:cNvSpPr/>
          <p:nvPr/>
        </p:nvSpPr>
        <p:spPr>
          <a:xfrm>
            <a:off x="1449532" y="3946775"/>
            <a:ext cx="1499243" cy="1499243"/>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10</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3224624" y="878425"/>
            <a:ext cx="7743768" cy="468862"/>
          </a:xfrm>
          <a:gradFill flip="none" rotWithShape="1">
            <a:gsLst>
              <a:gs pos="16000">
                <a:srgbClr val="0432FF"/>
              </a:gs>
              <a:gs pos="100000">
                <a:srgbClr val="FF0000"/>
              </a:gs>
              <a:gs pos="82000">
                <a:srgbClr val="FF9300"/>
              </a:gs>
              <a:gs pos="65000">
                <a:srgbClr val="FFFC00"/>
              </a:gs>
              <a:gs pos="48000">
                <a:srgbClr val="009051"/>
              </a:gs>
              <a:gs pos="33000">
                <a:srgbClr val="009193"/>
              </a:gs>
              <a:gs pos="0">
                <a:srgbClr val="9437FF"/>
              </a:gs>
            </a:gsLst>
            <a:lin ang="0" scaled="1"/>
            <a:tileRect/>
          </a:gradFill>
        </p:spPr>
        <p:txBody>
          <a:bodyPr>
            <a:normAutofit fontScale="90000"/>
          </a:bodyPr>
          <a:lstStyle/>
          <a:p>
            <a:r>
              <a:rPr lang="en-US" dirty="0">
                <a:solidFill>
                  <a:schemeClr val="bg1"/>
                </a:solidFill>
              </a:rPr>
              <a:t>Visible light </a:t>
            </a:r>
          </a:p>
        </p:txBody>
      </p:sp>
      <p:sp>
        <p:nvSpPr>
          <p:cNvPr id="10" name="TextBox 9">
            <a:extLst>
              <a:ext uri="{FF2B5EF4-FFF2-40B4-BE49-F238E27FC236}">
                <a16:creationId xmlns:a16="http://schemas.microsoft.com/office/drawing/2014/main" id="{63A4C007-C25A-F8B1-872A-1B6E5AC111BF}"/>
              </a:ext>
            </a:extLst>
          </p:cNvPr>
          <p:cNvSpPr txBox="1"/>
          <p:nvPr/>
        </p:nvSpPr>
        <p:spPr>
          <a:xfrm>
            <a:off x="3210309" y="5801263"/>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dirty="0">
                <a:solidFill>
                  <a:srgbClr val="141212"/>
                </a:solidFill>
              </a:rPr>
              <a:t>ViewSpace.org</a:t>
            </a:r>
            <a:r>
              <a:rPr lang="en-US" sz="1200" b="0" i="0" dirty="0">
                <a:solidFill>
                  <a:srgbClr val="141212"/>
                </a:solidFill>
                <a:effectLst/>
              </a:rPr>
              <a:t> </a:t>
            </a:r>
            <a:endParaRPr lang="en-US" sz="1200" dirty="0"/>
          </a:p>
        </p:txBody>
      </p:sp>
      <p:pic>
        <p:nvPicPr>
          <p:cNvPr id="12" name="Graphic 11" descr="Sun with solid fill">
            <a:extLst>
              <a:ext uri="{FF2B5EF4-FFF2-40B4-BE49-F238E27FC236}">
                <a16:creationId xmlns:a16="http://schemas.microsoft.com/office/drawing/2014/main" id="{660CE226-1FD0-DC7D-C11F-389660CFAC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6964" y="4143916"/>
            <a:ext cx="499672" cy="499672"/>
          </a:xfrm>
          <a:prstGeom prst="rect">
            <a:avLst/>
          </a:prstGeom>
        </p:spPr>
      </p:pic>
      <p:pic>
        <p:nvPicPr>
          <p:cNvPr id="16" name="Graphic 15" descr="Coffee with solid fill">
            <a:extLst>
              <a:ext uri="{FF2B5EF4-FFF2-40B4-BE49-F238E27FC236}">
                <a16:creationId xmlns:a16="http://schemas.microsoft.com/office/drawing/2014/main" id="{4B698D05-C46A-78CF-D93A-D71F7770F2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7797" y="4081073"/>
            <a:ext cx="457200" cy="457200"/>
          </a:xfrm>
          <a:prstGeom prst="rect">
            <a:avLst/>
          </a:prstGeom>
        </p:spPr>
      </p:pic>
      <p:pic>
        <p:nvPicPr>
          <p:cNvPr id="22" name="Graphic 21" descr="Heart with pulse with solid fill">
            <a:extLst>
              <a:ext uri="{FF2B5EF4-FFF2-40B4-BE49-F238E27FC236}">
                <a16:creationId xmlns:a16="http://schemas.microsoft.com/office/drawing/2014/main" id="{64AD2186-E4F8-679E-F595-7E8A187EFE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2856" y="4030701"/>
            <a:ext cx="726101" cy="726101"/>
          </a:xfrm>
          <a:prstGeom prst="rect">
            <a:avLst/>
          </a:prstGeom>
        </p:spPr>
      </p:pic>
      <p:pic>
        <p:nvPicPr>
          <p:cNvPr id="24" name="Graphic 23" descr="Heartbeat with solid fill">
            <a:extLst>
              <a:ext uri="{FF2B5EF4-FFF2-40B4-BE49-F238E27FC236}">
                <a16:creationId xmlns:a16="http://schemas.microsoft.com/office/drawing/2014/main" id="{BC9279BE-BACA-F70A-B1B7-D868537482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55046" y="4104157"/>
            <a:ext cx="515998" cy="515998"/>
          </a:xfrm>
          <a:prstGeom prst="rect">
            <a:avLst/>
          </a:prstGeom>
        </p:spPr>
      </p:pic>
      <p:pic>
        <p:nvPicPr>
          <p:cNvPr id="26" name="Graphic 25" descr="Airplane with solid fill">
            <a:extLst>
              <a:ext uri="{FF2B5EF4-FFF2-40B4-BE49-F238E27FC236}">
                <a16:creationId xmlns:a16="http://schemas.microsoft.com/office/drawing/2014/main" id="{0D1F40A3-CB56-0953-356F-0CA212FC3A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40715" y="4095995"/>
            <a:ext cx="515998" cy="515998"/>
          </a:xfrm>
          <a:prstGeom prst="rect">
            <a:avLst/>
          </a:prstGeom>
        </p:spPr>
      </p:pic>
      <p:sp>
        <p:nvSpPr>
          <p:cNvPr id="9" name="Oval 8">
            <a:extLst>
              <a:ext uri="{FF2B5EF4-FFF2-40B4-BE49-F238E27FC236}">
                <a16:creationId xmlns:a16="http://schemas.microsoft.com/office/drawing/2014/main" id="{3AD7CC4A-EF95-7DAD-BD2F-FFD853D07325}"/>
              </a:ext>
            </a:extLst>
          </p:cNvPr>
          <p:cNvSpPr/>
          <p:nvPr/>
        </p:nvSpPr>
        <p:spPr>
          <a:xfrm>
            <a:off x="1764792" y="4007180"/>
            <a:ext cx="1129784" cy="149924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sz="1200" dirty="0">
                <a:solidFill>
                  <a:schemeClr val="tx1"/>
                </a:solidFill>
              </a:rPr>
              <a:t>Stars, planets, galaxies, etc.</a:t>
            </a:r>
          </a:p>
        </p:txBody>
      </p:sp>
      <p:sp>
        <p:nvSpPr>
          <p:cNvPr id="15" name="Rectangle 14">
            <a:extLst>
              <a:ext uri="{FF2B5EF4-FFF2-40B4-BE49-F238E27FC236}">
                <a16:creationId xmlns:a16="http://schemas.microsoft.com/office/drawing/2014/main" id="{BAB654C3-6CEB-7710-901F-8A6065C724BF}"/>
              </a:ext>
            </a:extLst>
          </p:cNvPr>
          <p:cNvSpPr/>
          <p:nvPr/>
        </p:nvSpPr>
        <p:spPr>
          <a:xfrm rot="15900000">
            <a:off x="1082898" y="3943917"/>
            <a:ext cx="2272895" cy="1891070"/>
          </a:xfrm>
          <a:prstGeom prst="rect">
            <a:avLst/>
          </a:prstGeom>
          <a:noFill/>
          <a:effectLst/>
        </p:spPr>
        <p:txBody>
          <a:bodyPr wrap="none" lIns="91440" tIns="45720" rIns="91440" bIns="45720">
            <a:prstTxWarp prst="textCircle">
              <a:avLst/>
            </a:prstTxWarp>
            <a:spAutoFit/>
          </a:bodyPr>
          <a:lstStyle/>
          <a:p>
            <a:pPr algn="ctr"/>
            <a:r>
              <a:rPr lang="en-US" sz="1400" b="1" dirty="0">
                <a:ln w="0"/>
                <a:solidFill>
                  <a:schemeClr val="accent1"/>
                </a:solidFill>
              </a:rPr>
              <a:t>Other Astrophysical Phenomena</a:t>
            </a:r>
            <a:endParaRPr lang="en-US" sz="1400" b="1" cap="none" spc="0" dirty="0">
              <a:ln w="0"/>
              <a:solidFill>
                <a:schemeClr val="accent1"/>
              </a:solidFill>
            </a:endParaRPr>
          </a:p>
        </p:txBody>
      </p:sp>
      <p:pic>
        <p:nvPicPr>
          <p:cNvPr id="7" name="Picture 6" descr="A home scene is shown in various colors of visible light. The sky outside the window is light blue and the yellow circle is the Sun. The dentist office seen through the window is gray, with a sign that says “Dentist” at the top of the building in white lettering against a dark blue background. The radio/television tower is a darker shade of blue against the sky and stands on green grass. Inside the home, the room’s wall is a light blue and the carpet is blue-green. The fireplace is also blue-green and has white trimming along the mantel’s edges. The grow light and plant pot on top of the fireplace are dark blue, while the radio is blue-green. A yellow and orange-colored fire is inside the fireplace’s hearth. A light brown cat is sleeping on the floor in front of the fire. The stool to the right of the fireplace is white and has a dark blue WiFi router on top. On the other side of the stool is a white table with a full pitcher of ice water, a cup, and a laptop. The person is sitting on an orange chair at the desk while working on their laptop with a cellphone in their hand. A dark blue ceiling light is hanging above the person.&#10;There are two text labels. The plant sitting on top of the fireplace mantel is labeled “Plants reflect visible light.” The Sun seen through the window is labeled “The Sun emits visible light.”">
            <a:extLst>
              <a:ext uri="{FF2B5EF4-FFF2-40B4-BE49-F238E27FC236}">
                <a16:creationId xmlns:a16="http://schemas.microsoft.com/office/drawing/2014/main" id="{207A902A-EDEB-1949-5E5F-A1A3F56270E5}"/>
              </a:ext>
            </a:extLst>
          </p:cNvPr>
          <p:cNvPicPr>
            <a:picLocks noChangeAspect="1"/>
          </p:cNvPicPr>
          <p:nvPr/>
        </p:nvPicPr>
        <p:blipFill>
          <a:blip r:embed="rId14"/>
          <a:srcRect/>
          <a:stretch/>
        </p:blipFill>
        <p:spPr>
          <a:xfrm>
            <a:off x="3224625" y="1411866"/>
            <a:ext cx="7743767" cy="4372601"/>
          </a:xfrm>
          <a:prstGeom prst="rect">
            <a:avLst/>
          </a:prstGeom>
        </p:spPr>
      </p:pic>
      <p:pic>
        <p:nvPicPr>
          <p:cNvPr id="28" name="Picture 27">
            <a:extLst>
              <a:ext uri="{FF2B5EF4-FFF2-40B4-BE49-F238E27FC236}">
                <a16:creationId xmlns:a16="http://schemas.microsoft.com/office/drawing/2014/main" id="{F2F0BCF6-CEA4-4848-19C5-02EC5DBB5926}"/>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39477" y="3889985"/>
            <a:ext cx="2380017" cy="2270017"/>
          </a:xfrm>
          <a:prstGeom prst="rect">
            <a:avLst/>
          </a:prstGeom>
        </p:spPr>
      </p:pic>
    </p:spTree>
    <p:extLst>
      <p:ext uri="{BB962C8B-B14F-4D97-AF65-F5344CB8AC3E}">
        <p14:creationId xmlns:p14="http://schemas.microsoft.com/office/powerpoint/2010/main" val="2528476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C0111B5-7631-46B2-ACB3-E852EF1D1EC7}"/>
              </a:ext>
            </a:extLst>
          </p:cNvPr>
          <p:cNvSpPr/>
          <p:nvPr/>
        </p:nvSpPr>
        <p:spPr>
          <a:xfrm>
            <a:off x="1449532" y="3946775"/>
            <a:ext cx="1499243" cy="1499243"/>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Picture 10">
            <a:extLst>
              <a:ext uri="{FF2B5EF4-FFF2-40B4-BE49-F238E27FC236}">
                <a16:creationId xmlns:a16="http://schemas.microsoft.com/office/drawing/2014/main" id="{68FD9254-C36F-2C40-774E-B750042ED1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9477" y="3889985"/>
            <a:ext cx="2380017" cy="2270017"/>
          </a:xfrm>
          <a:prstGeom prst="rect">
            <a:avLst/>
          </a:prstGeom>
        </p:spPr>
      </p:pic>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11</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3151142" y="878425"/>
            <a:ext cx="9201854" cy="468862"/>
          </a:xfrm>
        </p:spPr>
        <p:txBody>
          <a:bodyPr>
            <a:normAutofit fontScale="90000"/>
          </a:bodyPr>
          <a:lstStyle/>
          <a:p>
            <a:r>
              <a:rPr lang="en-US" dirty="0"/>
              <a:t>Infrared light </a:t>
            </a:r>
          </a:p>
        </p:txBody>
      </p:sp>
      <p:sp>
        <p:nvSpPr>
          <p:cNvPr id="10" name="TextBox 9">
            <a:extLst>
              <a:ext uri="{FF2B5EF4-FFF2-40B4-BE49-F238E27FC236}">
                <a16:creationId xmlns:a16="http://schemas.microsoft.com/office/drawing/2014/main" id="{63A4C007-C25A-F8B1-872A-1B6E5AC111BF}"/>
              </a:ext>
            </a:extLst>
          </p:cNvPr>
          <p:cNvSpPr txBox="1"/>
          <p:nvPr/>
        </p:nvSpPr>
        <p:spPr>
          <a:xfrm>
            <a:off x="3210309" y="5801263"/>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dirty="0">
                <a:solidFill>
                  <a:srgbClr val="141212"/>
                </a:solidFill>
              </a:rPr>
              <a:t>ViewSpace.org</a:t>
            </a:r>
            <a:r>
              <a:rPr lang="en-US" sz="1200" b="0" i="0" dirty="0">
                <a:solidFill>
                  <a:srgbClr val="141212"/>
                </a:solidFill>
                <a:effectLst/>
              </a:rPr>
              <a:t> </a:t>
            </a:r>
            <a:endParaRPr lang="en-US" sz="1200" dirty="0"/>
          </a:p>
        </p:txBody>
      </p:sp>
      <p:pic>
        <p:nvPicPr>
          <p:cNvPr id="12" name="Graphic 11" descr="Sun with solid fill">
            <a:extLst>
              <a:ext uri="{FF2B5EF4-FFF2-40B4-BE49-F238E27FC236}">
                <a16:creationId xmlns:a16="http://schemas.microsoft.com/office/drawing/2014/main" id="{660CE226-1FD0-DC7D-C11F-389660CFA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6964" y="4143916"/>
            <a:ext cx="499672" cy="499672"/>
          </a:xfrm>
          <a:prstGeom prst="rect">
            <a:avLst/>
          </a:prstGeom>
        </p:spPr>
      </p:pic>
      <p:pic>
        <p:nvPicPr>
          <p:cNvPr id="16" name="Graphic 15" descr="Coffee with solid fill">
            <a:extLst>
              <a:ext uri="{FF2B5EF4-FFF2-40B4-BE49-F238E27FC236}">
                <a16:creationId xmlns:a16="http://schemas.microsoft.com/office/drawing/2014/main" id="{4B698D05-C46A-78CF-D93A-D71F7770F2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7797" y="4081073"/>
            <a:ext cx="457200" cy="457200"/>
          </a:xfrm>
          <a:prstGeom prst="rect">
            <a:avLst/>
          </a:prstGeom>
        </p:spPr>
      </p:pic>
      <p:pic>
        <p:nvPicPr>
          <p:cNvPr id="22" name="Graphic 21" descr="Heart with pulse with solid fill">
            <a:extLst>
              <a:ext uri="{FF2B5EF4-FFF2-40B4-BE49-F238E27FC236}">
                <a16:creationId xmlns:a16="http://schemas.microsoft.com/office/drawing/2014/main" id="{64AD2186-E4F8-679E-F595-7E8A187EFE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52856" y="4030701"/>
            <a:ext cx="726101" cy="726101"/>
          </a:xfrm>
          <a:prstGeom prst="rect">
            <a:avLst/>
          </a:prstGeom>
        </p:spPr>
      </p:pic>
      <p:pic>
        <p:nvPicPr>
          <p:cNvPr id="24" name="Graphic 23" descr="Heartbeat with solid fill">
            <a:extLst>
              <a:ext uri="{FF2B5EF4-FFF2-40B4-BE49-F238E27FC236}">
                <a16:creationId xmlns:a16="http://schemas.microsoft.com/office/drawing/2014/main" id="{BC9279BE-BACA-F70A-B1B7-D868537482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55046" y="4104157"/>
            <a:ext cx="515998" cy="515998"/>
          </a:xfrm>
          <a:prstGeom prst="rect">
            <a:avLst/>
          </a:prstGeom>
        </p:spPr>
      </p:pic>
      <p:pic>
        <p:nvPicPr>
          <p:cNvPr id="26" name="Graphic 25" descr="Airplane with solid fill">
            <a:extLst>
              <a:ext uri="{FF2B5EF4-FFF2-40B4-BE49-F238E27FC236}">
                <a16:creationId xmlns:a16="http://schemas.microsoft.com/office/drawing/2014/main" id="{0D1F40A3-CB56-0953-356F-0CA212FC3A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40715" y="4095995"/>
            <a:ext cx="515998" cy="515998"/>
          </a:xfrm>
          <a:prstGeom prst="rect">
            <a:avLst/>
          </a:prstGeom>
        </p:spPr>
      </p:pic>
      <p:sp>
        <p:nvSpPr>
          <p:cNvPr id="15" name="Rectangle 14">
            <a:extLst>
              <a:ext uri="{FF2B5EF4-FFF2-40B4-BE49-F238E27FC236}">
                <a16:creationId xmlns:a16="http://schemas.microsoft.com/office/drawing/2014/main" id="{BAB654C3-6CEB-7710-901F-8A6065C724BF}"/>
              </a:ext>
            </a:extLst>
          </p:cNvPr>
          <p:cNvSpPr/>
          <p:nvPr/>
        </p:nvSpPr>
        <p:spPr>
          <a:xfrm rot="15900000">
            <a:off x="1082898" y="3943917"/>
            <a:ext cx="2272895" cy="1891070"/>
          </a:xfrm>
          <a:prstGeom prst="rect">
            <a:avLst/>
          </a:prstGeom>
          <a:noFill/>
          <a:effectLst/>
        </p:spPr>
        <p:txBody>
          <a:bodyPr wrap="none" lIns="91440" tIns="45720" rIns="91440" bIns="45720">
            <a:prstTxWarp prst="textCircle">
              <a:avLst/>
            </a:prstTxWarp>
            <a:spAutoFit/>
          </a:bodyPr>
          <a:lstStyle/>
          <a:p>
            <a:pPr algn="ctr"/>
            <a:r>
              <a:rPr lang="en-US" sz="1400" b="1" dirty="0">
                <a:ln w="0"/>
                <a:solidFill>
                  <a:schemeClr val="accent1"/>
                </a:solidFill>
              </a:rPr>
              <a:t>Other Astrophysical Phenomena</a:t>
            </a:r>
            <a:endParaRPr lang="en-US" sz="1400" b="1" cap="none" spc="0" dirty="0">
              <a:ln w="0"/>
              <a:solidFill>
                <a:schemeClr val="accent1"/>
              </a:solidFill>
            </a:endParaRPr>
          </a:p>
        </p:txBody>
      </p:sp>
      <p:pic>
        <p:nvPicPr>
          <p:cNvPr id="7" name="Picture 6" descr="A home scene is shown with the room’s objects in different shades of gray according to how much infrared light they are emitting: from white (very bright in infrared) to black (very dim in infrared). White objects include the Sun, grow light, fire, and WiFi router. Light gray objects include the cat, radio, laptop, cellphone, and person’s skin. Gray items include the person’s clothes, ceiling light, the mostly open window’s glass that blocks some of the Sun from view, radio tower, trees, and equipment in the dentist’s office. Dark gray items include the desk, chair, and floor. Black items are the ice water in the pitcher and cup. There are two text labels in the illustration. The pitcher, which has a dark gray silhouette, is labeled “Ice Water.” The cat, which appears light gray, is labeled “Warm Animal.”">
            <a:extLst>
              <a:ext uri="{FF2B5EF4-FFF2-40B4-BE49-F238E27FC236}">
                <a16:creationId xmlns:a16="http://schemas.microsoft.com/office/drawing/2014/main" id="{207A902A-EDEB-1949-5E5F-A1A3F56270E5}"/>
              </a:ext>
            </a:extLst>
          </p:cNvPr>
          <p:cNvPicPr>
            <a:picLocks noChangeAspect="1"/>
          </p:cNvPicPr>
          <p:nvPr/>
        </p:nvPicPr>
        <p:blipFill>
          <a:blip r:embed="rId15"/>
          <a:srcRect/>
          <a:stretch/>
        </p:blipFill>
        <p:spPr>
          <a:xfrm>
            <a:off x="3224625" y="1419920"/>
            <a:ext cx="7743767" cy="4356493"/>
          </a:xfrm>
          <a:prstGeom prst="rect">
            <a:avLst/>
          </a:prstGeom>
        </p:spPr>
      </p:pic>
      <p:sp>
        <p:nvSpPr>
          <p:cNvPr id="9" name="Oval 8">
            <a:extLst>
              <a:ext uri="{FF2B5EF4-FFF2-40B4-BE49-F238E27FC236}">
                <a16:creationId xmlns:a16="http://schemas.microsoft.com/office/drawing/2014/main" id="{3AD7CC4A-EF95-7DAD-BD2F-FFD853D07325}"/>
              </a:ext>
            </a:extLst>
          </p:cNvPr>
          <p:cNvSpPr/>
          <p:nvPr/>
        </p:nvSpPr>
        <p:spPr>
          <a:xfrm>
            <a:off x="1510778" y="3910815"/>
            <a:ext cx="1499244" cy="158316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tx1"/>
                </a:solidFill>
              </a:rPr>
              <a:t>Star-forming clouds made of gas and dust, red dwarf stars, exoplanets</a:t>
            </a:r>
          </a:p>
        </p:txBody>
      </p:sp>
    </p:spTree>
    <p:extLst>
      <p:ext uri="{BB962C8B-B14F-4D97-AF65-F5344CB8AC3E}">
        <p14:creationId xmlns:p14="http://schemas.microsoft.com/office/powerpoint/2010/main" val="321257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83EBA283-41C0-BF58-7A5B-2DFED7AB7168}"/>
              </a:ext>
            </a:extLst>
          </p:cNvPr>
          <p:cNvSpPr/>
          <p:nvPr/>
        </p:nvSpPr>
        <p:spPr>
          <a:xfrm>
            <a:off x="1449532" y="3946775"/>
            <a:ext cx="1499243" cy="1499243"/>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Picture 4">
            <a:extLst>
              <a:ext uri="{FF2B5EF4-FFF2-40B4-BE49-F238E27FC236}">
                <a16:creationId xmlns:a16="http://schemas.microsoft.com/office/drawing/2014/main" id="{FD160D85-EF7E-2E3E-2874-F16CD390BC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9477" y="3889985"/>
            <a:ext cx="2380017" cy="2270017"/>
          </a:xfrm>
          <a:prstGeom prst="rect">
            <a:avLst/>
          </a:prstGeom>
        </p:spPr>
      </p:pic>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12</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3151142" y="878425"/>
            <a:ext cx="9201854" cy="468862"/>
          </a:xfrm>
        </p:spPr>
        <p:txBody>
          <a:bodyPr>
            <a:normAutofit fontScale="90000"/>
          </a:bodyPr>
          <a:lstStyle/>
          <a:p>
            <a:r>
              <a:rPr lang="en-US" dirty="0"/>
              <a:t>Microwaves and radio waves</a:t>
            </a:r>
          </a:p>
        </p:txBody>
      </p:sp>
      <p:sp>
        <p:nvSpPr>
          <p:cNvPr id="10" name="TextBox 9">
            <a:extLst>
              <a:ext uri="{FF2B5EF4-FFF2-40B4-BE49-F238E27FC236}">
                <a16:creationId xmlns:a16="http://schemas.microsoft.com/office/drawing/2014/main" id="{63A4C007-C25A-F8B1-872A-1B6E5AC111BF}"/>
              </a:ext>
            </a:extLst>
          </p:cNvPr>
          <p:cNvSpPr txBox="1"/>
          <p:nvPr/>
        </p:nvSpPr>
        <p:spPr>
          <a:xfrm>
            <a:off x="3210309" y="5801263"/>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dirty="0">
                <a:solidFill>
                  <a:srgbClr val="141212"/>
                </a:solidFill>
              </a:rPr>
              <a:t>ViewSpace.org</a:t>
            </a:r>
            <a:r>
              <a:rPr lang="en-US" sz="1200" b="0" i="0" dirty="0">
                <a:solidFill>
                  <a:srgbClr val="141212"/>
                </a:solidFill>
                <a:effectLst/>
              </a:rPr>
              <a:t> </a:t>
            </a:r>
            <a:endParaRPr lang="en-US" sz="1200" dirty="0"/>
          </a:p>
        </p:txBody>
      </p:sp>
      <p:pic>
        <p:nvPicPr>
          <p:cNvPr id="12" name="Graphic 11" descr="Sun with solid fill">
            <a:extLst>
              <a:ext uri="{FF2B5EF4-FFF2-40B4-BE49-F238E27FC236}">
                <a16:creationId xmlns:a16="http://schemas.microsoft.com/office/drawing/2014/main" id="{660CE226-1FD0-DC7D-C11F-389660CFA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6964" y="4143916"/>
            <a:ext cx="499672" cy="499672"/>
          </a:xfrm>
          <a:prstGeom prst="rect">
            <a:avLst/>
          </a:prstGeom>
        </p:spPr>
      </p:pic>
      <p:pic>
        <p:nvPicPr>
          <p:cNvPr id="16" name="Graphic 15" descr="Coffee with solid fill">
            <a:extLst>
              <a:ext uri="{FF2B5EF4-FFF2-40B4-BE49-F238E27FC236}">
                <a16:creationId xmlns:a16="http://schemas.microsoft.com/office/drawing/2014/main" id="{4B698D05-C46A-78CF-D93A-D71F7770F2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7797" y="4081073"/>
            <a:ext cx="457200" cy="457200"/>
          </a:xfrm>
          <a:prstGeom prst="rect">
            <a:avLst/>
          </a:prstGeom>
        </p:spPr>
      </p:pic>
      <p:pic>
        <p:nvPicPr>
          <p:cNvPr id="22" name="Graphic 21" descr="Heart with pulse with solid fill">
            <a:extLst>
              <a:ext uri="{FF2B5EF4-FFF2-40B4-BE49-F238E27FC236}">
                <a16:creationId xmlns:a16="http://schemas.microsoft.com/office/drawing/2014/main" id="{64AD2186-E4F8-679E-F595-7E8A187EFE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52856" y="4030701"/>
            <a:ext cx="726101" cy="726101"/>
          </a:xfrm>
          <a:prstGeom prst="rect">
            <a:avLst/>
          </a:prstGeom>
        </p:spPr>
      </p:pic>
      <p:pic>
        <p:nvPicPr>
          <p:cNvPr id="24" name="Graphic 23" descr="Heartbeat with solid fill">
            <a:extLst>
              <a:ext uri="{FF2B5EF4-FFF2-40B4-BE49-F238E27FC236}">
                <a16:creationId xmlns:a16="http://schemas.microsoft.com/office/drawing/2014/main" id="{BC9279BE-BACA-F70A-B1B7-D868537482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55046" y="4104157"/>
            <a:ext cx="515998" cy="515998"/>
          </a:xfrm>
          <a:prstGeom prst="rect">
            <a:avLst/>
          </a:prstGeom>
        </p:spPr>
      </p:pic>
      <p:pic>
        <p:nvPicPr>
          <p:cNvPr id="26" name="Graphic 25" descr="Airplane with solid fill">
            <a:extLst>
              <a:ext uri="{FF2B5EF4-FFF2-40B4-BE49-F238E27FC236}">
                <a16:creationId xmlns:a16="http://schemas.microsoft.com/office/drawing/2014/main" id="{0D1F40A3-CB56-0953-356F-0CA212FC3A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40715" y="4095995"/>
            <a:ext cx="515998" cy="515998"/>
          </a:xfrm>
          <a:prstGeom prst="rect">
            <a:avLst/>
          </a:prstGeom>
        </p:spPr>
      </p:pic>
      <p:sp>
        <p:nvSpPr>
          <p:cNvPr id="15" name="Rectangle 14">
            <a:extLst>
              <a:ext uri="{FF2B5EF4-FFF2-40B4-BE49-F238E27FC236}">
                <a16:creationId xmlns:a16="http://schemas.microsoft.com/office/drawing/2014/main" id="{BAB654C3-6CEB-7710-901F-8A6065C724BF}"/>
              </a:ext>
            </a:extLst>
          </p:cNvPr>
          <p:cNvSpPr/>
          <p:nvPr/>
        </p:nvSpPr>
        <p:spPr>
          <a:xfrm rot="15900000">
            <a:off x="1082898" y="3943917"/>
            <a:ext cx="2272895" cy="1891070"/>
          </a:xfrm>
          <a:prstGeom prst="rect">
            <a:avLst/>
          </a:prstGeom>
          <a:noFill/>
          <a:effectLst/>
        </p:spPr>
        <p:txBody>
          <a:bodyPr wrap="none" lIns="91440" tIns="45720" rIns="91440" bIns="45720">
            <a:prstTxWarp prst="textCircle">
              <a:avLst/>
            </a:prstTxWarp>
            <a:spAutoFit/>
          </a:bodyPr>
          <a:lstStyle/>
          <a:p>
            <a:pPr algn="ctr"/>
            <a:r>
              <a:rPr lang="en-US" sz="1400" b="1" dirty="0">
                <a:ln w="0"/>
                <a:solidFill>
                  <a:schemeClr val="accent1"/>
                </a:solidFill>
              </a:rPr>
              <a:t>Other Astrophysical Phenomena</a:t>
            </a:r>
            <a:endParaRPr lang="en-US" sz="1400" b="1" cap="none" spc="0" dirty="0">
              <a:ln w="0"/>
              <a:solidFill>
                <a:schemeClr val="accent1"/>
              </a:solidFill>
            </a:endParaRPr>
          </a:p>
        </p:txBody>
      </p:sp>
      <p:pic>
        <p:nvPicPr>
          <p:cNvPr id="7" name="Picture 6" descr="A home scene is shown in a single shade of dark gray with select objects highlighted in white. Objects highlighted in white indicate that they emit radio and/or microwave light, including the radio/television tower, Sun, antenna of the WiFi router, laptop, and phone. Additionally, a small white circle representing a pulsar is in the left side of the sky. Everything else in the scene is dark gray and visible only by their silhouettes. There are three text labels. The small white circle seen in the sky through the left side of the window is labeled, “Pulsar.” The slightly larger circle out the window is labeled, “Radio/TV Tower.” The white vertical line towards the bottom of the scene highlights the antenna of the internet router, which is labeled “WiFi.”">
            <a:extLst>
              <a:ext uri="{FF2B5EF4-FFF2-40B4-BE49-F238E27FC236}">
                <a16:creationId xmlns:a16="http://schemas.microsoft.com/office/drawing/2014/main" id="{207A902A-EDEB-1949-5E5F-A1A3F56270E5}"/>
              </a:ext>
            </a:extLst>
          </p:cNvPr>
          <p:cNvPicPr>
            <a:picLocks noChangeAspect="1"/>
          </p:cNvPicPr>
          <p:nvPr/>
        </p:nvPicPr>
        <p:blipFill>
          <a:blip r:embed="rId15"/>
          <a:srcRect/>
          <a:stretch/>
        </p:blipFill>
        <p:spPr>
          <a:xfrm>
            <a:off x="3224625" y="1423342"/>
            <a:ext cx="7743767" cy="4349648"/>
          </a:xfrm>
          <a:prstGeom prst="rect">
            <a:avLst/>
          </a:prstGeom>
        </p:spPr>
      </p:pic>
      <p:sp>
        <p:nvSpPr>
          <p:cNvPr id="9" name="Oval 8">
            <a:extLst>
              <a:ext uri="{FF2B5EF4-FFF2-40B4-BE49-F238E27FC236}">
                <a16:creationId xmlns:a16="http://schemas.microsoft.com/office/drawing/2014/main" id="{3AD7CC4A-EF95-7DAD-BD2F-FFD853D07325}"/>
              </a:ext>
            </a:extLst>
          </p:cNvPr>
          <p:cNvSpPr/>
          <p:nvPr/>
        </p:nvSpPr>
        <p:spPr>
          <a:xfrm>
            <a:off x="1703964" y="3966579"/>
            <a:ext cx="1284566" cy="150687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tx1"/>
                </a:solidFill>
              </a:rPr>
              <a:t>Pulsars, cosmic background radiation</a:t>
            </a:r>
          </a:p>
        </p:txBody>
      </p:sp>
    </p:spTree>
    <p:extLst>
      <p:ext uri="{BB962C8B-B14F-4D97-AF65-F5344CB8AC3E}">
        <p14:creationId xmlns:p14="http://schemas.microsoft.com/office/powerpoint/2010/main" val="154247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13</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2100751" y="972434"/>
            <a:ext cx="9387976" cy="444217"/>
          </a:xfrm>
        </p:spPr>
        <p:txBody>
          <a:bodyPr>
            <a:normAutofit fontScale="90000"/>
          </a:bodyPr>
          <a:lstStyle/>
          <a:p>
            <a:r>
              <a:rPr lang="en-US" dirty="0"/>
              <a:t>We build telescopes to detect other types of light</a:t>
            </a:r>
          </a:p>
        </p:txBody>
      </p:sp>
      <p:pic>
        <p:nvPicPr>
          <p:cNvPr id="7" name="Picture Placeholder 6" descr="A diagram shows ten different space observatories, including FERMI, Chandra, Hubble, Euclid, Roman, and Webb space telescopes shown above the Earth, as well as the an airplane labelled “Sofia” flying above the groun. The Rubin and ELTs building is shown on top of a mountain, alongside two different arrays of radio disks labeled “ALMA” and “SKA.” A hortizontal, white dotted line labeled “Atmosphere” bisects the scene above the Sofia airplane below the space telescopes. Along the top of the scene, the various wavelengths of the electromagnetic spectrum - from shortest wavelength (gamma) to longest wavelength (radio) are labeled from left to right. Dark purple lines representing gamme, x-ray, and ultraviolet light are shown descending to the Fermi and Chandra space telescopes, but they don’t cross the line labeled as the edge of the atmosphere. Bars shown in the colors of the rainbow are shown descending below the section of the spectrum labeled “visible” and pass through the Hubble Space Telescope and through the line labeled “atmosphere” to the Rubin and ELTs observatory. Infrared, microwave, and radio waves are shown as red bars that pass through the atmosphere. Webb, Roman, and Euclid are shown in the Infrared light area, whereas ALMA is shown under “microwave” and the SKA observatory is shown detecting radio waves.">
            <a:extLst>
              <a:ext uri="{FF2B5EF4-FFF2-40B4-BE49-F238E27FC236}">
                <a16:creationId xmlns:a16="http://schemas.microsoft.com/office/drawing/2014/main" id="{BD350F27-1A7A-817A-F6BB-BAC4D729A114}"/>
              </a:ext>
            </a:extLst>
          </p:cNvPr>
          <p:cNvPicPr>
            <a:picLocks noGrp="1" noChangeAspect="1"/>
          </p:cNvPicPr>
          <p:nvPr>
            <p:ph type="pic" sz="quarter" idx="11"/>
          </p:nvPr>
        </p:nvPicPr>
        <p:blipFill>
          <a:blip r:embed="rId4"/>
          <a:srcRect t="1501" b="1501"/>
          <a:stretch>
            <a:fillRect/>
          </a:stretch>
        </p:blipFill>
        <p:spPr>
          <a:xfrm>
            <a:off x="2732054" y="1555716"/>
            <a:ext cx="6382257" cy="4538928"/>
          </a:xfrm>
        </p:spPr>
      </p:pic>
      <p:sp>
        <p:nvSpPr>
          <p:cNvPr id="9" name="TextBox 8">
            <a:extLst>
              <a:ext uri="{FF2B5EF4-FFF2-40B4-BE49-F238E27FC236}">
                <a16:creationId xmlns:a16="http://schemas.microsoft.com/office/drawing/2014/main" id="{26F7E2A5-9E88-9A77-7D34-D8E851FD3C3B}"/>
              </a:ext>
            </a:extLst>
          </p:cNvPr>
          <p:cNvSpPr txBox="1"/>
          <p:nvPr/>
        </p:nvSpPr>
        <p:spPr>
          <a:xfrm>
            <a:off x="882869" y="5817645"/>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b="0" i="0" dirty="0">
                <a:solidFill>
                  <a:srgbClr val="141212"/>
                </a:solidFill>
                <a:effectLst/>
              </a:rPr>
              <a:t>NASA, STScI </a:t>
            </a:r>
            <a:endParaRPr lang="en-US" sz="1200" dirty="0"/>
          </a:p>
        </p:txBody>
      </p:sp>
    </p:spTree>
    <p:extLst>
      <p:ext uri="{BB962C8B-B14F-4D97-AF65-F5344CB8AC3E}">
        <p14:creationId xmlns:p14="http://schemas.microsoft.com/office/powerpoint/2010/main" val="344187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075A25-EFEB-CA7C-2A40-D0867FEBB312}"/>
              </a:ext>
            </a:extLst>
          </p:cNvPr>
          <p:cNvSpPr>
            <a:spLocks noGrp="1"/>
          </p:cNvSpPr>
          <p:nvPr>
            <p:ph type="sldNum" sz="quarter" idx="4"/>
          </p:nvPr>
        </p:nvSpPr>
        <p:spPr/>
        <p:txBody>
          <a:bodyPr/>
          <a:lstStyle/>
          <a:p>
            <a:fld id="{8D407A93-5F51-6D4C-9C0B-941BF48061CC}" type="slidenum">
              <a:rPr lang="en-US" smtClean="0"/>
              <a:pPr/>
              <a:t>14</a:t>
            </a:fld>
            <a:endParaRPr lang="en-US" dirty="0"/>
          </a:p>
        </p:txBody>
      </p:sp>
      <p:sp>
        <p:nvSpPr>
          <p:cNvPr id="3" name="Footer Placeholder 2">
            <a:extLst>
              <a:ext uri="{FF2B5EF4-FFF2-40B4-BE49-F238E27FC236}">
                <a16:creationId xmlns:a16="http://schemas.microsoft.com/office/drawing/2014/main" id="{2B0B8AA3-9220-80EA-D026-D0DE9BD267DB}"/>
              </a:ext>
            </a:extLst>
          </p:cNvPr>
          <p:cNvSpPr>
            <a:spLocks noGrp="1"/>
          </p:cNvSpPr>
          <p:nvPr>
            <p:ph type="ftr" sz="quarter" idx="3"/>
          </p:nvPr>
        </p:nvSpPr>
        <p:spPr/>
        <p:txBody>
          <a:bodyPr/>
          <a:lstStyle/>
          <a:p>
            <a:r>
              <a:rPr lang="en-US"/>
              <a:t>The Electromagnetic Spectrum</a:t>
            </a:r>
            <a:endParaRPr lang="en-US" dirty="0"/>
          </a:p>
        </p:txBody>
      </p:sp>
      <p:pic>
        <p:nvPicPr>
          <p:cNvPr id="7" name="Picture 6" descr="A diagram showing the different temperatures of stars that emit different wavelengths of light. Five stars (from left to right) of different colors are shown side-by-side, including: 1) a dark blue star below the purple end of the visible light spectrum, 2) a light blue star beneath the bluish-green portion of the spectrum, 3) a yellow star at the center near the middle of the visible light spectrum, 4) an orange star below the orange-ish red portion of the spectrum, and 5) a dark red star with whitish patches on its surface below the red end of the visible light spectrum. The top of the diagram shows visible light in between two other sections of the electromagnetic spectrum, with “ultraviolet” labeled to the left and “infrared” labeled to the right. ">
            <a:extLst>
              <a:ext uri="{FF2B5EF4-FFF2-40B4-BE49-F238E27FC236}">
                <a16:creationId xmlns:a16="http://schemas.microsoft.com/office/drawing/2014/main" id="{9723D76A-3164-7799-8159-D3898389734F}"/>
              </a:ext>
            </a:extLst>
          </p:cNvPr>
          <p:cNvPicPr>
            <a:picLocks noChangeAspect="1"/>
          </p:cNvPicPr>
          <p:nvPr/>
        </p:nvPicPr>
        <p:blipFill>
          <a:blip r:embed="rId4"/>
          <a:stretch>
            <a:fillRect/>
          </a:stretch>
        </p:blipFill>
        <p:spPr>
          <a:xfrm>
            <a:off x="1218938" y="1296481"/>
            <a:ext cx="9754122" cy="4633600"/>
          </a:xfrm>
          <a:prstGeom prst="rect">
            <a:avLst/>
          </a:prstGeom>
        </p:spPr>
      </p:pic>
      <p:sp>
        <p:nvSpPr>
          <p:cNvPr id="8" name="TextBox 7">
            <a:extLst>
              <a:ext uri="{FF2B5EF4-FFF2-40B4-BE49-F238E27FC236}">
                <a16:creationId xmlns:a16="http://schemas.microsoft.com/office/drawing/2014/main" id="{EA6372B0-FD4A-ADFB-AB9F-98461C920C37}"/>
              </a:ext>
            </a:extLst>
          </p:cNvPr>
          <p:cNvSpPr txBox="1"/>
          <p:nvPr/>
        </p:nvSpPr>
        <p:spPr>
          <a:xfrm>
            <a:off x="1218938" y="5945137"/>
            <a:ext cx="6216618" cy="276999"/>
          </a:xfrm>
          <a:prstGeom prst="rect">
            <a:avLst/>
          </a:prstGeom>
          <a:noFill/>
        </p:spPr>
        <p:txBody>
          <a:bodyPr wrap="square" rtlCol="0">
            <a:spAutoFit/>
          </a:bodyPr>
          <a:lstStyle/>
          <a:p>
            <a:r>
              <a:rPr lang="en-US" sz="1200" b="1" i="0" dirty="0">
                <a:solidFill>
                  <a:srgbClr val="141212"/>
                </a:solidFill>
                <a:effectLst/>
              </a:rPr>
              <a:t>Image credit</a:t>
            </a:r>
            <a:r>
              <a:rPr lang="en-US" sz="1200" b="0" i="0" dirty="0">
                <a:solidFill>
                  <a:srgbClr val="141212"/>
                </a:solidFill>
                <a:effectLst/>
              </a:rPr>
              <a:t>: ViewSpace.org </a:t>
            </a:r>
            <a:endParaRPr lang="en-US" sz="1200" dirty="0"/>
          </a:p>
        </p:txBody>
      </p:sp>
      <p:sp>
        <p:nvSpPr>
          <p:cNvPr id="9" name="TextBox 8">
            <a:extLst>
              <a:ext uri="{FF2B5EF4-FFF2-40B4-BE49-F238E27FC236}">
                <a16:creationId xmlns:a16="http://schemas.microsoft.com/office/drawing/2014/main" id="{514E31A9-2B09-C3F6-2361-BFBE1482A81A}"/>
              </a:ext>
            </a:extLst>
          </p:cNvPr>
          <p:cNvSpPr txBox="1"/>
          <p:nvPr/>
        </p:nvSpPr>
        <p:spPr>
          <a:xfrm>
            <a:off x="1761192" y="4166802"/>
            <a:ext cx="1423448" cy="584775"/>
          </a:xfrm>
          <a:prstGeom prst="rect">
            <a:avLst/>
          </a:prstGeom>
          <a:noFill/>
        </p:spPr>
        <p:txBody>
          <a:bodyPr wrap="square" rtlCol="0">
            <a:spAutoFit/>
          </a:bodyPr>
          <a:lstStyle/>
          <a:p>
            <a:r>
              <a:rPr lang="es-ES_tradnl" sz="1600" dirty="0">
                <a:solidFill>
                  <a:schemeClr val="bg1"/>
                </a:solidFill>
              </a:rPr>
              <a:t>Very hot stars appear blue</a:t>
            </a:r>
          </a:p>
        </p:txBody>
      </p:sp>
      <p:sp>
        <p:nvSpPr>
          <p:cNvPr id="12" name="TextBox 11" descr="A diagram shows ultraviolet, visible light, and infrared light from left to right at the top. The visible light in the center is stretched out into its component colors, with purple on the left, then blue, green, yellow, orange, and red. ">
            <a:extLst>
              <a:ext uri="{FF2B5EF4-FFF2-40B4-BE49-F238E27FC236}">
                <a16:creationId xmlns:a16="http://schemas.microsoft.com/office/drawing/2014/main" id="{BFBF3215-061E-DD89-AABA-50F33E31FB6B}"/>
              </a:ext>
            </a:extLst>
          </p:cNvPr>
          <p:cNvSpPr txBox="1"/>
          <p:nvPr/>
        </p:nvSpPr>
        <p:spPr>
          <a:xfrm>
            <a:off x="9188040" y="4029395"/>
            <a:ext cx="1423448" cy="584775"/>
          </a:xfrm>
          <a:prstGeom prst="rect">
            <a:avLst/>
          </a:prstGeom>
          <a:noFill/>
        </p:spPr>
        <p:txBody>
          <a:bodyPr wrap="square" rtlCol="0">
            <a:spAutoFit/>
          </a:bodyPr>
          <a:lstStyle/>
          <a:p>
            <a:r>
              <a:rPr lang="es-ES_tradnl" sz="1600" dirty="0">
                <a:solidFill>
                  <a:schemeClr val="bg1"/>
                </a:solidFill>
              </a:rPr>
              <a:t>Very cool stars appear red</a:t>
            </a:r>
          </a:p>
        </p:txBody>
      </p:sp>
      <p:sp>
        <p:nvSpPr>
          <p:cNvPr id="14" name="TextBox 13">
            <a:extLst>
              <a:ext uri="{FF2B5EF4-FFF2-40B4-BE49-F238E27FC236}">
                <a16:creationId xmlns:a16="http://schemas.microsoft.com/office/drawing/2014/main" id="{C74E91F2-19A9-A272-5445-ECF31F54C295}"/>
              </a:ext>
            </a:extLst>
          </p:cNvPr>
          <p:cNvSpPr txBox="1"/>
          <p:nvPr/>
        </p:nvSpPr>
        <p:spPr>
          <a:xfrm>
            <a:off x="5384275" y="3952451"/>
            <a:ext cx="1423448" cy="1323439"/>
          </a:xfrm>
          <a:prstGeom prst="rect">
            <a:avLst/>
          </a:prstGeom>
          <a:noFill/>
        </p:spPr>
        <p:txBody>
          <a:bodyPr wrap="square" rtlCol="0">
            <a:spAutoFit/>
          </a:bodyPr>
          <a:lstStyle/>
          <a:p>
            <a:pPr algn="ctr"/>
            <a:r>
              <a:rPr lang="es-ES_tradnl" sz="1600" dirty="0">
                <a:solidFill>
                  <a:schemeClr val="bg1"/>
                </a:solidFill>
              </a:rPr>
              <a:t>Yellow or white stars, like our Sun, have temperatures in between</a:t>
            </a:r>
          </a:p>
        </p:txBody>
      </p:sp>
      <p:sp>
        <p:nvSpPr>
          <p:cNvPr id="4" name="Title 3">
            <a:extLst>
              <a:ext uri="{FF2B5EF4-FFF2-40B4-BE49-F238E27FC236}">
                <a16:creationId xmlns:a16="http://schemas.microsoft.com/office/drawing/2014/main" id="{4326ECB9-0D51-1A37-4433-2AE7ACD8B945}"/>
              </a:ext>
            </a:extLst>
          </p:cNvPr>
          <p:cNvSpPr txBox="1">
            <a:spLocks/>
          </p:cNvSpPr>
          <p:nvPr/>
        </p:nvSpPr>
        <p:spPr>
          <a:xfrm>
            <a:off x="1714058" y="827619"/>
            <a:ext cx="9298906" cy="468862"/>
          </a:xfrm>
          <a:prstGeom prst="rect">
            <a:avLst/>
          </a:prstGeom>
        </p:spPr>
        <p:txBody>
          <a:bodyPr>
            <a:normAutofit fontScale="45000" lnSpcReduction="20000"/>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r>
              <a:rPr lang="en-US" dirty="0">
                <a:solidFill>
                  <a:schemeClr val="tx1"/>
                </a:solidFill>
              </a:rPr>
              <a:t>Light carries information about faraway celestial objects</a:t>
            </a:r>
          </a:p>
        </p:txBody>
      </p:sp>
    </p:spTree>
    <p:extLst>
      <p:ext uri="{BB962C8B-B14F-4D97-AF65-F5344CB8AC3E}">
        <p14:creationId xmlns:p14="http://schemas.microsoft.com/office/powerpoint/2010/main" val="65652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15</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pic>
        <p:nvPicPr>
          <p:cNvPr id="10" name="Picture Placeholder 9" descr="This colorful collage from the Hubble Space Telescope features the Southern Crab Nebula, highlighting its unique hourglass-shaped structures and the spectral observations used to study its chemical composition. The nebula is displayed in a series of five images, each representing different elements—sulfur (red), nitrogen (orange), hydrogen (yellow), and oxygen (green)—with call-out arrows pointing to their corresponding positions in the spectrum below. A multi-wavelength image combines these views to reveal the intricate, symmetrical structure sculpted by a pair of interacting stars at the nebula's center, resembling crab legs at the outer edges. ">
            <a:extLst>
              <a:ext uri="{FF2B5EF4-FFF2-40B4-BE49-F238E27FC236}">
                <a16:creationId xmlns:a16="http://schemas.microsoft.com/office/drawing/2014/main" id="{B38C826A-385E-552F-9BDE-9789C4E16155}"/>
              </a:ext>
            </a:extLst>
          </p:cNvPr>
          <p:cNvPicPr>
            <a:picLocks noGrp="1" noChangeAspect="1"/>
          </p:cNvPicPr>
          <p:nvPr>
            <p:ph type="pic" sz="quarter" idx="11"/>
          </p:nvPr>
        </p:nvPicPr>
        <p:blipFill>
          <a:blip r:embed="rId4"/>
          <a:srcRect t="2766" b="2766"/>
          <a:stretch/>
        </p:blipFill>
        <p:spPr>
          <a:xfrm>
            <a:off x="1778813" y="1567948"/>
            <a:ext cx="8634372" cy="4078401"/>
          </a:xfrm>
        </p:spPr>
      </p:pic>
      <p:sp>
        <p:nvSpPr>
          <p:cNvPr id="12" name="TextBox 11">
            <a:extLst>
              <a:ext uri="{FF2B5EF4-FFF2-40B4-BE49-F238E27FC236}">
                <a16:creationId xmlns:a16="http://schemas.microsoft.com/office/drawing/2014/main" id="{2F40F499-E627-1D87-7F6F-0B6C0589B58C}"/>
              </a:ext>
            </a:extLst>
          </p:cNvPr>
          <p:cNvSpPr txBox="1"/>
          <p:nvPr/>
        </p:nvSpPr>
        <p:spPr>
          <a:xfrm>
            <a:off x="1920891" y="5907431"/>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b="0" i="0" dirty="0">
                <a:solidFill>
                  <a:srgbClr val="141212"/>
                </a:solidFill>
                <a:effectLst/>
              </a:rPr>
              <a:t>NASA, ESA, and J. DePasquale (STScI)</a:t>
            </a:r>
          </a:p>
        </p:txBody>
      </p:sp>
      <p:sp>
        <p:nvSpPr>
          <p:cNvPr id="9" name="Title 3">
            <a:extLst>
              <a:ext uri="{FF2B5EF4-FFF2-40B4-BE49-F238E27FC236}">
                <a16:creationId xmlns:a16="http://schemas.microsoft.com/office/drawing/2014/main" id="{E28D631E-7FF0-00DF-B343-873B90F6EE7C}"/>
              </a:ext>
            </a:extLst>
          </p:cNvPr>
          <p:cNvSpPr txBox="1">
            <a:spLocks/>
          </p:cNvSpPr>
          <p:nvPr/>
        </p:nvSpPr>
        <p:spPr>
          <a:xfrm>
            <a:off x="1704167" y="1025072"/>
            <a:ext cx="9298906" cy="468862"/>
          </a:xfrm>
          <a:prstGeom prst="rect">
            <a:avLst/>
          </a:prstGeom>
        </p:spPr>
        <p:txBody>
          <a:bodyPr>
            <a:normAutofit fontScale="45000" lnSpcReduction="20000"/>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r>
              <a:rPr lang="en-US" dirty="0">
                <a:solidFill>
                  <a:schemeClr val="tx1"/>
                </a:solidFill>
              </a:rPr>
              <a:t>Light carries information about faraway celestial objects</a:t>
            </a:r>
          </a:p>
        </p:txBody>
      </p:sp>
    </p:spTree>
    <p:extLst>
      <p:ext uri="{BB962C8B-B14F-4D97-AF65-F5344CB8AC3E}">
        <p14:creationId xmlns:p14="http://schemas.microsoft.com/office/powerpoint/2010/main" val="3835212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16</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pic>
        <p:nvPicPr>
          <p:cNvPr id="10" name="Picture Placeholder 9" descr="Graphic titled “Redshifted Light from Distant Galaxies” shows Earth at the left, a small telescope body just to its right, and a long, wavy line in various colors that connects the telescope to galaxies on the far right. Labels to mark distance in light-years appear in a yellow bar at the bottom. ">
            <a:extLst>
              <a:ext uri="{FF2B5EF4-FFF2-40B4-BE49-F238E27FC236}">
                <a16:creationId xmlns:a16="http://schemas.microsoft.com/office/drawing/2014/main" id="{B38C826A-385E-552F-9BDE-9789C4E16155}"/>
              </a:ext>
            </a:extLst>
          </p:cNvPr>
          <p:cNvPicPr>
            <a:picLocks noGrp="1" noChangeAspect="1"/>
          </p:cNvPicPr>
          <p:nvPr>
            <p:ph type="pic" sz="quarter" idx="11"/>
          </p:nvPr>
        </p:nvPicPr>
        <p:blipFill>
          <a:blip r:embed="rId4"/>
          <a:srcRect t="2853" b="2853"/>
          <a:stretch/>
        </p:blipFill>
        <p:spPr>
          <a:xfrm>
            <a:off x="1446547" y="1413726"/>
            <a:ext cx="9298905" cy="4392290"/>
          </a:xfrm>
        </p:spPr>
      </p:pic>
      <p:sp>
        <p:nvSpPr>
          <p:cNvPr id="9" name="TextBox 8">
            <a:extLst>
              <a:ext uri="{FF2B5EF4-FFF2-40B4-BE49-F238E27FC236}">
                <a16:creationId xmlns:a16="http://schemas.microsoft.com/office/drawing/2014/main" id="{AE12D9CB-7DB0-8B0A-5DC0-ACFDB4E96584}"/>
              </a:ext>
            </a:extLst>
          </p:cNvPr>
          <p:cNvSpPr txBox="1"/>
          <p:nvPr/>
        </p:nvSpPr>
        <p:spPr>
          <a:xfrm>
            <a:off x="1403677" y="5806016"/>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redits: </a:t>
            </a:r>
            <a:r>
              <a:rPr lang="en-US" sz="1200" b="0" i="0" dirty="0">
                <a:solidFill>
                  <a:srgbClr val="141212"/>
                </a:solidFill>
                <a:effectLst/>
              </a:rPr>
              <a:t>NASA, ESA, CSA, Ann </a:t>
            </a:r>
            <a:r>
              <a:rPr lang="en-US" sz="1200" b="0" i="0" dirty="0" err="1">
                <a:solidFill>
                  <a:srgbClr val="141212"/>
                </a:solidFill>
                <a:effectLst/>
              </a:rPr>
              <a:t>Feild</a:t>
            </a:r>
            <a:r>
              <a:rPr lang="en-US" sz="1200" b="0" i="0" dirty="0">
                <a:solidFill>
                  <a:srgbClr val="141212"/>
                </a:solidFill>
                <a:effectLst/>
              </a:rPr>
              <a:t> (STScI) </a:t>
            </a:r>
          </a:p>
        </p:txBody>
      </p:sp>
      <p:sp>
        <p:nvSpPr>
          <p:cNvPr id="7" name="Title 3">
            <a:extLst>
              <a:ext uri="{FF2B5EF4-FFF2-40B4-BE49-F238E27FC236}">
                <a16:creationId xmlns:a16="http://schemas.microsoft.com/office/drawing/2014/main" id="{991EFA72-D5F0-E68F-74DB-0FFDB7B46885}"/>
              </a:ext>
            </a:extLst>
          </p:cNvPr>
          <p:cNvSpPr txBox="1">
            <a:spLocks/>
          </p:cNvSpPr>
          <p:nvPr/>
        </p:nvSpPr>
        <p:spPr>
          <a:xfrm>
            <a:off x="1629523" y="944864"/>
            <a:ext cx="9298906" cy="468862"/>
          </a:xfrm>
          <a:prstGeom prst="rect">
            <a:avLst/>
          </a:prstGeom>
        </p:spPr>
        <p:txBody>
          <a:bodyPr>
            <a:normAutofit fontScale="45000" lnSpcReduction="20000"/>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r>
              <a:rPr lang="en-US" dirty="0">
                <a:solidFill>
                  <a:schemeClr val="tx1"/>
                </a:solidFill>
              </a:rPr>
              <a:t>Light carries information about faraway celestial objects</a:t>
            </a:r>
          </a:p>
        </p:txBody>
      </p:sp>
    </p:spTree>
    <p:extLst>
      <p:ext uri="{BB962C8B-B14F-4D97-AF65-F5344CB8AC3E}">
        <p14:creationId xmlns:p14="http://schemas.microsoft.com/office/powerpoint/2010/main" val="2634596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17</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066800" y="1204816"/>
            <a:ext cx="10278974" cy="468862"/>
          </a:xfrm>
        </p:spPr>
        <p:txBody>
          <a:bodyPr>
            <a:normAutofit fontScale="90000"/>
          </a:bodyPr>
          <a:lstStyle/>
          <a:p>
            <a:r>
              <a:rPr lang="en-US" dirty="0"/>
              <a:t>Objects can look very different in different wavelengths of light</a:t>
            </a:r>
          </a:p>
        </p:txBody>
      </p:sp>
      <p:pic>
        <p:nvPicPr>
          <p:cNvPr id="10" name="Picture 9" descr="A visible light image of the Andromeda Galaxy captured by the Hubble Space Telescope. The galaxy appears as a large, elongated spiral with a bright, glowing core at the center. Numerous stars and dust lanes create a swirling pattern of light and dark bands, stretching out into faint, extended arms. The central region is densely packed with stars, gradually fading into the less dense outer areas. The image showcases the Andromeda Galaxy's spiral structure, with its well-defined arms and the soft glow of billions of stars across the entire galaxy.">
            <a:extLst>
              <a:ext uri="{FF2B5EF4-FFF2-40B4-BE49-F238E27FC236}">
                <a16:creationId xmlns:a16="http://schemas.microsoft.com/office/drawing/2014/main" id="{5D002BDC-6DD4-2325-4BD8-F33A747E4815}"/>
              </a:ext>
            </a:extLst>
          </p:cNvPr>
          <p:cNvPicPr>
            <a:picLocks noChangeAspect="1"/>
          </p:cNvPicPr>
          <p:nvPr/>
        </p:nvPicPr>
        <p:blipFill>
          <a:blip r:embed="rId4"/>
          <a:stretch>
            <a:fillRect/>
          </a:stretch>
        </p:blipFill>
        <p:spPr>
          <a:xfrm>
            <a:off x="857276" y="1950677"/>
            <a:ext cx="5238724" cy="2842941"/>
          </a:xfrm>
          <a:prstGeom prst="rect">
            <a:avLst/>
          </a:prstGeom>
        </p:spPr>
      </p:pic>
      <p:pic>
        <p:nvPicPr>
          <p:cNvPr id="12" name="Picture 11" descr="An infrared image of the Andromeda Galaxy captured by the Spitzer Space Telescope. The galaxy's spiral structure is highlighted, with bright regions in the arms where gas and dust are concentrated, indicating areas of active star formation. The central region glows intensely, revealing a dense concentration of stars and warm dust. The image emphasizes the galaxy's intricate, swirling arms, which shine more brightly in infrared light, contrasting with the darker spaces between them.">
            <a:extLst>
              <a:ext uri="{FF2B5EF4-FFF2-40B4-BE49-F238E27FC236}">
                <a16:creationId xmlns:a16="http://schemas.microsoft.com/office/drawing/2014/main" id="{F059B4B3-12C3-CDCD-2DBD-B62F03E75570}"/>
              </a:ext>
            </a:extLst>
          </p:cNvPr>
          <p:cNvPicPr>
            <a:picLocks noChangeAspect="1"/>
          </p:cNvPicPr>
          <p:nvPr/>
        </p:nvPicPr>
        <p:blipFill>
          <a:blip r:embed="rId5"/>
          <a:stretch>
            <a:fillRect/>
          </a:stretch>
        </p:blipFill>
        <p:spPr>
          <a:xfrm>
            <a:off x="6096000" y="1950677"/>
            <a:ext cx="5249774" cy="2842942"/>
          </a:xfrm>
          <a:prstGeom prst="rect">
            <a:avLst/>
          </a:prstGeom>
        </p:spPr>
      </p:pic>
      <p:sp>
        <p:nvSpPr>
          <p:cNvPr id="13" name="TextBox 12">
            <a:extLst>
              <a:ext uri="{FF2B5EF4-FFF2-40B4-BE49-F238E27FC236}">
                <a16:creationId xmlns:a16="http://schemas.microsoft.com/office/drawing/2014/main" id="{BF0F3A33-6618-0EC4-F37D-41935650D497}"/>
              </a:ext>
            </a:extLst>
          </p:cNvPr>
          <p:cNvSpPr txBox="1"/>
          <p:nvPr/>
        </p:nvSpPr>
        <p:spPr>
          <a:xfrm>
            <a:off x="857276" y="4793618"/>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redits: </a:t>
            </a:r>
            <a:r>
              <a:rPr lang="en-US" sz="1200" b="0" i="0" dirty="0">
                <a:solidFill>
                  <a:srgbClr val="141212"/>
                </a:solidFill>
                <a:effectLst/>
              </a:rPr>
              <a:t>NOAO, AURA/NSF </a:t>
            </a:r>
          </a:p>
        </p:txBody>
      </p:sp>
      <p:sp>
        <p:nvSpPr>
          <p:cNvPr id="14" name="TextBox 13">
            <a:extLst>
              <a:ext uri="{FF2B5EF4-FFF2-40B4-BE49-F238E27FC236}">
                <a16:creationId xmlns:a16="http://schemas.microsoft.com/office/drawing/2014/main" id="{E6CA60F6-1B4A-3869-801C-61EC294DC897}"/>
              </a:ext>
            </a:extLst>
          </p:cNvPr>
          <p:cNvSpPr txBox="1"/>
          <p:nvPr/>
        </p:nvSpPr>
        <p:spPr>
          <a:xfrm>
            <a:off x="6096000" y="4793618"/>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redits: </a:t>
            </a:r>
            <a:r>
              <a:rPr lang="en-US" sz="1200" dirty="0">
                <a:solidFill>
                  <a:srgbClr val="141212"/>
                </a:solidFill>
              </a:rPr>
              <a:t>NASA, JPL-Caltech, K. Gordon (University of Arizona)</a:t>
            </a:r>
            <a:endParaRPr lang="en-US" sz="1200" b="0" i="0" dirty="0">
              <a:solidFill>
                <a:srgbClr val="141212"/>
              </a:solidFill>
              <a:effectLst/>
            </a:endParaRPr>
          </a:p>
        </p:txBody>
      </p:sp>
      <p:sp>
        <p:nvSpPr>
          <p:cNvPr id="5" name="Rectangle 4">
            <a:extLst>
              <a:ext uri="{FF2B5EF4-FFF2-40B4-BE49-F238E27FC236}">
                <a16:creationId xmlns:a16="http://schemas.microsoft.com/office/drawing/2014/main" id="{4BD6DBF2-647A-9B5A-9B0E-E5657DA5DC95}"/>
              </a:ext>
            </a:extLst>
          </p:cNvPr>
          <p:cNvSpPr/>
          <p:nvPr/>
        </p:nvSpPr>
        <p:spPr>
          <a:xfrm>
            <a:off x="2340142" y="4516619"/>
            <a:ext cx="3755858" cy="276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Visible Light (Hubble Space Telescope)</a:t>
            </a:r>
          </a:p>
        </p:txBody>
      </p:sp>
      <p:sp>
        <p:nvSpPr>
          <p:cNvPr id="6" name="Rectangle 5">
            <a:extLst>
              <a:ext uri="{FF2B5EF4-FFF2-40B4-BE49-F238E27FC236}">
                <a16:creationId xmlns:a16="http://schemas.microsoft.com/office/drawing/2014/main" id="{2B2C8C30-E81C-F1E8-5040-A3932EFC296E}"/>
              </a:ext>
            </a:extLst>
          </p:cNvPr>
          <p:cNvSpPr/>
          <p:nvPr/>
        </p:nvSpPr>
        <p:spPr>
          <a:xfrm>
            <a:off x="7447664" y="4516618"/>
            <a:ext cx="3892212" cy="276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Infrared Light (Spitzer Space Telescope)</a:t>
            </a:r>
          </a:p>
        </p:txBody>
      </p:sp>
    </p:spTree>
    <p:extLst>
      <p:ext uri="{BB962C8B-B14F-4D97-AF65-F5344CB8AC3E}">
        <p14:creationId xmlns:p14="http://schemas.microsoft.com/office/powerpoint/2010/main" val="3348231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18</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824269" y="1428147"/>
            <a:ext cx="8543461" cy="468862"/>
          </a:xfrm>
        </p:spPr>
        <p:txBody>
          <a:bodyPr>
            <a:normAutofit fontScale="90000"/>
          </a:bodyPr>
          <a:lstStyle/>
          <a:p>
            <a:pPr algn="ctr"/>
            <a:r>
              <a:rPr lang="en-US" dirty="0"/>
              <a:t>By studying objects in different wavelengths, we learn much more about them</a:t>
            </a:r>
          </a:p>
        </p:txBody>
      </p:sp>
      <p:sp>
        <p:nvSpPr>
          <p:cNvPr id="7" name="TextBox 6">
            <a:extLst>
              <a:ext uri="{FF2B5EF4-FFF2-40B4-BE49-F238E27FC236}">
                <a16:creationId xmlns:a16="http://schemas.microsoft.com/office/drawing/2014/main" id="{802C021F-C0A2-7622-DAA6-99A0CEE6AA51}"/>
              </a:ext>
            </a:extLst>
          </p:cNvPr>
          <p:cNvSpPr txBox="1"/>
          <p:nvPr/>
        </p:nvSpPr>
        <p:spPr>
          <a:xfrm>
            <a:off x="914400" y="4595133"/>
            <a:ext cx="10508895" cy="461665"/>
          </a:xfrm>
          <a:prstGeom prst="rect">
            <a:avLst/>
          </a:prstGeom>
          <a:noFill/>
        </p:spPr>
        <p:txBody>
          <a:bodyPr wrap="square" rtlCol="0">
            <a:spAutoFit/>
          </a:bodyPr>
          <a:lstStyle/>
          <a:p>
            <a:r>
              <a:rPr lang="en-US" sz="1000" b="1" dirty="0">
                <a:solidFill>
                  <a:srgbClr val="141212"/>
                </a:solidFill>
              </a:rPr>
              <a:t>Image c</a:t>
            </a:r>
            <a:r>
              <a:rPr lang="en-US" sz="1000" b="1" i="0" dirty="0">
                <a:solidFill>
                  <a:srgbClr val="141212"/>
                </a:solidFill>
                <a:effectLst/>
              </a:rPr>
              <a:t>redits: </a:t>
            </a:r>
            <a:r>
              <a:rPr lang="en-US" sz="1000" dirty="0">
                <a:solidFill>
                  <a:srgbClr val="141212"/>
                </a:solidFill>
              </a:rPr>
              <a:t>NASA, ESA, G. Dubner (IAFE, CONICET-University of Buenos Aires) et al.; A. Loll et al.; T. Temim et al.; F. Seward et al.; VLA/NRAO/AUI/NSF; Chandra/CXC; Spitzer/JPL-Caltech; </a:t>
            </a:r>
            <a:r>
              <a:rPr lang="en-US" sz="1200" dirty="0">
                <a:solidFill>
                  <a:srgbClr val="141212"/>
                </a:solidFill>
              </a:rPr>
              <a:t>XMM-Newton</a:t>
            </a:r>
            <a:r>
              <a:rPr lang="en-US" sz="1000" dirty="0">
                <a:solidFill>
                  <a:srgbClr val="141212"/>
                </a:solidFill>
              </a:rPr>
              <a:t>/ESA; and Hubble/STScI</a:t>
            </a:r>
            <a:endParaRPr lang="en-US" sz="1000" b="0" i="0" dirty="0">
              <a:solidFill>
                <a:srgbClr val="141212"/>
              </a:solidFill>
              <a:effectLst/>
            </a:endParaRPr>
          </a:p>
        </p:txBody>
      </p:sp>
      <p:pic>
        <p:nvPicPr>
          <p:cNvPr id="13" name="Picture 12" descr="This collage presents five different views of the Crab Nebula across various wavelengths of light. From left to right: a radio image in red, an infrared view in yellow, a visible light image in green, an ultraviolet view in blue, and an X-ray image in purple. The nebula is characterized by wispy, filament-like structures spreading out in all directions, creating an irregular, somewhat oval shape. The outer edges appear more diffuse, while the inner region is denser and more concentrated. The vibrant colors and intricate patterns highlight the remnants of a supernova explosion, with a bright central area marking the location of a pulsar, the neutron star left behind.">
            <a:extLst>
              <a:ext uri="{FF2B5EF4-FFF2-40B4-BE49-F238E27FC236}">
                <a16:creationId xmlns:a16="http://schemas.microsoft.com/office/drawing/2014/main" id="{13760FDE-486E-6A5F-947B-963FEBA8470A}"/>
              </a:ext>
            </a:extLst>
          </p:cNvPr>
          <p:cNvPicPr>
            <a:picLocks noChangeAspect="1"/>
          </p:cNvPicPr>
          <p:nvPr/>
        </p:nvPicPr>
        <p:blipFill>
          <a:blip r:embed="rId4"/>
          <a:stretch>
            <a:fillRect/>
          </a:stretch>
        </p:blipFill>
        <p:spPr>
          <a:xfrm>
            <a:off x="882868" y="2392769"/>
            <a:ext cx="10508895" cy="2110220"/>
          </a:xfrm>
          <a:prstGeom prst="rect">
            <a:avLst/>
          </a:prstGeom>
        </p:spPr>
      </p:pic>
      <p:sp>
        <p:nvSpPr>
          <p:cNvPr id="9" name="Rectangle 8">
            <a:extLst>
              <a:ext uri="{FF2B5EF4-FFF2-40B4-BE49-F238E27FC236}">
                <a16:creationId xmlns:a16="http://schemas.microsoft.com/office/drawing/2014/main" id="{B203D84C-4247-F716-3C10-3167998ED80C}"/>
              </a:ext>
            </a:extLst>
          </p:cNvPr>
          <p:cNvSpPr/>
          <p:nvPr/>
        </p:nvSpPr>
        <p:spPr>
          <a:xfrm>
            <a:off x="3572791" y="2392769"/>
            <a:ext cx="5129048" cy="276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Crab Nebula in different wavelengths of light</a:t>
            </a:r>
          </a:p>
        </p:txBody>
      </p:sp>
    </p:spTree>
    <p:extLst>
      <p:ext uri="{BB962C8B-B14F-4D97-AF65-F5344CB8AC3E}">
        <p14:creationId xmlns:p14="http://schemas.microsoft.com/office/powerpoint/2010/main" val="2570506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EADFFF-831B-445B-1060-F4C2AF7E03AE}"/>
              </a:ext>
            </a:extLst>
          </p:cNvPr>
          <p:cNvSpPr>
            <a:spLocks noGrp="1"/>
          </p:cNvSpPr>
          <p:nvPr>
            <p:ph type="sldNum" sz="quarter" idx="4"/>
          </p:nvPr>
        </p:nvSpPr>
        <p:spPr/>
        <p:txBody>
          <a:bodyPr/>
          <a:lstStyle/>
          <a:p>
            <a:fld id="{8D407A93-5F51-6D4C-9C0B-941BF48061CC}" type="slidenum">
              <a:rPr lang="en-US" smtClean="0"/>
              <a:pPr/>
              <a:t>19</a:t>
            </a:fld>
            <a:endParaRPr lang="en-US" dirty="0"/>
          </a:p>
        </p:txBody>
      </p:sp>
      <p:sp>
        <p:nvSpPr>
          <p:cNvPr id="3" name="Footer Placeholder 2">
            <a:extLst>
              <a:ext uri="{FF2B5EF4-FFF2-40B4-BE49-F238E27FC236}">
                <a16:creationId xmlns:a16="http://schemas.microsoft.com/office/drawing/2014/main" id="{452EA129-E4EA-142F-8C0B-0AE0C1E59CBB}"/>
              </a:ext>
            </a:extLst>
          </p:cNvPr>
          <p:cNvSpPr>
            <a:spLocks noGrp="1"/>
          </p:cNvSpPr>
          <p:nvPr>
            <p:ph type="ftr" sz="quarter" idx="3"/>
          </p:nvPr>
        </p:nvSpPr>
        <p:spPr/>
        <p:txBody>
          <a:bodyPr/>
          <a:lstStyle/>
          <a:p>
            <a:r>
              <a:rPr lang="en-US"/>
              <a:t>The Electromagnetic Spectrum</a:t>
            </a:r>
            <a:endParaRPr lang="en-US" dirty="0"/>
          </a:p>
        </p:txBody>
      </p:sp>
      <p:sp>
        <p:nvSpPr>
          <p:cNvPr id="7" name="Title 3">
            <a:extLst>
              <a:ext uri="{FF2B5EF4-FFF2-40B4-BE49-F238E27FC236}">
                <a16:creationId xmlns:a16="http://schemas.microsoft.com/office/drawing/2014/main" id="{F4ECB472-325C-D1BB-A559-CCDB903EBB6C}"/>
              </a:ext>
            </a:extLst>
          </p:cNvPr>
          <p:cNvSpPr txBox="1">
            <a:spLocks/>
          </p:cNvSpPr>
          <p:nvPr/>
        </p:nvSpPr>
        <p:spPr>
          <a:xfrm>
            <a:off x="902522" y="649186"/>
            <a:ext cx="10078745" cy="908680"/>
          </a:xfrm>
          <a:prstGeom prst="rect">
            <a:avLst/>
          </a:prstGeom>
        </p:spPr>
        <p:txBody>
          <a:bodyPr>
            <a:noAutofit/>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pPr algn="ctr"/>
            <a:r>
              <a:rPr lang="en-US" sz="5400" dirty="0">
                <a:solidFill>
                  <a:srgbClr val="640193"/>
                </a:solidFill>
              </a:rPr>
              <a:t>Kahoot Quiz</a:t>
            </a:r>
          </a:p>
        </p:txBody>
      </p:sp>
      <p:pic>
        <p:nvPicPr>
          <p:cNvPr id="8" name="Picture 7">
            <a:extLst>
              <a:ext uri="{FF2B5EF4-FFF2-40B4-BE49-F238E27FC236}">
                <a16:creationId xmlns:a16="http://schemas.microsoft.com/office/drawing/2014/main" id="{027CEE5E-99F7-B8E3-193A-EBEC167DAD65}"/>
              </a:ext>
            </a:extLst>
          </p:cNvPr>
          <p:cNvPicPr>
            <a:picLocks noChangeAspect="1"/>
          </p:cNvPicPr>
          <p:nvPr/>
        </p:nvPicPr>
        <p:blipFill>
          <a:blip r:embed="rId3"/>
          <a:srcRect/>
          <a:stretch/>
        </p:blipFill>
        <p:spPr>
          <a:xfrm>
            <a:off x="2105721" y="2045213"/>
            <a:ext cx="3269167" cy="3269167"/>
          </a:xfrm>
          <a:prstGeom prst="rect">
            <a:avLst/>
          </a:prstGeom>
        </p:spPr>
      </p:pic>
      <p:sp>
        <p:nvSpPr>
          <p:cNvPr id="9" name="TextBox 8">
            <a:extLst>
              <a:ext uri="{FF2B5EF4-FFF2-40B4-BE49-F238E27FC236}">
                <a16:creationId xmlns:a16="http://schemas.microsoft.com/office/drawing/2014/main" id="{70E7C96D-8305-F6D9-AA0B-9205F686EF67}"/>
              </a:ext>
            </a:extLst>
          </p:cNvPr>
          <p:cNvSpPr txBox="1"/>
          <p:nvPr/>
        </p:nvSpPr>
        <p:spPr>
          <a:xfrm>
            <a:off x="5620216" y="4391050"/>
            <a:ext cx="4850780" cy="923330"/>
          </a:xfrm>
          <a:prstGeom prst="rect">
            <a:avLst/>
          </a:prstGeom>
          <a:noFill/>
        </p:spPr>
        <p:txBody>
          <a:bodyPr wrap="square" rtlCol="0">
            <a:spAutoFit/>
          </a:bodyPr>
          <a:lstStyle/>
          <a:p>
            <a:r>
              <a:rPr lang="en-US" dirty="0">
                <a:solidFill>
                  <a:srgbClr val="640193"/>
                </a:solidFill>
                <a:hlinkClick r:id="rId4">
                  <a:extLst>
                    <a:ext uri="{A12FA001-AC4F-418D-AE19-62706E023703}">
                      <ahyp:hlinkClr xmlns:ahyp="http://schemas.microsoft.com/office/drawing/2018/hyperlinkcolor" val="tx"/>
                    </a:ext>
                  </a:extLst>
                </a:hlinkClick>
              </a:rPr>
              <a:t>www.kahoot.it</a:t>
            </a:r>
            <a:endParaRPr lang="en-US" dirty="0">
              <a:solidFill>
                <a:srgbClr val="640193"/>
              </a:solidFill>
            </a:endParaRPr>
          </a:p>
          <a:p>
            <a:r>
              <a:rPr lang="en-US" dirty="0">
                <a:solidFill>
                  <a:schemeClr val="tx2">
                    <a:lumMod val="50000"/>
                    <a:lumOff val="50000"/>
                  </a:schemeClr>
                </a:solidFill>
              </a:rPr>
              <a:t>Replace the QR code accordingly and insert the code to join the Kahoot</a:t>
            </a:r>
            <a:endParaRPr lang="en-US" dirty="0">
              <a:solidFill>
                <a:srgbClr val="7030A0"/>
              </a:solidFill>
            </a:endParaRPr>
          </a:p>
        </p:txBody>
      </p:sp>
    </p:spTree>
    <p:extLst>
      <p:ext uri="{BB962C8B-B14F-4D97-AF65-F5344CB8AC3E}">
        <p14:creationId xmlns:p14="http://schemas.microsoft.com/office/powerpoint/2010/main" val="134191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2</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143669" y="1428112"/>
            <a:ext cx="3249037" cy="737639"/>
          </a:xfrm>
        </p:spPr>
        <p:txBody>
          <a:bodyPr>
            <a:normAutofit fontScale="90000"/>
          </a:bodyPr>
          <a:lstStyle/>
          <a:p>
            <a:r>
              <a:rPr lang="en-US" dirty="0"/>
              <a:t>Light is energy that moves in waves</a:t>
            </a:r>
          </a:p>
        </p:txBody>
      </p:sp>
      <p:sp>
        <p:nvSpPr>
          <p:cNvPr id="5" name="Text Placeholder 4">
            <a:extLst>
              <a:ext uri="{FF2B5EF4-FFF2-40B4-BE49-F238E27FC236}">
                <a16:creationId xmlns:a16="http://schemas.microsoft.com/office/drawing/2014/main" id="{D8F0FB3B-A5C6-9613-3045-05FCC070DCAB}"/>
              </a:ext>
            </a:extLst>
          </p:cNvPr>
          <p:cNvSpPr>
            <a:spLocks noGrp="1"/>
          </p:cNvSpPr>
          <p:nvPr>
            <p:ph type="body" sz="quarter" idx="10"/>
          </p:nvPr>
        </p:nvSpPr>
        <p:spPr>
          <a:xfrm>
            <a:off x="1013275" y="1796932"/>
            <a:ext cx="3379431" cy="2720975"/>
          </a:xfrm>
        </p:spPr>
        <p:txBody>
          <a:bodyPr/>
          <a:lstStyle/>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sz="2000" dirty="0"/>
              <a:t>Light (</a:t>
            </a:r>
            <a:r>
              <a:rPr lang="en-US" sz="2000" b="1" dirty="0"/>
              <a:t>electromagnetic radiation</a:t>
            </a:r>
            <a:r>
              <a:rPr lang="en-US" sz="2000" dirty="0"/>
              <a:t>) is a form of energy made of photons that travels in extremely fast waves </a:t>
            </a:r>
          </a:p>
          <a:p>
            <a:pPr marL="285750" indent="-285750">
              <a:buFont typeface="Arial" panose="020B0604020202020204" pitchFamily="34" charset="0"/>
              <a:buChar char="•"/>
            </a:pPr>
            <a:r>
              <a:rPr lang="en-US" sz="2000" dirty="0"/>
              <a:t>Light from objects (like the galaxy shown here) travels great distances to reach Earth</a:t>
            </a:r>
          </a:p>
        </p:txBody>
      </p:sp>
      <p:pic>
        <p:nvPicPr>
          <p:cNvPr id="8" name="Picture Placeholder 7" descr="A face-on spiral galaxy with four spiral arms that curve outward in a counterclockwise direction. The spiral arms are filled with young, blue stars and peppered with purplish star-forming regions that appear as small blobs. The middle of the galaxy is much brighter and more yellowish, and has a distinct narrow linear bar angled from 11 o’clock to 5 o’clock. Dozens of red background galaxies are scattered across the image. The background of space is black.">
            <a:extLst>
              <a:ext uri="{FF2B5EF4-FFF2-40B4-BE49-F238E27FC236}">
                <a16:creationId xmlns:a16="http://schemas.microsoft.com/office/drawing/2014/main" id="{5AE3CD7D-8C4B-2F55-5629-1BA976B8710C}"/>
              </a:ext>
            </a:extLst>
          </p:cNvPr>
          <p:cNvPicPr>
            <a:picLocks noGrp="1" noChangeAspect="1"/>
          </p:cNvPicPr>
          <p:nvPr>
            <p:ph type="pic" sz="quarter" idx="11"/>
          </p:nvPr>
        </p:nvPicPr>
        <p:blipFill>
          <a:blip r:embed="rId4"/>
          <a:srcRect t="14651" b="14651"/>
          <a:stretch>
            <a:fillRect/>
          </a:stretch>
        </p:blipFill>
        <p:spPr>
          <a:xfrm>
            <a:off x="4523100" y="863909"/>
            <a:ext cx="6635889" cy="4719305"/>
          </a:xfrm>
        </p:spPr>
      </p:pic>
      <p:sp>
        <p:nvSpPr>
          <p:cNvPr id="9" name="TextBox 8">
            <a:extLst>
              <a:ext uri="{FF2B5EF4-FFF2-40B4-BE49-F238E27FC236}">
                <a16:creationId xmlns:a16="http://schemas.microsoft.com/office/drawing/2014/main" id="{E0E32464-983B-AE19-473A-2F343C9B81FE}"/>
              </a:ext>
            </a:extLst>
          </p:cNvPr>
          <p:cNvSpPr txBox="1"/>
          <p:nvPr/>
        </p:nvSpPr>
        <p:spPr>
          <a:xfrm>
            <a:off x="4523100" y="5622546"/>
            <a:ext cx="6216618" cy="276999"/>
          </a:xfrm>
          <a:prstGeom prst="rect">
            <a:avLst/>
          </a:prstGeom>
          <a:noFill/>
        </p:spPr>
        <p:txBody>
          <a:bodyPr wrap="square" rtlCol="0">
            <a:spAutoFit/>
          </a:bodyPr>
          <a:lstStyle/>
          <a:p>
            <a:r>
              <a:rPr lang="en-US" sz="1200" b="1" dirty="0"/>
              <a:t>Image c</a:t>
            </a:r>
            <a:r>
              <a:rPr lang="en-US" sz="1200" b="1" i="0" dirty="0">
                <a:effectLst/>
              </a:rPr>
              <a:t>redit: </a:t>
            </a:r>
            <a:r>
              <a:rPr lang="en-US" sz="1200" b="0" i="0" dirty="0">
                <a:effectLst/>
              </a:rPr>
              <a:t>NASA, ESA, CSA, STScI, Adam G. Riess (JHU, STScI)</a:t>
            </a:r>
            <a:endParaRPr lang="en-US" sz="1200" dirty="0"/>
          </a:p>
        </p:txBody>
      </p:sp>
    </p:spTree>
    <p:extLst>
      <p:ext uri="{BB962C8B-B14F-4D97-AF65-F5344CB8AC3E}">
        <p14:creationId xmlns:p14="http://schemas.microsoft.com/office/powerpoint/2010/main" val="121937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118497-BEE8-BBBA-0F24-626AE9FDB539}"/>
              </a:ext>
            </a:extLst>
          </p:cNvPr>
          <p:cNvSpPr>
            <a:spLocks noGrp="1"/>
          </p:cNvSpPr>
          <p:nvPr>
            <p:ph type="sldNum" sz="quarter" idx="4"/>
          </p:nvPr>
        </p:nvSpPr>
        <p:spPr/>
        <p:txBody>
          <a:bodyPr/>
          <a:lstStyle/>
          <a:p>
            <a:fld id="{8D407A93-5F51-6D4C-9C0B-941BF48061CC}" type="slidenum">
              <a:rPr lang="en-US" smtClean="0"/>
              <a:pPr/>
              <a:t>3</a:t>
            </a:fld>
            <a:endParaRPr lang="en-US" dirty="0"/>
          </a:p>
        </p:txBody>
      </p:sp>
      <p:sp>
        <p:nvSpPr>
          <p:cNvPr id="3" name="Footer Placeholder 2">
            <a:extLst>
              <a:ext uri="{FF2B5EF4-FFF2-40B4-BE49-F238E27FC236}">
                <a16:creationId xmlns:a16="http://schemas.microsoft.com/office/drawing/2014/main" id="{8016C587-E40A-5B91-1DA0-0AE2EE955589}"/>
              </a:ext>
            </a:extLst>
          </p:cNvPr>
          <p:cNvSpPr>
            <a:spLocks noGrp="1"/>
          </p:cNvSpPr>
          <p:nvPr>
            <p:ph type="ftr" sz="quarter" idx="3"/>
          </p:nvPr>
        </p:nvSpPr>
        <p:spPr/>
        <p:txBody>
          <a:bodyPr/>
          <a:lstStyle/>
          <a:p>
            <a:r>
              <a:rPr lang="en-US"/>
              <a:t>The Electromagnetic Spectrum</a:t>
            </a:r>
            <a:endParaRPr lang="en-US" dirty="0"/>
          </a:p>
        </p:txBody>
      </p:sp>
      <p:sp>
        <p:nvSpPr>
          <p:cNvPr id="4" name="Title 3">
            <a:extLst>
              <a:ext uri="{FF2B5EF4-FFF2-40B4-BE49-F238E27FC236}">
                <a16:creationId xmlns:a16="http://schemas.microsoft.com/office/drawing/2014/main" id="{9946E654-AD06-D434-ACAD-E633F7C34937}"/>
              </a:ext>
            </a:extLst>
          </p:cNvPr>
          <p:cNvSpPr>
            <a:spLocks noGrp="1"/>
          </p:cNvSpPr>
          <p:nvPr>
            <p:ph type="title"/>
          </p:nvPr>
        </p:nvSpPr>
        <p:spPr/>
        <p:txBody>
          <a:bodyPr>
            <a:normAutofit fontScale="90000"/>
          </a:bodyPr>
          <a:lstStyle/>
          <a:p>
            <a:r>
              <a:rPr lang="en-US" b="0" dirty="0"/>
              <a:t>Electromagnetic Radiation</a:t>
            </a:r>
          </a:p>
        </p:txBody>
      </p:sp>
      <p:sp>
        <p:nvSpPr>
          <p:cNvPr id="5" name="Text Placeholder 4">
            <a:extLst>
              <a:ext uri="{FF2B5EF4-FFF2-40B4-BE49-F238E27FC236}">
                <a16:creationId xmlns:a16="http://schemas.microsoft.com/office/drawing/2014/main" id="{14ACD720-7FB4-FD94-CA59-F9AD5D7982AF}"/>
              </a:ext>
            </a:extLst>
          </p:cNvPr>
          <p:cNvSpPr>
            <a:spLocks noGrp="1"/>
          </p:cNvSpPr>
          <p:nvPr>
            <p:ph type="body" sz="quarter" idx="10"/>
          </p:nvPr>
        </p:nvSpPr>
        <p:spPr>
          <a:xfrm>
            <a:off x="1013275" y="2385701"/>
            <a:ext cx="4811328" cy="2720975"/>
          </a:xfrm>
        </p:spPr>
        <p:txBody>
          <a:bodyPr/>
          <a:lstStyle/>
          <a:p>
            <a:r>
              <a:rPr lang="en-US" sz="2000" dirty="0"/>
              <a:t>A form of energy that travels through space as waves; also called radiation or light. </a:t>
            </a:r>
          </a:p>
          <a:p>
            <a:endParaRPr lang="en-US" sz="2000" dirty="0"/>
          </a:p>
          <a:p>
            <a:endParaRPr lang="en-US" sz="2000" dirty="0"/>
          </a:p>
          <a:p>
            <a:endParaRPr lang="en-US" sz="2000" dirty="0"/>
          </a:p>
          <a:p>
            <a:endParaRPr lang="en-US" sz="2000" dirty="0"/>
          </a:p>
        </p:txBody>
      </p:sp>
      <p:sp>
        <p:nvSpPr>
          <p:cNvPr id="7" name="Rounded Rectangle 6">
            <a:extLst>
              <a:ext uri="{FF2B5EF4-FFF2-40B4-BE49-F238E27FC236}">
                <a16:creationId xmlns:a16="http://schemas.microsoft.com/office/drawing/2014/main" id="{21C14F71-8200-D852-AA3D-FB71F446F5CC}"/>
              </a:ext>
            </a:extLst>
          </p:cNvPr>
          <p:cNvSpPr/>
          <p:nvPr/>
        </p:nvSpPr>
        <p:spPr>
          <a:xfrm>
            <a:off x="3488987" y="858139"/>
            <a:ext cx="5214025" cy="612842"/>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Key Vocabulary</a:t>
            </a:r>
          </a:p>
        </p:txBody>
      </p:sp>
      <p:pic>
        <p:nvPicPr>
          <p:cNvPr id="8" name="Picture Placeholder 7" descr="This image by NASA's Hubble Space Telescope shows a face-on view of the spiral galaxy M51, dubbed the Whirlpool Galaxy. Taken in visible light, it highlights the attributes of a typical spiral galaxy, including graceful, curving arms with brown dust lanes, pink star-forming regions, and brilliant blue strands of star clusters. The center of the spiral galaxy is bathed in a yellowish glow. A series of twelve gray squiggly lines are drawn on top of the astronomical image emanating from the center of the spiral galaxy down to the bottom of the image. These lines are increasinyl squiggly from left to right in the image, representing different wavelengths of light.">
            <a:extLst>
              <a:ext uri="{FF2B5EF4-FFF2-40B4-BE49-F238E27FC236}">
                <a16:creationId xmlns:a16="http://schemas.microsoft.com/office/drawing/2014/main" id="{47828013-866B-E180-0B0E-A88B80768A72}"/>
              </a:ext>
            </a:extLst>
          </p:cNvPr>
          <p:cNvPicPr>
            <a:picLocks noGrp="1" noChangeAspect="1"/>
          </p:cNvPicPr>
          <p:nvPr>
            <p:ph type="pic" sz="quarter" idx="11"/>
          </p:nvPr>
        </p:nvPicPr>
        <p:blipFill rotWithShape="1">
          <a:blip r:embed="rId4"/>
          <a:srcRect l="2741" r="14982" b="4363"/>
          <a:stretch/>
        </p:blipFill>
        <p:spPr>
          <a:xfrm>
            <a:off x="5824603" y="1716301"/>
            <a:ext cx="5429632" cy="3861441"/>
          </a:xfrm>
          <a:prstGeom prst="rect">
            <a:avLst/>
          </a:prstGeom>
        </p:spPr>
      </p:pic>
      <p:sp>
        <p:nvSpPr>
          <p:cNvPr id="9" name="TextBox 8">
            <a:extLst>
              <a:ext uri="{FF2B5EF4-FFF2-40B4-BE49-F238E27FC236}">
                <a16:creationId xmlns:a16="http://schemas.microsoft.com/office/drawing/2014/main" id="{71048334-3821-7E30-6129-542B6FFF9D42}"/>
              </a:ext>
            </a:extLst>
          </p:cNvPr>
          <p:cNvSpPr txBox="1"/>
          <p:nvPr/>
        </p:nvSpPr>
        <p:spPr>
          <a:xfrm>
            <a:off x="5824603" y="5572398"/>
            <a:ext cx="2559654" cy="276999"/>
          </a:xfrm>
          <a:prstGeom prst="rect">
            <a:avLst/>
          </a:prstGeom>
          <a:noFill/>
        </p:spPr>
        <p:txBody>
          <a:bodyPr wrap="square" rtlCol="0">
            <a:spAutoFit/>
          </a:bodyPr>
          <a:lstStyle/>
          <a:p>
            <a:r>
              <a:rPr lang="en-US" sz="1200" b="1" dirty="0"/>
              <a:t>Image c</a:t>
            </a:r>
            <a:r>
              <a:rPr lang="en-US" sz="1200" b="1" i="0" dirty="0">
                <a:effectLst/>
              </a:rPr>
              <a:t>redit: </a:t>
            </a:r>
            <a:r>
              <a:rPr lang="en-US" sz="1200" b="0" i="0" dirty="0">
                <a:effectLst/>
              </a:rPr>
              <a:t>NASA, ESA, STScI</a:t>
            </a:r>
            <a:endParaRPr lang="en-US" sz="1200" dirty="0"/>
          </a:p>
        </p:txBody>
      </p:sp>
    </p:spTree>
    <p:extLst>
      <p:ext uri="{BB962C8B-B14F-4D97-AF65-F5344CB8AC3E}">
        <p14:creationId xmlns:p14="http://schemas.microsoft.com/office/powerpoint/2010/main" val="102047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4</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716217" y="861985"/>
            <a:ext cx="8759564" cy="468862"/>
          </a:xfrm>
        </p:spPr>
        <p:txBody>
          <a:bodyPr>
            <a:normAutofit fontScale="90000"/>
          </a:bodyPr>
          <a:lstStyle/>
          <a:p>
            <a:r>
              <a:rPr lang="en-US" dirty="0"/>
              <a:t>Light waves vary in length (wavelength) and frequency</a:t>
            </a:r>
          </a:p>
        </p:txBody>
      </p:sp>
      <p:sp>
        <p:nvSpPr>
          <p:cNvPr id="9" name="TextBox 8">
            <a:extLst>
              <a:ext uri="{FF2B5EF4-FFF2-40B4-BE49-F238E27FC236}">
                <a16:creationId xmlns:a16="http://schemas.microsoft.com/office/drawing/2014/main" id="{E0E32464-983B-AE19-473A-2F343C9B81FE}"/>
              </a:ext>
            </a:extLst>
          </p:cNvPr>
          <p:cNvSpPr txBox="1"/>
          <p:nvPr/>
        </p:nvSpPr>
        <p:spPr>
          <a:xfrm>
            <a:off x="2318036" y="5503053"/>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b="0" i="0" dirty="0">
                <a:solidFill>
                  <a:srgbClr val="141212"/>
                </a:solidFill>
                <a:effectLst/>
              </a:rPr>
              <a:t>NASA, Science Mission Directorate (2010)</a:t>
            </a:r>
            <a:endParaRPr lang="en-US" sz="1200" dirty="0"/>
          </a:p>
        </p:txBody>
      </p:sp>
      <p:pic>
        <p:nvPicPr>
          <p:cNvPr id="11" name="Picture Placeholder 10" descr="A diagram illustrating the concepts of frequency and wavelength in waveforms. The top part of the image shows a wave with multiple cycles labeled as &quot;Frequency.&quot; A section of the wave is marked to indicate the number of cycles that occur in 1 second. The bottom part of the image shows a single cycle of a wave labeled as &quot;Wavelength,&quot; with the distance between two consecutive crests labeled as &quot;crest&quot; and &quot;trough&quot; to indicate the points on the wave.">
            <a:extLst>
              <a:ext uri="{FF2B5EF4-FFF2-40B4-BE49-F238E27FC236}">
                <a16:creationId xmlns:a16="http://schemas.microsoft.com/office/drawing/2014/main" id="{90EE7408-AA46-BD88-554C-F57D0A4FCF93}"/>
              </a:ext>
            </a:extLst>
          </p:cNvPr>
          <p:cNvPicPr>
            <a:picLocks noGrp="1" noChangeAspect="1"/>
          </p:cNvPicPr>
          <p:nvPr>
            <p:ph type="pic" sz="quarter" idx="11"/>
          </p:nvPr>
        </p:nvPicPr>
        <p:blipFill rotWithShape="1">
          <a:blip r:embed="rId4"/>
          <a:srcRect l="74" t="11005" r="180" b="6911"/>
          <a:stretch/>
        </p:blipFill>
        <p:spPr>
          <a:xfrm>
            <a:off x="2318036" y="1424795"/>
            <a:ext cx="7555926" cy="4078258"/>
          </a:xfrm>
        </p:spPr>
      </p:pic>
    </p:spTree>
    <p:extLst>
      <p:ext uri="{BB962C8B-B14F-4D97-AF65-F5344CB8AC3E}">
        <p14:creationId xmlns:p14="http://schemas.microsoft.com/office/powerpoint/2010/main" val="1741471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5</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2049069" y="998983"/>
            <a:ext cx="8740633" cy="468862"/>
          </a:xfrm>
        </p:spPr>
        <p:txBody>
          <a:bodyPr>
            <a:normAutofit fontScale="90000"/>
          </a:bodyPr>
          <a:lstStyle/>
          <a:p>
            <a:pPr algn="ctr"/>
            <a:r>
              <a:rPr lang="en-US" dirty="0"/>
              <a:t>Light with shorter wavelengths (higher frequency) carries more energy</a:t>
            </a:r>
          </a:p>
        </p:txBody>
      </p:sp>
      <p:sp>
        <p:nvSpPr>
          <p:cNvPr id="9" name="TextBox 8">
            <a:extLst>
              <a:ext uri="{FF2B5EF4-FFF2-40B4-BE49-F238E27FC236}">
                <a16:creationId xmlns:a16="http://schemas.microsoft.com/office/drawing/2014/main" id="{E0E32464-983B-AE19-473A-2F343C9B81FE}"/>
              </a:ext>
            </a:extLst>
          </p:cNvPr>
          <p:cNvSpPr txBox="1"/>
          <p:nvPr/>
        </p:nvSpPr>
        <p:spPr>
          <a:xfrm>
            <a:off x="2524886" y="5653026"/>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b="0" i="0" dirty="0">
                <a:solidFill>
                  <a:srgbClr val="141212"/>
                </a:solidFill>
                <a:effectLst/>
              </a:rPr>
              <a:t>NASA, Science Mission Directorate (2010)</a:t>
            </a:r>
            <a:endParaRPr lang="en-US" sz="1200" dirty="0"/>
          </a:p>
        </p:txBody>
      </p:sp>
      <p:pic>
        <p:nvPicPr>
          <p:cNvPr id="11" name="Picture Placeholder 10" descr="A diagram illustrating the concept of wavelength and energy of the wavelength. The top part of the image shows the silhouettes of two people holding opposite ends of a rope that has many shorter waves down the length of it with the caption “more energy” beside them. The bottom part of the image shows the same two silhouettes of people holding oppsite ends of a rope off the grown with the label “Less Energy” beside them.  The rope being held by the bottom two people has fewer waves along its length. ">
            <a:extLst>
              <a:ext uri="{FF2B5EF4-FFF2-40B4-BE49-F238E27FC236}">
                <a16:creationId xmlns:a16="http://schemas.microsoft.com/office/drawing/2014/main" id="{90EE7408-AA46-BD88-554C-F57D0A4FCF93}"/>
              </a:ext>
            </a:extLst>
          </p:cNvPr>
          <p:cNvPicPr>
            <a:picLocks noGrp="1" noChangeAspect="1"/>
          </p:cNvPicPr>
          <p:nvPr>
            <p:ph type="pic" sz="quarter" idx="11"/>
          </p:nvPr>
        </p:nvPicPr>
        <p:blipFill rotWithShape="1">
          <a:blip r:embed="rId4"/>
          <a:srcRect l="152" t="4782" r="116" b="5325"/>
          <a:stretch/>
        </p:blipFill>
        <p:spPr>
          <a:xfrm>
            <a:off x="2524886" y="1753696"/>
            <a:ext cx="7142225" cy="3890478"/>
          </a:xfrm>
        </p:spPr>
      </p:pic>
    </p:spTree>
    <p:extLst>
      <p:ext uri="{BB962C8B-B14F-4D97-AF65-F5344CB8AC3E}">
        <p14:creationId xmlns:p14="http://schemas.microsoft.com/office/powerpoint/2010/main" val="369847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6</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1875946" y="1399577"/>
            <a:ext cx="8440105" cy="468862"/>
          </a:xfrm>
        </p:spPr>
        <p:txBody>
          <a:bodyPr>
            <a:normAutofit fontScale="90000"/>
          </a:bodyPr>
          <a:lstStyle/>
          <a:p>
            <a:pPr algn="ctr"/>
            <a:r>
              <a:rPr lang="en-US" dirty="0"/>
              <a:t>The electromagnetic spectrum contains all types, or wavelengths, of light. </a:t>
            </a:r>
          </a:p>
        </p:txBody>
      </p:sp>
      <p:pic>
        <p:nvPicPr>
          <p:cNvPr id="2052" name="Picture 4" descr="This image is a visual representation of the electromagnetic spectrum. The spectrum is depicted as a continuous bar, with the shorter wavelengths (high-energy) on the left and the longer wavelengths (low-energy) on the right.&#10;&#10;Gamma rays are shown at the far left with the shortest wavelengths.&#10;Moving right, the wavelengths increase with X-rays and Ultraviolet (UV) light, represented by shades of gray transitioning to violet.&#10;The Visible light section is displayed as a small, colorful band in the middle of the spectrum, ranging from violet to red, representing the colors of the rainbow.&#10;To the right of the visible light is the Infrared region, illustrated in shades of red and orange.&#10;Following that are the Microwave and Radio regions, represented in darker shades of gray with increasingly longer wavelengths.&#10;The background of the image is a deep purple, providing contrast to the colors and grayscale in the spectrum. Wavy lines above the spectrum illustrate the wave patterns corresponding to different parts of the spectrum.&#10;">
            <a:extLst>
              <a:ext uri="{FF2B5EF4-FFF2-40B4-BE49-F238E27FC236}">
                <a16:creationId xmlns:a16="http://schemas.microsoft.com/office/drawing/2014/main" id="{21D93669-64AF-C363-7350-38C375A8E3CC}"/>
              </a:ext>
            </a:extLst>
          </p:cNvPr>
          <p:cNvPicPr>
            <a:picLocks noGrp="1" noChangeAspect="1" noChangeArrowheads="1"/>
          </p:cNvPicPr>
          <p:nvPr>
            <p:ph type="pic" sz="quarter" idx="11"/>
          </p:nvPr>
        </p:nvPicPr>
        <p:blipFill rotWithShape="1">
          <a:blip r:embed="rId4">
            <a:extLst>
              <a:ext uri="{28A0092B-C50C-407E-A947-70E740481C1C}">
                <a14:useLocalDpi xmlns:a14="http://schemas.microsoft.com/office/drawing/2010/main" val="0"/>
              </a:ext>
            </a:extLst>
          </a:blip>
          <a:srcRect l="-478" t="33168" r="2514" b="22406"/>
          <a:stretch/>
        </p:blipFill>
        <p:spPr bwMode="auto">
          <a:xfrm>
            <a:off x="946491" y="2458133"/>
            <a:ext cx="10299017" cy="26271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3A4C007-C25A-F8B1-872A-1B6E5AC111BF}"/>
              </a:ext>
            </a:extLst>
          </p:cNvPr>
          <p:cNvSpPr txBox="1"/>
          <p:nvPr/>
        </p:nvSpPr>
        <p:spPr>
          <a:xfrm>
            <a:off x="946491" y="5128395"/>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b="0" i="0" dirty="0">
                <a:solidFill>
                  <a:srgbClr val="141212"/>
                </a:solidFill>
                <a:effectLst/>
              </a:rPr>
              <a:t>NASA, ESA, CSA, Joseph Olmsted (STScI) </a:t>
            </a:r>
            <a:endParaRPr lang="en-US" sz="1200" dirty="0"/>
          </a:p>
        </p:txBody>
      </p:sp>
    </p:spTree>
    <p:extLst>
      <p:ext uri="{BB962C8B-B14F-4D97-AF65-F5344CB8AC3E}">
        <p14:creationId xmlns:p14="http://schemas.microsoft.com/office/powerpoint/2010/main" val="4114542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83EBA283-41C0-BF58-7A5B-2DFED7AB7168}"/>
              </a:ext>
            </a:extLst>
          </p:cNvPr>
          <p:cNvSpPr/>
          <p:nvPr/>
        </p:nvSpPr>
        <p:spPr>
          <a:xfrm>
            <a:off x="1449532" y="3946775"/>
            <a:ext cx="1499243" cy="1499243"/>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7</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3151142" y="878425"/>
            <a:ext cx="9201854" cy="468862"/>
          </a:xfrm>
        </p:spPr>
        <p:txBody>
          <a:bodyPr>
            <a:normAutofit fontScale="90000"/>
          </a:bodyPr>
          <a:lstStyle/>
          <a:p>
            <a:r>
              <a:rPr lang="en-US" dirty="0"/>
              <a:t>Gamma rays </a:t>
            </a:r>
          </a:p>
        </p:txBody>
      </p:sp>
      <p:sp>
        <p:nvSpPr>
          <p:cNvPr id="10" name="TextBox 9">
            <a:extLst>
              <a:ext uri="{FF2B5EF4-FFF2-40B4-BE49-F238E27FC236}">
                <a16:creationId xmlns:a16="http://schemas.microsoft.com/office/drawing/2014/main" id="{63A4C007-C25A-F8B1-872A-1B6E5AC111BF}"/>
              </a:ext>
            </a:extLst>
          </p:cNvPr>
          <p:cNvSpPr txBox="1"/>
          <p:nvPr/>
        </p:nvSpPr>
        <p:spPr>
          <a:xfrm>
            <a:off x="3210309" y="5801263"/>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dirty="0">
                <a:solidFill>
                  <a:srgbClr val="141212"/>
                </a:solidFill>
              </a:rPr>
              <a:t>ViewSpace.org</a:t>
            </a:r>
            <a:r>
              <a:rPr lang="en-US" sz="1200" b="0" i="0" dirty="0">
                <a:solidFill>
                  <a:srgbClr val="141212"/>
                </a:solidFill>
                <a:effectLst/>
              </a:rPr>
              <a:t> </a:t>
            </a:r>
            <a:endParaRPr lang="en-US" sz="1200" dirty="0"/>
          </a:p>
        </p:txBody>
      </p:sp>
      <p:pic>
        <p:nvPicPr>
          <p:cNvPr id="12" name="Graphic 11" descr="Sun with solid fill">
            <a:extLst>
              <a:ext uri="{FF2B5EF4-FFF2-40B4-BE49-F238E27FC236}">
                <a16:creationId xmlns:a16="http://schemas.microsoft.com/office/drawing/2014/main" id="{660CE226-1FD0-DC7D-C11F-389660CFAC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6964" y="4143916"/>
            <a:ext cx="499672" cy="499672"/>
          </a:xfrm>
          <a:prstGeom prst="rect">
            <a:avLst/>
          </a:prstGeom>
        </p:spPr>
      </p:pic>
      <p:pic>
        <p:nvPicPr>
          <p:cNvPr id="16" name="Graphic 15" descr="Coffee with solid fill">
            <a:extLst>
              <a:ext uri="{FF2B5EF4-FFF2-40B4-BE49-F238E27FC236}">
                <a16:creationId xmlns:a16="http://schemas.microsoft.com/office/drawing/2014/main" id="{4B698D05-C46A-78CF-D93A-D71F7770F2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7797" y="4081073"/>
            <a:ext cx="457200" cy="457200"/>
          </a:xfrm>
          <a:prstGeom prst="rect">
            <a:avLst/>
          </a:prstGeom>
        </p:spPr>
      </p:pic>
      <p:pic>
        <p:nvPicPr>
          <p:cNvPr id="22" name="Graphic 21" descr="Heart with pulse with solid fill">
            <a:extLst>
              <a:ext uri="{FF2B5EF4-FFF2-40B4-BE49-F238E27FC236}">
                <a16:creationId xmlns:a16="http://schemas.microsoft.com/office/drawing/2014/main" id="{64AD2186-E4F8-679E-F595-7E8A187EFE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2856" y="4030701"/>
            <a:ext cx="726101" cy="726101"/>
          </a:xfrm>
          <a:prstGeom prst="rect">
            <a:avLst/>
          </a:prstGeom>
        </p:spPr>
      </p:pic>
      <p:pic>
        <p:nvPicPr>
          <p:cNvPr id="24" name="Graphic 23" descr="Heartbeat with solid fill">
            <a:extLst>
              <a:ext uri="{FF2B5EF4-FFF2-40B4-BE49-F238E27FC236}">
                <a16:creationId xmlns:a16="http://schemas.microsoft.com/office/drawing/2014/main" id="{BC9279BE-BACA-F70A-B1B7-D868537482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55046" y="4104157"/>
            <a:ext cx="515998" cy="515998"/>
          </a:xfrm>
          <a:prstGeom prst="rect">
            <a:avLst/>
          </a:prstGeom>
        </p:spPr>
      </p:pic>
      <p:pic>
        <p:nvPicPr>
          <p:cNvPr id="26" name="Graphic 25" descr="Airplane with solid fill">
            <a:extLst>
              <a:ext uri="{FF2B5EF4-FFF2-40B4-BE49-F238E27FC236}">
                <a16:creationId xmlns:a16="http://schemas.microsoft.com/office/drawing/2014/main" id="{0D1F40A3-CB56-0953-356F-0CA212FC3A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40715" y="4095995"/>
            <a:ext cx="515998" cy="515998"/>
          </a:xfrm>
          <a:prstGeom prst="rect">
            <a:avLst/>
          </a:prstGeom>
        </p:spPr>
      </p:pic>
      <p:sp>
        <p:nvSpPr>
          <p:cNvPr id="9" name="Oval 8">
            <a:extLst>
              <a:ext uri="{FF2B5EF4-FFF2-40B4-BE49-F238E27FC236}">
                <a16:creationId xmlns:a16="http://schemas.microsoft.com/office/drawing/2014/main" id="{3AD7CC4A-EF95-7DAD-BD2F-FFD853D07325}"/>
              </a:ext>
            </a:extLst>
          </p:cNvPr>
          <p:cNvSpPr/>
          <p:nvPr/>
        </p:nvSpPr>
        <p:spPr>
          <a:xfrm>
            <a:off x="1663371" y="4220072"/>
            <a:ext cx="1285404" cy="123566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tx1"/>
                </a:solidFill>
              </a:rPr>
              <a:t>Accretion around black holes and cosmic rays</a:t>
            </a:r>
          </a:p>
          <a:p>
            <a:pPr algn="ctr"/>
            <a:endParaRPr lang="en-US" sz="1200" dirty="0">
              <a:solidFill>
                <a:schemeClr val="tx1"/>
              </a:solidFill>
            </a:endParaRPr>
          </a:p>
        </p:txBody>
      </p:sp>
      <p:sp>
        <p:nvSpPr>
          <p:cNvPr id="15" name="Rectangle 14">
            <a:extLst>
              <a:ext uri="{FF2B5EF4-FFF2-40B4-BE49-F238E27FC236}">
                <a16:creationId xmlns:a16="http://schemas.microsoft.com/office/drawing/2014/main" id="{BAB654C3-6CEB-7710-901F-8A6065C724BF}"/>
              </a:ext>
            </a:extLst>
          </p:cNvPr>
          <p:cNvSpPr/>
          <p:nvPr/>
        </p:nvSpPr>
        <p:spPr>
          <a:xfrm rot="15900000">
            <a:off x="1082898" y="3943917"/>
            <a:ext cx="2272895" cy="1891070"/>
          </a:xfrm>
          <a:prstGeom prst="rect">
            <a:avLst/>
          </a:prstGeom>
          <a:noFill/>
          <a:effectLst/>
        </p:spPr>
        <p:txBody>
          <a:bodyPr wrap="none" lIns="91440" tIns="45720" rIns="91440" bIns="45720">
            <a:prstTxWarp prst="textCircle">
              <a:avLst/>
            </a:prstTxWarp>
            <a:spAutoFit/>
          </a:bodyPr>
          <a:lstStyle/>
          <a:p>
            <a:pPr algn="ctr"/>
            <a:r>
              <a:rPr lang="en-US" sz="1400" b="1" dirty="0">
                <a:ln w="0"/>
                <a:solidFill>
                  <a:schemeClr val="accent1"/>
                </a:solidFill>
              </a:rPr>
              <a:t>Other Astrophysical Phenomena</a:t>
            </a:r>
            <a:endParaRPr lang="en-US" sz="1400" b="1" cap="none" spc="0" dirty="0">
              <a:ln w="0"/>
              <a:solidFill>
                <a:schemeClr val="accent1"/>
              </a:solidFill>
            </a:endParaRPr>
          </a:p>
        </p:txBody>
      </p:sp>
      <p:pic>
        <p:nvPicPr>
          <p:cNvPr id="7" name="Picture 6" descr="This image shows a home in a single shade of dark gray with select objects highlighted in white. Two sets of objects, both seen in the sky through the window, are highlighted in white to indicate that they emit gamma rays. The circle of the Sun is brighter near the edges and darker toward the center. Four small, solid white circles depicting solar flares dot the surface. On the left is a pair of white dots that represent colliding neutron stars. Everything else in the scene is dark gray and visible only by their silhouettes. There are two text labels. The two small white dots out the window are labeled “neutron stars.” A larger but faded white circle represents the Sun and is overlaid with four small solid white circles that are labeled “Solar flares.”">
            <a:extLst>
              <a:ext uri="{FF2B5EF4-FFF2-40B4-BE49-F238E27FC236}">
                <a16:creationId xmlns:a16="http://schemas.microsoft.com/office/drawing/2014/main" id="{207A902A-EDEB-1949-5E5F-A1A3F56270E5}"/>
              </a:ext>
            </a:extLst>
          </p:cNvPr>
          <p:cNvPicPr>
            <a:picLocks noChangeAspect="1"/>
          </p:cNvPicPr>
          <p:nvPr/>
        </p:nvPicPr>
        <p:blipFill>
          <a:blip r:embed="rId14"/>
          <a:stretch>
            <a:fillRect/>
          </a:stretch>
        </p:blipFill>
        <p:spPr>
          <a:xfrm>
            <a:off x="3210309" y="1403233"/>
            <a:ext cx="7772400" cy="4389868"/>
          </a:xfrm>
          <a:prstGeom prst="rect">
            <a:avLst/>
          </a:prstGeom>
        </p:spPr>
      </p:pic>
      <p:pic>
        <p:nvPicPr>
          <p:cNvPr id="28" name="Picture 27">
            <a:extLst>
              <a:ext uri="{FF2B5EF4-FFF2-40B4-BE49-F238E27FC236}">
                <a16:creationId xmlns:a16="http://schemas.microsoft.com/office/drawing/2014/main" id="{F2F0BCF6-CEA4-4848-19C5-02EC5DBB5926}"/>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39477" y="3889985"/>
            <a:ext cx="2380017" cy="2270017"/>
          </a:xfrm>
          <a:prstGeom prst="rect">
            <a:avLst/>
          </a:prstGeom>
        </p:spPr>
      </p:pic>
    </p:spTree>
    <p:extLst>
      <p:ext uri="{BB962C8B-B14F-4D97-AF65-F5344CB8AC3E}">
        <p14:creationId xmlns:p14="http://schemas.microsoft.com/office/powerpoint/2010/main" val="723901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83EBA283-41C0-BF58-7A5B-2DFED7AB7168}"/>
              </a:ext>
            </a:extLst>
          </p:cNvPr>
          <p:cNvSpPr/>
          <p:nvPr/>
        </p:nvSpPr>
        <p:spPr>
          <a:xfrm>
            <a:off x="1449532" y="3946775"/>
            <a:ext cx="1499243" cy="1499243"/>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8</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3151142" y="878425"/>
            <a:ext cx="9201854" cy="468862"/>
          </a:xfrm>
        </p:spPr>
        <p:txBody>
          <a:bodyPr>
            <a:normAutofit fontScale="90000"/>
          </a:bodyPr>
          <a:lstStyle/>
          <a:p>
            <a:r>
              <a:rPr lang="en-US" dirty="0"/>
              <a:t>X-rays </a:t>
            </a:r>
          </a:p>
        </p:txBody>
      </p:sp>
      <p:sp>
        <p:nvSpPr>
          <p:cNvPr id="10" name="TextBox 9">
            <a:extLst>
              <a:ext uri="{FF2B5EF4-FFF2-40B4-BE49-F238E27FC236}">
                <a16:creationId xmlns:a16="http://schemas.microsoft.com/office/drawing/2014/main" id="{63A4C007-C25A-F8B1-872A-1B6E5AC111BF}"/>
              </a:ext>
            </a:extLst>
          </p:cNvPr>
          <p:cNvSpPr txBox="1"/>
          <p:nvPr/>
        </p:nvSpPr>
        <p:spPr>
          <a:xfrm>
            <a:off x="3210309" y="5801263"/>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dirty="0">
                <a:solidFill>
                  <a:srgbClr val="141212"/>
                </a:solidFill>
              </a:rPr>
              <a:t>ViewSpace.org</a:t>
            </a:r>
            <a:r>
              <a:rPr lang="en-US" sz="1200" b="0" i="0" dirty="0">
                <a:solidFill>
                  <a:srgbClr val="141212"/>
                </a:solidFill>
                <a:effectLst/>
              </a:rPr>
              <a:t> </a:t>
            </a:r>
            <a:endParaRPr lang="en-US" sz="1200" dirty="0"/>
          </a:p>
        </p:txBody>
      </p:sp>
      <p:pic>
        <p:nvPicPr>
          <p:cNvPr id="12" name="Graphic 11" descr="Sun with solid fill">
            <a:extLst>
              <a:ext uri="{FF2B5EF4-FFF2-40B4-BE49-F238E27FC236}">
                <a16:creationId xmlns:a16="http://schemas.microsoft.com/office/drawing/2014/main" id="{660CE226-1FD0-DC7D-C11F-389660CFAC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6964" y="4143916"/>
            <a:ext cx="499672" cy="499672"/>
          </a:xfrm>
          <a:prstGeom prst="rect">
            <a:avLst/>
          </a:prstGeom>
        </p:spPr>
      </p:pic>
      <p:pic>
        <p:nvPicPr>
          <p:cNvPr id="16" name="Graphic 15" descr="Coffee with solid fill">
            <a:extLst>
              <a:ext uri="{FF2B5EF4-FFF2-40B4-BE49-F238E27FC236}">
                <a16:creationId xmlns:a16="http://schemas.microsoft.com/office/drawing/2014/main" id="{4B698D05-C46A-78CF-D93A-D71F7770F2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7797" y="4081073"/>
            <a:ext cx="457200" cy="457200"/>
          </a:xfrm>
          <a:prstGeom prst="rect">
            <a:avLst/>
          </a:prstGeom>
        </p:spPr>
      </p:pic>
      <p:pic>
        <p:nvPicPr>
          <p:cNvPr id="22" name="Graphic 21" descr="Heart with pulse with solid fill">
            <a:extLst>
              <a:ext uri="{FF2B5EF4-FFF2-40B4-BE49-F238E27FC236}">
                <a16:creationId xmlns:a16="http://schemas.microsoft.com/office/drawing/2014/main" id="{64AD2186-E4F8-679E-F595-7E8A187EFE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2856" y="4030701"/>
            <a:ext cx="726101" cy="726101"/>
          </a:xfrm>
          <a:prstGeom prst="rect">
            <a:avLst/>
          </a:prstGeom>
        </p:spPr>
      </p:pic>
      <p:pic>
        <p:nvPicPr>
          <p:cNvPr id="24" name="Graphic 23" descr="Heartbeat with solid fill">
            <a:extLst>
              <a:ext uri="{FF2B5EF4-FFF2-40B4-BE49-F238E27FC236}">
                <a16:creationId xmlns:a16="http://schemas.microsoft.com/office/drawing/2014/main" id="{BC9279BE-BACA-F70A-B1B7-D868537482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55046" y="4104157"/>
            <a:ext cx="515998" cy="515998"/>
          </a:xfrm>
          <a:prstGeom prst="rect">
            <a:avLst/>
          </a:prstGeom>
        </p:spPr>
      </p:pic>
      <p:pic>
        <p:nvPicPr>
          <p:cNvPr id="26" name="Graphic 25" descr="Airplane with solid fill">
            <a:extLst>
              <a:ext uri="{FF2B5EF4-FFF2-40B4-BE49-F238E27FC236}">
                <a16:creationId xmlns:a16="http://schemas.microsoft.com/office/drawing/2014/main" id="{0D1F40A3-CB56-0953-356F-0CA212FC3A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40715" y="4095995"/>
            <a:ext cx="515998" cy="515998"/>
          </a:xfrm>
          <a:prstGeom prst="rect">
            <a:avLst/>
          </a:prstGeom>
        </p:spPr>
      </p:pic>
      <p:sp>
        <p:nvSpPr>
          <p:cNvPr id="9" name="Oval 8">
            <a:extLst>
              <a:ext uri="{FF2B5EF4-FFF2-40B4-BE49-F238E27FC236}">
                <a16:creationId xmlns:a16="http://schemas.microsoft.com/office/drawing/2014/main" id="{3AD7CC4A-EF95-7DAD-BD2F-FFD853D07325}"/>
              </a:ext>
            </a:extLst>
          </p:cNvPr>
          <p:cNvSpPr/>
          <p:nvPr/>
        </p:nvSpPr>
        <p:spPr>
          <a:xfrm>
            <a:off x="1590668" y="3974784"/>
            <a:ext cx="1499243" cy="149924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sz="1200" dirty="0">
                <a:solidFill>
                  <a:schemeClr val="tx1"/>
                </a:solidFill>
              </a:rPr>
              <a:t>Superheated clouds of gas, materials around black holes, neutron star centers </a:t>
            </a:r>
          </a:p>
        </p:txBody>
      </p:sp>
      <p:sp>
        <p:nvSpPr>
          <p:cNvPr id="15" name="Rectangle 14">
            <a:extLst>
              <a:ext uri="{FF2B5EF4-FFF2-40B4-BE49-F238E27FC236}">
                <a16:creationId xmlns:a16="http://schemas.microsoft.com/office/drawing/2014/main" id="{BAB654C3-6CEB-7710-901F-8A6065C724BF}"/>
              </a:ext>
            </a:extLst>
          </p:cNvPr>
          <p:cNvSpPr/>
          <p:nvPr/>
        </p:nvSpPr>
        <p:spPr>
          <a:xfrm rot="15900000">
            <a:off x="1082898" y="3943917"/>
            <a:ext cx="2272895" cy="1891070"/>
          </a:xfrm>
          <a:prstGeom prst="rect">
            <a:avLst/>
          </a:prstGeom>
          <a:noFill/>
          <a:effectLst/>
        </p:spPr>
        <p:txBody>
          <a:bodyPr wrap="none" lIns="91440" tIns="45720" rIns="91440" bIns="45720">
            <a:prstTxWarp prst="textCircle">
              <a:avLst/>
            </a:prstTxWarp>
            <a:spAutoFit/>
          </a:bodyPr>
          <a:lstStyle/>
          <a:p>
            <a:pPr algn="ctr"/>
            <a:r>
              <a:rPr lang="en-US" sz="1400" b="1" dirty="0">
                <a:ln w="0"/>
                <a:solidFill>
                  <a:schemeClr val="accent1"/>
                </a:solidFill>
              </a:rPr>
              <a:t>Other Astrophysical Phenomena</a:t>
            </a:r>
            <a:endParaRPr lang="en-US" sz="1400" b="1" cap="none" spc="0" dirty="0">
              <a:ln w="0"/>
              <a:solidFill>
                <a:schemeClr val="accent1"/>
              </a:solidFill>
            </a:endParaRPr>
          </a:p>
        </p:txBody>
      </p:sp>
      <p:pic>
        <p:nvPicPr>
          <p:cNvPr id="7" name="Picture 6" descr="This image shows a home in a single shade of dark gray with select objects highlighted in white. Three objects seen out the window are white to indicate they emit X-ray light: the dentist office’s X-ray imaging machine, the Sun with a fuzzy outer edge similar to the “Ultraviolet” stop, and a small white circle which represents a supernova—an object that is not visible in any other stop in the interactive. Everything else in the scene is dark gray and visible only by their silhouettes.&#10;Labels: X-ray There are three text labels. The white ellipse in the lower left of the window view is labeled “X-ray imaging machine.” The small circle in the middle of the window is labeled “Supernova.” The fuzzy outer edge of the larger circle out the window is labeled “Sun’s corona.”">
            <a:extLst>
              <a:ext uri="{FF2B5EF4-FFF2-40B4-BE49-F238E27FC236}">
                <a16:creationId xmlns:a16="http://schemas.microsoft.com/office/drawing/2014/main" id="{207A902A-EDEB-1949-5E5F-A1A3F56270E5}"/>
              </a:ext>
            </a:extLst>
          </p:cNvPr>
          <p:cNvPicPr>
            <a:picLocks noChangeAspect="1"/>
          </p:cNvPicPr>
          <p:nvPr/>
        </p:nvPicPr>
        <p:blipFill>
          <a:blip r:embed="rId14"/>
          <a:srcRect/>
          <a:stretch/>
        </p:blipFill>
        <p:spPr>
          <a:xfrm>
            <a:off x="3210309" y="1408612"/>
            <a:ext cx="7772400" cy="4379109"/>
          </a:xfrm>
          <a:prstGeom prst="rect">
            <a:avLst/>
          </a:prstGeom>
        </p:spPr>
      </p:pic>
      <p:pic>
        <p:nvPicPr>
          <p:cNvPr id="28" name="Picture 27">
            <a:extLst>
              <a:ext uri="{FF2B5EF4-FFF2-40B4-BE49-F238E27FC236}">
                <a16:creationId xmlns:a16="http://schemas.microsoft.com/office/drawing/2014/main" id="{F2F0BCF6-CEA4-4848-19C5-02EC5DBB5926}"/>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39477" y="3889985"/>
            <a:ext cx="2380017" cy="2270017"/>
          </a:xfrm>
          <a:prstGeom prst="rect">
            <a:avLst/>
          </a:prstGeom>
        </p:spPr>
      </p:pic>
    </p:spTree>
    <p:extLst>
      <p:ext uri="{BB962C8B-B14F-4D97-AF65-F5344CB8AC3E}">
        <p14:creationId xmlns:p14="http://schemas.microsoft.com/office/powerpoint/2010/main" val="3191924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83EBA283-41C0-BF58-7A5B-2DFED7AB7168}"/>
              </a:ext>
            </a:extLst>
          </p:cNvPr>
          <p:cNvSpPr/>
          <p:nvPr/>
        </p:nvSpPr>
        <p:spPr>
          <a:xfrm>
            <a:off x="1449532" y="3946775"/>
            <a:ext cx="1499243" cy="1499243"/>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Slide Number Placeholder 1">
            <a:extLst>
              <a:ext uri="{FF2B5EF4-FFF2-40B4-BE49-F238E27FC236}">
                <a16:creationId xmlns:a16="http://schemas.microsoft.com/office/drawing/2014/main" id="{0644A43C-6033-2605-DBE4-A00AF3652FF7}"/>
              </a:ext>
            </a:extLst>
          </p:cNvPr>
          <p:cNvSpPr>
            <a:spLocks noGrp="1"/>
          </p:cNvSpPr>
          <p:nvPr>
            <p:ph type="sldNum" sz="quarter" idx="4"/>
          </p:nvPr>
        </p:nvSpPr>
        <p:spPr/>
        <p:txBody>
          <a:bodyPr/>
          <a:lstStyle/>
          <a:p>
            <a:fld id="{8D407A93-5F51-6D4C-9C0B-941BF48061CC}" type="slidenum">
              <a:rPr lang="en-US" smtClean="0"/>
              <a:pPr/>
              <a:t>9</a:t>
            </a:fld>
            <a:endParaRPr lang="en-US" dirty="0"/>
          </a:p>
        </p:txBody>
      </p:sp>
      <p:sp>
        <p:nvSpPr>
          <p:cNvPr id="3" name="Footer Placeholder 2">
            <a:extLst>
              <a:ext uri="{FF2B5EF4-FFF2-40B4-BE49-F238E27FC236}">
                <a16:creationId xmlns:a16="http://schemas.microsoft.com/office/drawing/2014/main" id="{45A6D9CF-5A65-842D-811A-D5DCAD1A249B}"/>
              </a:ext>
            </a:extLst>
          </p:cNvPr>
          <p:cNvSpPr>
            <a:spLocks noGrp="1"/>
          </p:cNvSpPr>
          <p:nvPr>
            <p:ph type="ftr" sz="quarter" idx="3"/>
          </p:nvPr>
        </p:nvSpPr>
        <p:spPr/>
        <p:txBody>
          <a:bodyPr/>
          <a:lstStyle/>
          <a:p>
            <a:r>
              <a:rPr lang="en-US" dirty="0"/>
              <a:t>The Electromagnetic Spectrum</a:t>
            </a:r>
          </a:p>
        </p:txBody>
      </p:sp>
      <p:sp>
        <p:nvSpPr>
          <p:cNvPr id="4" name="Title 3">
            <a:extLst>
              <a:ext uri="{FF2B5EF4-FFF2-40B4-BE49-F238E27FC236}">
                <a16:creationId xmlns:a16="http://schemas.microsoft.com/office/drawing/2014/main" id="{1E07A1A1-7D39-3F1F-4363-D76912888AD2}"/>
              </a:ext>
            </a:extLst>
          </p:cNvPr>
          <p:cNvSpPr>
            <a:spLocks noGrp="1"/>
          </p:cNvSpPr>
          <p:nvPr>
            <p:ph type="title"/>
          </p:nvPr>
        </p:nvSpPr>
        <p:spPr>
          <a:xfrm>
            <a:off x="3151142" y="878425"/>
            <a:ext cx="9201854" cy="468862"/>
          </a:xfrm>
        </p:spPr>
        <p:txBody>
          <a:bodyPr>
            <a:normAutofit fontScale="90000"/>
          </a:bodyPr>
          <a:lstStyle/>
          <a:p>
            <a:r>
              <a:rPr lang="en-US" dirty="0"/>
              <a:t>Ultraviolet (UV) light </a:t>
            </a:r>
          </a:p>
        </p:txBody>
      </p:sp>
      <p:sp>
        <p:nvSpPr>
          <p:cNvPr id="10" name="TextBox 9">
            <a:extLst>
              <a:ext uri="{FF2B5EF4-FFF2-40B4-BE49-F238E27FC236}">
                <a16:creationId xmlns:a16="http://schemas.microsoft.com/office/drawing/2014/main" id="{63A4C007-C25A-F8B1-872A-1B6E5AC111BF}"/>
              </a:ext>
            </a:extLst>
          </p:cNvPr>
          <p:cNvSpPr txBox="1"/>
          <p:nvPr/>
        </p:nvSpPr>
        <p:spPr>
          <a:xfrm>
            <a:off x="3210309" y="5801263"/>
            <a:ext cx="6216618" cy="276999"/>
          </a:xfrm>
          <a:prstGeom prst="rect">
            <a:avLst/>
          </a:prstGeom>
          <a:noFill/>
        </p:spPr>
        <p:txBody>
          <a:bodyPr wrap="square" rtlCol="0">
            <a:spAutoFit/>
          </a:bodyPr>
          <a:lstStyle/>
          <a:p>
            <a:r>
              <a:rPr lang="en-US" sz="1200" b="1" dirty="0">
                <a:solidFill>
                  <a:srgbClr val="141212"/>
                </a:solidFill>
              </a:rPr>
              <a:t>Image c</a:t>
            </a:r>
            <a:r>
              <a:rPr lang="en-US" sz="1200" b="1" i="0" dirty="0">
                <a:solidFill>
                  <a:srgbClr val="141212"/>
                </a:solidFill>
                <a:effectLst/>
              </a:rPr>
              <a:t>redit: </a:t>
            </a:r>
            <a:r>
              <a:rPr lang="en-US" sz="1200" dirty="0">
                <a:solidFill>
                  <a:srgbClr val="141212"/>
                </a:solidFill>
              </a:rPr>
              <a:t>ViewSpace.org</a:t>
            </a:r>
            <a:r>
              <a:rPr lang="en-US" sz="1200" b="0" i="0" dirty="0">
                <a:solidFill>
                  <a:srgbClr val="141212"/>
                </a:solidFill>
                <a:effectLst/>
              </a:rPr>
              <a:t> </a:t>
            </a:r>
            <a:endParaRPr lang="en-US" sz="1200" dirty="0"/>
          </a:p>
        </p:txBody>
      </p:sp>
      <p:pic>
        <p:nvPicPr>
          <p:cNvPr id="12" name="Graphic 11" descr="Sun with solid fill">
            <a:extLst>
              <a:ext uri="{FF2B5EF4-FFF2-40B4-BE49-F238E27FC236}">
                <a16:creationId xmlns:a16="http://schemas.microsoft.com/office/drawing/2014/main" id="{660CE226-1FD0-DC7D-C11F-389660CFAC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6964" y="4143916"/>
            <a:ext cx="499672" cy="499672"/>
          </a:xfrm>
          <a:prstGeom prst="rect">
            <a:avLst/>
          </a:prstGeom>
        </p:spPr>
      </p:pic>
      <p:pic>
        <p:nvPicPr>
          <p:cNvPr id="16" name="Graphic 15" descr="Coffee with solid fill">
            <a:extLst>
              <a:ext uri="{FF2B5EF4-FFF2-40B4-BE49-F238E27FC236}">
                <a16:creationId xmlns:a16="http://schemas.microsoft.com/office/drawing/2014/main" id="{4B698D05-C46A-78CF-D93A-D71F7770F2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7797" y="4081073"/>
            <a:ext cx="457200" cy="457200"/>
          </a:xfrm>
          <a:prstGeom prst="rect">
            <a:avLst/>
          </a:prstGeom>
        </p:spPr>
      </p:pic>
      <p:pic>
        <p:nvPicPr>
          <p:cNvPr id="22" name="Graphic 21" descr="Heart with pulse with solid fill">
            <a:extLst>
              <a:ext uri="{FF2B5EF4-FFF2-40B4-BE49-F238E27FC236}">
                <a16:creationId xmlns:a16="http://schemas.microsoft.com/office/drawing/2014/main" id="{64AD2186-E4F8-679E-F595-7E8A187EFE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52856" y="4030701"/>
            <a:ext cx="726101" cy="726101"/>
          </a:xfrm>
          <a:prstGeom prst="rect">
            <a:avLst/>
          </a:prstGeom>
        </p:spPr>
      </p:pic>
      <p:pic>
        <p:nvPicPr>
          <p:cNvPr id="24" name="Graphic 23" descr="Heartbeat with solid fill">
            <a:extLst>
              <a:ext uri="{FF2B5EF4-FFF2-40B4-BE49-F238E27FC236}">
                <a16:creationId xmlns:a16="http://schemas.microsoft.com/office/drawing/2014/main" id="{BC9279BE-BACA-F70A-B1B7-D868537482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55046" y="4104157"/>
            <a:ext cx="515998" cy="515998"/>
          </a:xfrm>
          <a:prstGeom prst="rect">
            <a:avLst/>
          </a:prstGeom>
        </p:spPr>
      </p:pic>
      <p:pic>
        <p:nvPicPr>
          <p:cNvPr id="26" name="Graphic 25" descr="Airplane with solid fill">
            <a:extLst>
              <a:ext uri="{FF2B5EF4-FFF2-40B4-BE49-F238E27FC236}">
                <a16:creationId xmlns:a16="http://schemas.microsoft.com/office/drawing/2014/main" id="{0D1F40A3-CB56-0953-356F-0CA212FC3A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40715" y="4095995"/>
            <a:ext cx="515998" cy="515998"/>
          </a:xfrm>
          <a:prstGeom prst="rect">
            <a:avLst/>
          </a:prstGeom>
        </p:spPr>
      </p:pic>
      <p:sp>
        <p:nvSpPr>
          <p:cNvPr id="9" name="Oval 8">
            <a:extLst>
              <a:ext uri="{FF2B5EF4-FFF2-40B4-BE49-F238E27FC236}">
                <a16:creationId xmlns:a16="http://schemas.microsoft.com/office/drawing/2014/main" id="{3AD7CC4A-EF95-7DAD-BD2F-FFD853D07325}"/>
              </a:ext>
            </a:extLst>
          </p:cNvPr>
          <p:cNvSpPr/>
          <p:nvPr/>
        </p:nvSpPr>
        <p:spPr>
          <a:xfrm>
            <a:off x="1750476" y="4003565"/>
            <a:ext cx="1129784" cy="144245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sz="1200" dirty="0">
                <a:solidFill>
                  <a:schemeClr val="tx1"/>
                </a:solidFill>
              </a:rPr>
              <a:t>Hot, young stars and  quasars</a:t>
            </a:r>
          </a:p>
        </p:txBody>
      </p:sp>
      <p:sp>
        <p:nvSpPr>
          <p:cNvPr id="15" name="Rectangle 14">
            <a:extLst>
              <a:ext uri="{FF2B5EF4-FFF2-40B4-BE49-F238E27FC236}">
                <a16:creationId xmlns:a16="http://schemas.microsoft.com/office/drawing/2014/main" id="{BAB654C3-6CEB-7710-901F-8A6065C724BF}"/>
              </a:ext>
            </a:extLst>
          </p:cNvPr>
          <p:cNvSpPr/>
          <p:nvPr/>
        </p:nvSpPr>
        <p:spPr>
          <a:xfrm rot="15900000">
            <a:off x="1082898" y="3943917"/>
            <a:ext cx="2272895" cy="1891070"/>
          </a:xfrm>
          <a:prstGeom prst="rect">
            <a:avLst/>
          </a:prstGeom>
          <a:noFill/>
          <a:effectLst/>
        </p:spPr>
        <p:txBody>
          <a:bodyPr wrap="none" lIns="91440" tIns="45720" rIns="91440" bIns="45720">
            <a:prstTxWarp prst="textCircle">
              <a:avLst/>
            </a:prstTxWarp>
            <a:spAutoFit/>
          </a:bodyPr>
          <a:lstStyle/>
          <a:p>
            <a:pPr algn="ctr"/>
            <a:r>
              <a:rPr lang="en-US" sz="1400" b="1" dirty="0">
                <a:ln w="0"/>
                <a:solidFill>
                  <a:schemeClr val="accent1"/>
                </a:solidFill>
              </a:rPr>
              <a:t>Other Astrophysical Phenomena</a:t>
            </a:r>
            <a:endParaRPr lang="en-US" sz="1400" b="1" cap="none" spc="0" dirty="0">
              <a:ln w="0"/>
              <a:solidFill>
                <a:schemeClr val="accent1"/>
              </a:solidFill>
            </a:endParaRPr>
          </a:p>
        </p:txBody>
      </p:sp>
      <p:pic>
        <p:nvPicPr>
          <p:cNvPr id="7" name="Picture 6" descr="This image shows the home in a single shade of dark gray with select objects highlighted in white. Three objects are highlighted in white to indicate that they emit ultraviolet light: the plant grow light, the Sun with a fuzzy outer edge, and a group of small white dots that represents a star-forming region. Everything else in the scene is dark gray and visible only by their silhouettes. There are two text labels. The plant light on the fireplace mantel is labeled “Grow light.” The group of small dots seen in the sky out the window is labeled “Star-forming region.”">
            <a:extLst>
              <a:ext uri="{FF2B5EF4-FFF2-40B4-BE49-F238E27FC236}">
                <a16:creationId xmlns:a16="http://schemas.microsoft.com/office/drawing/2014/main" id="{207A902A-EDEB-1949-5E5F-A1A3F56270E5}"/>
              </a:ext>
            </a:extLst>
          </p:cNvPr>
          <p:cNvPicPr>
            <a:picLocks noChangeAspect="1"/>
          </p:cNvPicPr>
          <p:nvPr/>
        </p:nvPicPr>
        <p:blipFill>
          <a:blip r:embed="rId14"/>
          <a:srcRect/>
          <a:stretch/>
        </p:blipFill>
        <p:spPr>
          <a:xfrm>
            <a:off x="3210309" y="1411866"/>
            <a:ext cx="7772400" cy="4372601"/>
          </a:xfrm>
          <a:prstGeom prst="rect">
            <a:avLst/>
          </a:prstGeom>
        </p:spPr>
      </p:pic>
      <p:pic>
        <p:nvPicPr>
          <p:cNvPr id="28" name="Picture 27">
            <a:extLst>
              <a:ext uri="{FF2B5EF4-FFF2-40B4-BE49-F238E27FC236}">
                <a16:creationId xmlns:a16="http://schemas.microsoft.com/office/drawing/2014/main" id="{F2F0BCF6-CEA4-4848-19C5-02EC5DBB5926}"/>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639477" y="3889985"/>
            <a:ext cx="2380017" cy="2270017"/>
          </a:xfrm>
          <a:prstGeom prst="rect">
            <a:avLst/>
          </a:prstGeom>
        </p:spPr>
      </p:pic>
    </p:spTree>
    <p:extLst>
      <p:ext uri="{BB962C8B-B14F-4D97-AF65-F5344CB8AC3E}">
        <p14:creationId xmlns:p14="http://schemas.microsoft.com/office/powerpoint/2010/main" val="3377258064"/>
      </p:ext>
    </p:extLst>
  </p:cSld>
  <p:clrMapOvr>
    <a:masterClrMapping/>
  </p:clrMapOvr>
</p:sld>
</file>

<file path=ppt/theme/theme1.xml><?xml version="1.0" encoding="utf-8"?>
<a:theme xmlns:a="http://schemas.openxmlformats.org/drawingml/2006/main" name="Title">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2.xml><?xml version="1.0" encoding="utf-8"?>
<a:theme xmlns:a="http://schemas.openxmlformats.org/drawingml/2006/main" name="Blank">
  <a:themeElements>
    <a:clrScheme name="Custom 6">
      <a:dk1>
        <a:srgbClr val="000000"/>
      </a:dk1>
      <a:lt1>
        <a:srgbClr val="FFFFFF"/>
      </a:lt1>
      <a:dk2>
        <a:srgbClr val="000000"/>
      </a:dk2>
      <a:lt2>
        <a:srgbClr val="E7E6E6"/>
      </a:lt2>
      <a:accent1>
        <a:srgbClr val="89BE6B"/>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3.xml><?xml version="1.0" encoding="utf-8"?>
<a:theme xmlns:a="http://schemas.openxmlformats.org/drawingml/2006/main" name="50/50 ">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4.xml><?xml version="1.0" encoding="utf-8"?>
<a:theme xmlns:a="http://schemas.openxmlformats.org/drawingml/2006/main" name="Circles in a Row">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5.xml><?xml version="1.0" encoding="utf-8"?>
<a:theme xmlns:a="http://schemas.openxmlformats.org/drawingml/2006/main" name="Misc Design Elements">
  <a:themeElements>
    <a:clrScheme name="Custom 7">
      <a:dk1>
        <a:srgbClr val="000000"/>
      </a:dk1>
      <a:lt1>
        <a:srgbClr val="FFFFFF"/>
      </a:lt1>
      <a:dk2>
        <a:srgbClr val="000000"/>
      </a:dk2>
      <a:lt2>
        <a:srgbClr val="E7E6E6"/>
      </a:lt2>
      <a:accent1>
        <a:srgbClr val="89BE6B"/>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Template>
  <TotalTime>22564</TotalTime>
  <Words>4148</Words>
  <Application>Microsoft Macintosh PowerPoint</Application>
  <PresentationFormat>Widescreen</PresentationFormat>
  <Paragraphs>350</Paragraphs>
  <Slides>19</Slides>
  <Notes>19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19</vt:i4>
      </vt:variant>
    </vt:vector>
  </HeadingPairs>
  <TitlesOfParts>
    <vt:vector size="35" baseType="lpstr">
      <vt:lpstr>Arial</vt:lpstr>
      <vt:lpstr>Avenir Book</vt:lpstr>
      <vt:lpstr>Calibri</vt:lpstr>
      <vt:lpstr>Helvetica Neue</vt:lpstr>
      <vt:lpstr>inter</vt:lpstr>
      <vt:lpstr>Menlo</vt:lpstr>
      <vt:lpstr>Open Sans</vt:lpstr>
      <vt:lpstr>Symbol</vt:lpstr>
      <vt:lpstr>Times New Roman</vt:lpstr>
      <vt:lpstr>Tw Cen MT</vt:lpstr>
      <vt:lpstr>Wingdings</vt:lpstr>
      <vt:lpstr>Title</vt:lpstr>
      <vt:lpstr>Blank</vt:lpstr>
      <vt:lpstr>50/50 </vt:lpstr>
      <vt:lpstr>Circles in a Row</vt:lpstr>
      <vt:lpstr>Misc Design Elements</vt:lpstr>
      <vt:lpstr>The Electromagnetic Spectrum</vt:lpstr>
      <vt:lpstr>Light is energy that moves in waves</vt:lpstr>
      <vt:lpstr>Electromagnetic Radiation</vt:lpstr>
      <vt:lpstr>Light waves vary in length (wavelength) and frequency</vt:lpstr>
      <vt:lpstr>Light with shorter wavelengths (higher frequency) carries more energy</vt:lpstr>
      <vt:lpstr>The electromagnetic spectrum contains all types, or wavelengths, of light. </vt:lpstr>
      <vt:lpstr>Gamma rays </vt:lpstr>
      <vt:lpstr>X-rays </vt:lpstr>
      <vt:lpstr>Ultraviolet (UV) light </vt:lpstr>
      <vt:lpstr>Visible light </vt:lpstr>
      <vt:lpstr>Infrared light </vt:lpstr>
      <vt:lpstr>Microwaves and radio waves</vt:lpstr>
      <vt:lpstr>We build telescopes to detect other types of light</vt:lpstr>
      <vt:lpstr>PowerPoint Presentation</vt:lpstr>
      <vt:lpstr>PowerPoint Presentation</vt:lpstr>
      <vt:lpstr>PowerPoint Presentation</vt:lpstr>
      <vt:lpstr>Objects can look very different in different wavelengths of light</vt:lpstr>
      <vt:lpstr>By studying objects in different wavelengths, we learn much more about them</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Theme: Electromagnetic Spectrum</dc:title>
  <dc:subject/>
  <dc:creator>NASA's Universe of Learning</dc:creator>
  <cp:keywords/>
  <dc:description/>
  <cp:lastModifiedBy>Martha Saladino</cp:lastModifiedBy>
  <cp:revision>334</cp:revision>
  <dcterms:created xsi:type="dcterms:W3CDTF">2024-04-12T15:24:31Z</dcterms:created>
  <dcterms:modified xsi:type="dcterms:W3CDTF">2025-09-23T16:46:15Z</dcterms:modified>
  <cp:category/>
</cp:coreProperties>
</file>