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63" r:id="rId3"/>
    <p:sldMasterId id="2147483661" r:id="rId4"/>
    <p:sldMasterId id="2147483665" r:id="rId5"/>
  </p:sldMasterIdLst>
  <p:notesMasterIdLst>
    <p:notesMasterId r:id="rId23"/>
  </p:notesMasterIdLst>
  <p:handoutMasterIdLst>
    <p:handoutMasterId r:id="rId24"/>
  </p:handoutMasterIdLst>
  <p:sldIdLst>
    <p:sldId id="256" r:id="rId6"/>
    <p:sldId id="258" r:id="rId7"/>
    <p:sldId id="272" r:id="rId8"/>
    <p:sldId id="267" r:id="rId9"/>
    <p:sldId id="257" r:id="rId10"/>
    <p:sldId id="275" r:id="rId11"/>
    <p:sldId id="280" r:id="rId12"/>
    <p:sldId id="269" r:id="rId13"/>
    <p:sldId id="268" r:id="rId14"/>
    <p:sldId id="276" r:id="rId15"/>
    <p:sldId id="271" r:id="rId16"/>
    <p:sldId id="274" r:id="rId17"/>
    <p:sldId id="284" r:id="rId18"/>
    <p:sldId id="286" r:id="rId19"/>
    <p:sldId id="287" r:id="rId20"/>
    <p:sldId id="288"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me Slide" id="{1D7A7425-2FF8-9141-9917-91C9E5C584DE}">
          <p14:sldIdLst>
            <p14:sldId id="256"/>
          </p14:sldIdLst>
        </p14:section>
        <p14:section name="Presentation Slides" id="{2348693A-5DF4-1C48-AE20-1DD02CAD67D4}">
          <p14:sldIdLst>
            <p14:sldId id="258"/>
            <p14:sldId id="272"/>
            <p14:sldId id="267"/>
            <p14:sldId id="257"/>
            <p14:sldId id="275"/>
            <p14:sldId id="280"/>
            <p14:sldId id="269"/>
            <p14:sldId id="268"/>
            <p14:sldId id="276"/>
            <p14:sldId id="271"/>
            <p14:sldId id="274"/>
            <p14:sldId id="284"/>
            <p14:sldId id="286"/>
            <p14:sldId id="287"/>
            <p14:sldId id="288"/>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97EB53-39D8-3CCA-CC9D-AD0839207745}" name="Alexander Cotnoir" initials="" userId="S::acotnoir@stsci.edu::d341762d-6f51-4ca1-9725-de6c15b909a4" providerId="AD"/>
  <p188:author id="{E0C37DBE-F7AE-8A96-D9E7-3BAF0B6F7472}" name="Alexander Cotnoir" initials="AC" userId="Alexander Cotnoir"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0AA3A"/>
    <a:srgbClr val="643AAA"/>
    <a:srgbClr val="000000"/>
    <a:srgbClr val="FF2F92"/>
    <a:srgbClr val="C0ABDD"/>
    <a:srgbClr val="E5A6BD"/>
    <a:srgbClr val="B26D84"/>
    <a:srgbClr val="C9B681"/>
    <a:srgbClr val="8C7841"/>
    <a:srgbClr val="AEE9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C9AFB-FB9A-114B-BCFF-2E162841B310}" v="14" dt="2025-09-23T16:49:42.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82993"/>
  </p:normalViewPr>
  <p:slideViewPr>
    <p:cSldViewPr snapToGrid="0">
      <p:cViewPr varScale="1">
        <p:scale>
          <a:sx n="105" d="100"/>
          <a:sy n="105" d="100"/>
        </p:scale>
        <p:origin x="2040" y="192"/>
      </p:cViewPr>
      <p:guideLst/>
    </p:cSldViewPr>
  </p:slideViewPr>
  <p:outlineViewPr>
    <p:cViewPr>
      <p:scale>
        <a:sx n="33" d="100"/>
        <a:sy n="33" d="100"/>
      </p:scale>
      <p:origin x="0" y="0"/>
    </p:cViewPr>
  </p:outlineViewPr>
  <p:notesTextViewPr>
    <p:cViewPr>
      <p:scale>
        <a:sx n="1" d="1"/>
        <a:sy n="1" d="1"/>
      </p:scale>
      <p:origin x="0" y="-1048"/>
    </p:cViewPr>
  </p:notesTextViewPr>
  <p:sorterViewPr>
    <p:cViewPr>
      <p:scale>
        <a:sx n="80" d="100"/>
        <a:sy n="80" d="100"/>
      </p:scale>
      <p:origin x="0" y="0"/>
    </p:cViewPr>
  </p:sorterViewPr>
  <p:notesViewPr>
    <p:cSldViewPr snapToGrid="0" showGuides="1">
      <p:cViewPr varScale="1">
        <p:scale>
          <a:sx n="85" d="100"/>
          <a:sy n="85" d="100"/>
        </p:scale>
        <p:origin x="456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Irene Saladino" userId="21055418929_tp_box_2" providerId="OAuth2" clId="{0378F4A2-0620-5F3A-B794-D2B6139E1240}"/>
    <pc:docChg chg="modSld">
      <pc:chgData name="Martha Irene Saladino" userId="21055418929_tp_box_2" providerId="OAuth2" clId="{0378F4A2-0620-5F3A-B794-D2B6139E1240}" dt="2025-09-23T16:49:41.593" v="13" actId="20577"/>
      <pc:docMkLst>
        <pc:docMk/>
      </pc:docMkLst>
      <pc:sldChg chg="modNotesTx">
        <pc:chgData name="Martha Irene Saladino" userId="21055418929_tp_box_2" providerId="OAuth2" clId="{0378F4A2-0620-5F3A-B794-D2B6139E1240}" dt="2025-09-23T16:49:13.783" v="9" actId="20577"/>
        <pc:sldMkLst>
          <pc:docMk/>
          <pc:sldMk cId="2072797281" sldId="256"/>
        </pc:sldMkLst>
      </pc:sldChg>
      <pc:sldChg chg="modNotesTx">
        <pc:chgData name="Martha Irene Saladino" userId="21055418929_tp_box_2" providerId="OAuth2" clId="{0378F4A2-0620-5F3A-B794-D2B6139E1240}" dt="2025-09-23T16:47:55.389" v="6" actId="20577"/>
        <pc:sldMkLst>
          <pc:docMk/>
          <pc:sldMk cId="2033587044" sldId="257"/>
        </pc:sldMkLst>
      </pc:sldChg>
      <pc:sldChg chg="modNotesTx">
        <pc:chgData name="Martha Irene Saladino" userId="21055418929_tp_box_2" providerId="OAuth2" clId="{0378F4A2-0620-5F3A-B794-D2B6139E1240}" dt="2025-09-23T16:49:33.785" v="12" actId="20577"/>
        <pc:sldMkLst>
          <pc:docMk/>
          <pc:sldMk cId="1019277148" sldId="274"/>
        </pc:sldMkLst>
      </pc:sldChg>
      <pc:sldChg chg="modNotesTx">
        <pc:chgData name="Martha Irene Saladino" userId="21055418929_tp_box_2" providerId="OAuth2" clId="{0378F4A2-0620-5F3A-B794-D2B6139E1240}" dt="2025-09-23T16:49:21.108" v="10" actId="20577"/>
        <pc:sldMkLst>
          <pc:docMk/>
          <pc:sldMk cId="694738700" sldId="284"/>
        </pc:sldMkLst>
      </pc:sldChg>
      <pc:sldChg chg="modNotesTx">
        <pc:chgData name="Martha Irene Saladino" userId="21055418929_tp_box_2" providerId="OAuth2" clId="{0378F4A2-0620-5F3A-B794-D2B6139E1240}" dt="2025-09-23T16:48:21.449" v="7" actId="20577"/>
        <pc:sldMkLst>
          <pc:docMk/>
          <pc:sldMk cId="3171746857" sldId="286"/>
        </pc:sldMkLst>
      </pc:sldChg>
      <pc:sldChg chg="modNotesTx">
        <pc:chgData name="Martha Irene Saladino" userId="21055418929_tp_box_2" providerId="OAuth2" clId="{0378F4A2-0620-5F3A-B794-D2B6139E1240}" dt="2025-09-23T16:49:41.593" v="13" actId="20577"/>
        <pc:sldMkLst>
          <pc:docMk/>
          <pc:sldMk cId="1662583917" sldId="287"/>
        </pc:sldMkLst>
      </pc:sldChg>
      <pc:sldChg chg="modNotesTx">
        <pc:chgData name="Martha Irene Saladino" userId="21055418929_tp_box_2" providerId="OAuth2" clId="{0378F4A2-0620-5F3A-B794-D2B6139E1240}" dt="2025-09-23T16:48:30.280" v="8" actId="20577"/>
        <pc:sldMkLst>
          <pc:docMk/>
          <pc:sldMk cId="1038422002" sldId="28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350C52-7884-A96B-C750-031E80D879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69A662-CABD-15EE-DD6C-755B232373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FF3076-9E45-3149-B73E-0FE826D7E6E8}" type="datetimeFigureOut">
              <a:rPr lang="en-US" smtClean="0"/>
              <a:t>9/23/25</a:t>
            </a:fld>
            <a:endParaRPr lang="en-US"/>
          </a:p>
        </p:txBody>
      </p:sp>
      <p:sp>
        <p:nvSpPr>
          <p:cNvPr id="4" name="Footer Placeholder 3">
            <a:extLst>
              <a:ext uri="{FF2B5EF4-FFF2-40B4-BE49-F238E27FC236}">
                <a16:creationId xmlns:a16="http://schemas.microsoft.com/office/drawing/2014/main" id="{8A1C7684-0C72-BC96-2E54-28D6C2DD0A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471957-A623-10D6-C56F-89161D1177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E24654-E54B-E044-9078-D93739760B72}" type="slidenum">
              <a:rPr lang="en-US" smtClean="0"/>
              <a:t>‹#›</a:t>
            </a:fld>
            <a:endParaRPr lang="en-US"/>
          </a:p>
        </p:txBody>
      </p:sp>
    </p:spTree>
    <p:extLst>
      <p:ext uri="{BB962C8B-B14F-4D97-AF65-F5344CB8AC3E}">
        <p14:creationId xmlns:p14="http://schemas.microsoft.com/office/powerpoint/2010/main" val="3097135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4F9D0-E61E-8D4F-AFB7-0B9F05FA5E09}" type="datetimeFigureOut">
              <a:rPr lang="en-US" smtClean="0"/>
              <a:t>9/23/25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6A028-A1A6-AD40-AB91-9EBED560BCE6}" type="slidenum">
              <a:rPr lang="en-US" smtClean="0"/>
              <a:t>‹#›</a:t>
            </a:fld>
            <a:endParaRPr lang="en-US"/>
          </a:p>
        </p:txBody>
      </p:sp>
    </p:spTree>
    <p:extLst>
      <p:ext uri="{BB962C8B-B14F-4D97-AF65-F5344CB8AC3E}">
        <p14:creationId xmlns:p14="http://schemas.microsoft.com/office/powerpoint/2010/main" val="339379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chandra.cfa.harvard.edu/edu/pencilcode/index.html" TargetMode="External"/><Relationship Id="rId3" Type="http://schemas.openxmlformats.org/officeDocument/2006/relationships/hyperlink" Target="https://www.universe-of-learning.org/contents/products/program-theme-2-data-and-imaging-processing.html" TargetMode="External"/><Relationship Id="rId7" Type="http://schemas.openxmlformats.org/officeDocument/2006/relationships/hyperlink" Target="https://chandra.si.edu/binary/images/nametag.pdf"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science.nasa.gov/mission/webb/science-overview/science-explainers/how-are-webbs-full-color-images-made/" TargetMode="External"/><Relationship Id="rId5" Type="http://schemas.openxmlformats.org/officeDocument/2006/relationships/hyperlink" Target="https://imagine.gsfc.nasa.gov/observatories/data/" TargetMode="External"/><Relationship Id="rId4" Type="http://schemas.openxmlformats.org/officeDocument/2006/relationships/hyperlink" Target="https://spaceplace.nasa.gov/binary-code/en/" TargetMode="External"/><Relationship Id="rId9" Type="http://schemas.openxmlformats.org/officeDocument/2006/relationships/hyperlink" Target="https://science.nasa.gov/asset/webb/redshifted-light-from-distant-galaxi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handra.harvard.edu/imagin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universe-of-learning.org/files/live/sites/uol/files/home/resources/projects/gawn/_documents/event/8-13-24/Image_Processing_Materials.pdf" TargetMode="External"/><Relationship Id="rId4" Type="http://schemas.openxmlformats.org/officeDocument/2006/relationships/hyperlink" Target="https://www.jpl.nasa.gov/edu/teach/activity/decoding-space-images-with-the-ds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ewspace.org/video_library/videos/1377-899305803?tags=214"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urldefense.com/v3/__https:/chandra.harvard.edu/photo/2017/crab/more.html__;!!CrWY41Z8OgsX0i-WU-0LuAcUu2o!0B8wPWz-uwU6SERWLRsOjOUKzDpb6YTv6whZQK-yAP_-o2z5xv7vxEfgPj6nc6z-8mE4QzooKpYWjkb2XfUgPg$" TargetMode="External"/><Relationship Id="rId5" Type="http://schemas.openxmlformats.org/officeDocument/2006/relationships/hyperlink" Target="https://chandra.harvard.edu/photo/false_color.html" TargetMode="External"/><Relationship Id="rId4" Type="http://schemas.openxmlformats.org/officeDocument/2006/relationships/hyperlink" Target="https://science.nasa.gov/mission/webb/science-overview/science-explainers/how-are-webbs-full-color-images-ma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ewspace.org/video_library/videos/1377-899305803?tags=214"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handra.harvard.edu/photo/false_color.html" TargetMode="External"/><Relationship Id="rId4" Type="http://schemas.openxmlformats.org/officeDocument/2006/relationships/hyperlink" Target="https://science.nasa.gov/mission/webb/science-overview/science-explainers/how-are-webbs-full-color-images-mad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ewspace.org/video_library/videos/1377-899305803?tags=214"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chandra.harvard.edu/photo/false_color.html" TargetMode="External"/><Relationship Id="rId4" Type="http://schemas.openxmlformats.org/officeDocument/2006/relationships/hyperlink" Target="https://science.nasa.gov/asset/webb/redshifted-light-from-distant-galaxi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ewspace.org/video_library/videos/1377-899305803?tags=214"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chandra.harvard.edu/photo/false_color.html" TargetMode="External"/><Relationship Id="rId4" Type="http://schemas.openxmlformats.org/officeDocument/2006/relationships/hyperlink" Target="https://science.nasa.gov/mission/webb/science-overview/science-explainers/how-are-webbs-full-color-images-mad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viewspace.org/video_library/videos/1377-899305803?tags=214"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chandra.harvard.edu/photo/false_color.html" TargetMode="External"/><Relationship Id="rId4" Type="http://schemas.openxmlformats.org/officeDocument/2006/relationships/hyperlink" Target="https://science.nasa.gov/asset/webb/redshifted-light-from-distant-galaxie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e.kahoot.it/share/data-and-image-processing-updated/b2556a10-5a46-411f-b8d8-e278075bdc1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cience.nasa.gov/universe/observatorie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science.nasa.gov/asset/webb/wavelength-sensitivity-of-hubble-webb-roman-and-other-observatorie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handra.harvard.edu/resources/handouts/lithos/how-to-talk-like-a-spacecraft-binary-code.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sa.gov/universe/fermi-telescope-caps-first-year-with-glimpse-of-space-tim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ience.nasa.gov/mission/webb/science-overview/science-explainers/webbs-scientific-instrument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magine.gsfc.nasa.gov/observatories/data/images/data_to_ground.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magine.gsfc.nasa.gov/observatories/data/images/data_to_ground.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handra.harvard.edu/edu/pencilco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1. Onscreen slide before the presentation begins and during the introduction</a:t>
            </a:r>
          </a:p>
          <a:p>
            <a:pPr>
              <a:buFont typeface="Arial" panose="020B0604020202020204" pitchFamily="34" charset="0"/>
              <a:buChar char="•"/>
            </a:pPr>
            <a:endParaRPr lang="en-US" sz="1200" dirty="0">
              <a:solidFill>
                <a:schemeClr val="tx1"/>
              </a:solidFill>
              <a:effectLst/>
              <a:latin typeface="+mn-lt"/>
            </a:endParaRPr>
          </a:p>
          <a:p>
            <a:pPr marL="342900" indent="-342900">
              <a:buFont typeface="Wingdings" pitchFamily="2" charset="2"/>
              <a:buChar char="Ø"/>
            </a:pPr>
            <a:r>
              <a:rPr lang="en-US" sz="1800" dirty="0">
                <a:solidFill>
                  <a:srgbClr val="000000"/>
                </a:solidFill>
                <a:effectLst/>
                <a:latin typeface="Arial" panose="020B0604020202020204" pitchFamily="34" charset="0"/>
              </a:rPr>
              <a:t>These slides are available for you to customize for your presentation. </a:t>
            </a:r>
            <a:r>
              <a:rPr lang="en-US" sz="1800" b="1" dirty="0">
                <a:solidFill>
                  <a:srgbClr val="000000"/>
                </a:solidFill>
                <a:effectLst/>
                <a:latin typeface="Arial" panose="020B0604020202020204" pitchFamily="34" charset="0"/>
              </a:rPr>
              <a:t>Please feel free to add or remove slides as necessary to tailor the presentation for your event.</a:t>
            </a:r>
          </a:p>
          <a:p>
            <a:pPr marL="342900" indent="-342900">
              <a:buFont typeface="Wingdings" pitchFamily="2" charset="2"/>
              <a:buChar char="Ø"/>
            </a:pPr>
            <a:r>
              <a:rPr lang="en-US" sz="1800" dirty="0">
                <a:solidFill>
                  <a:srgbClr val="000000"/>
                </a:solidFill>
                <a:effectLst/>
                <a:latin typeface="Arial" panose="020B0604020202020204" pitchFamily="34" charset="0"/>
              </a:rPr>
              <a:t>In this notes pane area, you will find key points for each slide, as well as links to additional background information.</a:t>
            </a:r>
          </a:p>
          <a:p>
            <a:pPr marL="0" marR="0"/>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latin typeface="+mn-lt"/>
              </a:rPr>
              <a:t>Participant Takeaway Points:</a:t>
            </a:r>
          </a:p>
          <a:p>
            <a:r>
              <a:rPr lang="en-US" sz="1800" b="0" dirty="0">
                <a:latin typeface="+mn-lt"/>
              </a:rPr>
              <a:t>Participants will learn during this presentation that:</a:t>
            </a:r>
            <a:endParaRPr lang="en-US" sz="1800" b="1" dirty="0">
              <a:latin typeface="+mn-lt"/>
            </a:endParaRPr>
          </a:p>
          <a:p>
            <a:pPr marL="342900" lvl="0" indent="-342900">
              <a:buFont typeface="Symbol" pitchFamily="2" charset="2"/>
              <a:buChar char=""/>
            </a:pPr>
            <a:r>
              <a:rPr lang="en-US" sz="1800" dirty="0">
                <a:effectLst/>
                <a:latin typeface="+mn-lt"/>
                <a:ea typeface="Calibri" panose="020F0502020204030204" pitchFamily="34" charset="0"/>
                <a:cs typeface="Times New Roman" panose="02020603050405020304" pitchFamily="18" charset="0"/>
              </a:rPr>
              <a:t>Astronomical information and resulting images help inform scientists about phenomena and characteristics of objects in space.</a:t>
            </a:r>
          </a:p>
          <a:p>
            <a:pPr marL="342900" lvl="0" indent="-342900">
              <a:buFont typeface="Symbol" pitchFamily="2" charset="2"/>
              <a:buChar char=""/>
            </a:pPr>
            <a:r>
              <a:rPr lang="en-US" sz="1800" dirty="0">
                <a:effectLst/>
                <a:latin typeface="+mn-lt"/>
                <a:ea typeface="Calibri" panose="020F0502020204030204" pitchFamily="34" charset="0"/>
                <a:cs typeface="Times New Roman" panose="02020603050405020304" pitchFamily="18" charset="0"/>
              </a:rPr>
              <a:t>Astronomical images are produced from data. </a:t>
            </a:r>
          </a:p>
          <a:p>
            <a:pPr marL="342900" lvl="0" indent="-342900">
              <a:buFont typeface="Symbol" pitchFamily="2" charset="2"/>
              <a:buChar char=""/>
            </a:pPr>
            <a:r>
              <a:rPr lang="en-US" sz="1800" dirty="0">
                <a:effectLst/>
                <a:latin typeface="+mn-lt"/>
                <a:ea typeface="Calibri" panose="020F0502020204030204" pitchFamily="34" charset="0"/>
                <a:cs typeface="Times New Roman" panose="02020603050405020304" pitchFamily="18" charset="0"/>
              </a:rPr>
              <a:t>The data is typically collected from light gathered by telescopes.</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800" b="0" i="0" dirty="0">
                <a:solidFill>
                  <a:srgbClr val="1D1C1D"/>
                </a:solidFill>
                <a:effectLst/>
                <a:latin typeface="Slack-Lato"/>
              </a:rPr>
              <a:t>Telescopes use filters to observe astronomical objects in different wavelengths of light.</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800" b="0" i="0" dirty="0">
                <a:solidFill>
                  <a:srgbClr val="1D1C1D"/>
                </a:solidFill>
                <a:effectLst/>
                <a:latin typeface="Slack-Lato"/>
              </a:rPr>
              <a:t>Astronomical data is recorded and transmitted in binary code – a system that uses only 1s and 0s.</a:t>
            </a:r>
            <a:endParaRPr lang="en-US" sz="1800" dirty="0">
              <a:effectLst/>
              <a:latin typeface="+mn-lt"/>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2800" dirty="0">
                <a:solidFill>
                  <a:srgbClr val="000000"/>
                </a:solidFill>
                <a:effectLst/>
                <a:latin typeface="Calisto MT" panose="02040603050505030304" pitchFamily="18" charset="77"/>
              </a:rPr>
              <a:t>Making astronomical images is a multi-step process, a translation of information from one form to another.</a:t>
            </a:r>
            <a:endParaRPr lang="en-US" sz="1800" dirty="0">
              <a:effectLst/>
              <a:latin typeface="+mn-lt"/>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US" sz="1800" dirty="0">
              <a:effectLst/>
              <a:latin typeface="+mn-lt"/>
              <a:ea typeface="Calibri" panose="020F0502020204030204" pitchFamily="34" charset="0"/>
              <a:cs typeface="Times New Roman" panose="02020603050405020304" pitchFamily="18" charset="0"/>
            </a:endParaRPr>
          </a:p>
          <a:p>
            <a:pPr marL="0" lvl="0" indent="0">
              <a:buFont typeface="Symbol" pitchFamily="2" charset="2"/>
              <a:buNone/>
            </a:pPr>
            <a:r>
              <a:rPr lang="en-US" sz="1800" b="1" dirty="0">
                <a:effectLst/>
                <a:latin typeface="+mn-lt"/>
                <a:ea typeface="Calibri" panose="020F0502020204030204" pitchFamily="34" charset="0"/>
                <a:cs typeface="Times New Roman" panose="02020603050405020304" pitchFamily="18" charset="0"/>
              </a:rPr>
              <a:t>More Background Information:</a:t>
            </a:r>
          </a:p>
          <a:p>
            <a:pPr marL="571500" lvl="0" indent="-571500">
              <a:buFont typeface="Wingdings" pitchFamily="2" charset="2"/>
              <a:buChar char="q"/>
            </a:pPr>
            <a:r>
              <a:rPr lang="en-US" sz="5400" dirty="0">
                <a:effectLst/>
                <a:latin typeface="Menlo" panose="020B0609030804020204" pitchFamily="49" charset="0"/>
              </a:rPr>
              <a:t>Program Theme: Data and Image Processing: </a:t>
            </a:r>
            <a:r>
              <a:rPr lang="en-US" sz="7200" b="0" i="0" u="none" strike="noStrike" dirty="0">
                <a:effectLst/>
                <a:latin typeface="Slack-Lato"/>
                <a:hlinkClick r:id="rId3"/>
              </a:rPr>
              <a:t>https://www.universe-of-learning.org/contents/products/program-theme-2-data-and-imaging-processing</a:t>
            </a:r>
            <a:endParaRPr lang="en-US" sz="5400" dirty="0">
              <a:solidFill>
                <a:srgbClr val="FF0000"/>
              </a:solidFill>
              <a:effectLst/>
              <a:latin typeface="Menlo" panose="020B0609030804020204" pitchFamily="49" charset="0"/>
            </a:endParaRP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5400" dirty="0">
                <a:effectLst/>
                <a:latin typeface="Helvetica Neue" panose="02000503000000020004" pitchFamily="2" charset="0"/>
              </a:rPr>
              <a:t>NASA Science Space Place: What’s the secret code for talking to spacecraft?: </a:t>
            </a:r>
            <a:r>
              <a:rPr lang="en-US" sz="7200" dirty="0">
                <a:effectLst/>
                <a:latin typeface="Helvetica Neue" panose="02000503000000020004" pitchFamily="2" charset="0"/>
                <a:hlinkClick r:id="rId4"/>
              </a:rPr>
              <a:t>https://spaceplace.nasa.gov/binary-code/en/</a:t>
            </a:r>
            <a:endParaRPr lang="en-US" sz="7200" dirty="0">
              <a:effectLst/>
              <a:latin typeface="Helvetica Neue" panose="02000503000000020004" pitchFamily="2" charset="0"/>
            </a:endParaRP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9600" u="none" dirty="0">
                <a:solidFill>
                  <a:srgbClr val="6B4FFF"/>
                </a:solidFill>
                <a:effectLst/>
                <a:latin typeface="Calisto MT" panose="02040603050505030304" pitchFamily="18" charset="77"/>
              </a:rPr>
              <a:t>Imagine the Universe: How Scientists Get Data: </a:t>
            </a:r>
            <a:r>
              <a:rPr lang="en-US" sz="7200" dirty="0">
                <a:effectLst/>
                <a:latin typeface="Helvetica Neue" panose="02000503000000020004" pitchFamily="2" charset="0"/>
                <a:hlinkClick r:id="rId5"/>
              </a:rPr>
              <a:t>https://imagine.gsfc.nasa.gov/observatories/data/</a:t>
            </a:r>
            <a:r>
              <a:rPr lang="en-US" sz="7200" dirty="0">
                <a:effectLst/>
                <a:latin typeface="Helvetica Neue" panose="02000503000000020004" pitchFamily="2" charset="0"/>
              </a:rPr>
              <a:t> </a:t>
            </a: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9600" b="0" u="none" dirty="0">
                <a:solidFill>
                  <a:srgbClr val="0044D6"/>
                </a:solidFill>
                <a:effectLst/>
                <a:latin typeface="Calisto MT" panose="02040603050505030304" pitchFamily="18" charset="77"/>
              </a:rPr>
              <a:t>How Are Webb’s Full-Color Images Made? </a:t>
            </a:r>
            <a:r>
              <a:rPr lang="en-US" sz="1200" kern="1200" dirty="0">
                <a:solidFill>
                  <a:schemeClr val="tx1"/>
                </a:solidFill>
                <a:effectLst/>
                <a:latin typeface="+mn-lt"/>
                <a:ea typeface="+mn-ea"/>
                <a:cs typeface="+mn-cs"/>
                <a:hlinkClick r:id="rId6"/>
              </a:rPr>
              <a:t>https://science.nasa.gov/mission/webb/science-overview/science-explainers/how-are-webbs-full-color-images-made/</a:t>
            </a:r>
            <a:endParaRPr lang="en-US" sz="9600" dirty="0">
              <a:effectLst/>
              <a:latin typeface="Helvetica Neue" panose="02000503000000020004" pitchFamily="2" charset="0"/>
            </a:endParaRP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9600" dirty="0">
                <a:effectLst/>
              </a:rPr>
              <a:t>How to Talk to a Spacecraft? </a:t>
            </a:r>
            <a:r>
              <a:rPr lang="en-US" sz="9600" dirty="0">
                <a:effectLst/>
                <a:latin typeface="Helvetica Neue" panose="02000503000000020004" pitchFamily="2" charset="0"/>
                <a:hlinkClick r:id="rId7"/>
              </a:rPr>
              <a:t>https://chandra.si.edu/binary/images/nametag.pdf</a:t>
            </a:r>
            <a:endParaRPr lang="en-US" sz="9600" dirty="0">
              <a:effectLst/>
              <a:latin typeface="Helvetica Neue" panose="02000503000000020004" pitchFamily="2" charset="0"/>
            </a:endParaRP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9600" dirty="0">
                <a:effectLst/>
              </a:rPr>
              <a:t>Recoloring the Universe: </a:t>
            </a:r>
            <a:r>
              <a:rPr lang="en-US" sz="9600" dirty="0">
                <a:effectLst/>
                <a:latin typeface="Helvetica Neue" panose="02000503000000020004" pitchFamily="2" charset="0"/>
                <a:hlinkClick r:id="rId8"/>
              </a:rPr>
              <a:t>https://chandra.cfa.harvard.edu/edu/pencilcode/index.html</a:t>
            </a:r>
            <a:endParaRPr lang="en-US" sz="9600" dirty="0">
              <a:effectLst/>
              <a:latin typeface="Helvetica Neue" panose="02000503000000020004" pitchFamily="2" charset="0"/>
            </a:endParaRPr>
          </a:p>
          <a:p>
            <a:pPr algn="r"/>
            <a:endParaRPr lang="en-US" sz="9600" b="0" i="0" dirty="0">
              <a:solidFill>
                <a:srgbClr val="1D1C1D"/>
              </a:solidFill>
              <a:effectLst/>
              <a:latin typeface="Slack-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mn-lt"/>
                <a:ea typeface="Calibri" panose="020F0502020204030204" pitchFamily="34" charset="0"/>
                <a:cs typeface="Times New Roman" panose="02020603050405020304" pitchFamily="18" charset="0"/>
              </a:rPr>
              <a:t>Image source</a:t>
            </a:r>
            <a:r>
              <a:rPr lang="en-US" sz="1800" dirty="0">
                <a:effectLst/>
                <a:latin typeface="+mn-lt"/>
                <a:ea typeface="Calibri" panose="020F0502020204030204" pitchFamily="34" charset="0"/>
                <a:cs typeface="Times New Roman" panose="02020603050405020304" pitchFamily="18" charset="0"/>
              </a:rPr>
              <a:t>: </a:t>
            </a:r>
            <a:r>
              <a:rPr lang="en-US" sz="1200" kern="1200" dirty="0">
                <a:solidFill>
                  <a:schemeClr val="tx1"/>
                </a:solidFill>
                <a:effectLst/>
                <a:latin typeface="+mn-lt"/>
                <a:ea typeface="+mn-ea"/>
                <a:cs typeface="+mn-cs"/>
                <a:hlinkClick r:id="rId9"/>
              </a:rPr>
              <a:t>https://science.nasa.gov/mission/webb/science-overview/science-explainers/how-are-webbs-full-color-images-made/</a:t>
            </a:r>
            <a:endParaRPr lang="en-US" sz="1200" kern="1200" dirty="0">
              <a:solidFill>
                <a:schemeClr val="tx1"/>
              </a:solidFill>
              <a:effectLst/>
              <a:latin typeface="+mn-lt"/>
              <a:ea typeface="+mn-ea"/>
              <a:cs typeface="+mn-cs"/>
            </a:endParaRPr>
          </a:p>
          <a:p>
            <a:endParaRPr lang="en-US" sz="2800" dirty="0">
              <a:effectLst/>
              <a:latin typeface="Helvetica Neue" panose="02000503000000020004" pitchFamily="2" charset="0"/>
            </a:endParaRPr>
          </a:p>
          <a:p>
            <a:r>
              <a:rPr lang="en-US" sz="2800" b="1" dirty="0">
                <a:effectLst/>
                <a:latin typeface="Helvetica Neue" panose="02000503000000020004" pitchFamily="2" charset="0"/>
              </a:rPr>
              <a:t>Last Updated: </a:t>
            </a:r>
            <a:r>
              <a:rPr lang="en-US" sz="2800" dirty="0">
                <a:effectLst/>
                <a:latin typeface="Helvetica Neue" panose="02000503000000020004" pitchFamily="2" charset="0"/>
              </a:rPr>
              <a:t>December 2024</a:t>
            </a:r>
          </a:p>
        </p:txBody>
      </p:sp>
      <p:sp>
        <p:nvSpPr>
          <p:cNvPr id="4" name="Slide Number Placeholder 3"/>
          <p:cNvSpPr>
            <a:spLocks noGrp="1"/>
          </p:cNvSpPr>
          <p:nvPr>
            <p:ph type="sldNum" sz="quarter" idx="5"/>
          </p:nvPr>
        </p:nvSpPr>
        <p:spPr/>
        <p:txBody>
          <a:bodyPr/>
          <a:lstStyle/>
          <a:p>
            <a:fld id="{3E76A028-A1A6-AD40-AB91-9EBED560BCE6}" type="slidenum">
              <a:rPr lang="en-US" smtClean="0"/>
              <a:t>1</a:t>
            </a:fld>
            <a:endParaRPr lang="en-US"/>
          </a:p>
        </p:txBody>
      </p:sp>
    </p:spTree>
    <p:extLst>
      <p:ext uri="{BB962C8B-B14F-4D97-AF65-F5344CB8AC3E}">
        <p14:creationId xmlns:p14="http://schemas.microsoft.com/office/powerpoint/2010/main" val="319006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1" dirty="0">
                <a:effectLst/>
                <a:latin typeface="Calibri" panose="020F0502020204030204" pitchFamily="34" charset="0"/>
                <a:ea typeface="Calibri" panose="020F0502020204030204" pitchFamily="34" charset="0"/>
                <a:cs typeface="Calibri" panose="020F0502020204030204" pitchFamily="34" charset="0"/>
              </a:rPr>
              <a:t>10. Explain that computers translate binary code into a table</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800" b="0" dirty="0"/>
              <a:t>Key points to address:</a:t>
            </a:r>
            <a:endParaRPr lang="en-US" sz="1800" b="0" dirty="0">
              <a:effectLst/>
              <a:latin typeface="Calibri" panose="020F0502020204030204" pitchFamily="34" charset="0"/>
              <a:cs typeface="Times New Roman" panose="02020603050405020304" pitchFamily="18" charset="0"/>
            </a:endParaRP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Computer software translates the binary code data into a table that contains the time, energy, and position of each photon that struck the detector during the observation. This table is further processed to form images of the object(s). </a:t>
            </a:r>
          </a:p>
          <a:p>
            <a:pPr marL="342900" marR="0" lvl="0" indent="-342900">
              <a:buFont typeface="Symbol" pitchFamily="2" charset="2"/>
              <a:buChar cha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800" b="1" i="1"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Image description</a:t>
            </a:r>
            <a:r>
              <a:rPr lang="en-US" sz="1800" i="1"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The left image shows a grid of cells, each containing a number that represents the average number of photons detected in that area, translated from binary code. The corresponding image on the right displays the same grid, with each cell color-coded based on its average photon count. In the right-hand image, the color-coding reveals the emerging shape of a supernova remnant.</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More background information</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Wingdings" pitchFamily="2" charset="2"/>
              <a:buChar char="q"/>
            </a:pPr>
            <a:r>
              <a:rPr lang="en-US" sz="1800" dirty="0">
                <a:effectLst/>
                <a:latin typeface="Calibri" panose="020F0502020204030204" pitchFamily="34" charset="0"/>
                <a:ea typeface="Calibri" panose="020F0502020204030204" pitchFamily="34" charset="0"/>
                <a:cs typeface="Calibri" panose="020F0502020204030204" pitchFamily="34" charset="0"/>
              </a:rPr>
              <a:t>Coloring The Universe – Chandra: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https://chandra.harvard.edu/imaging/</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Wingdings" pitchFamily="2" charset="2"/>
              <a:buChar char="q"/>
            </a:pPr>
            <a:r>
              <a:rPr lang="en-US" sz="1800" dirty="0">
                <a:effectLst/>
                <a:latin typeface="Calibri" panose="020F0502020204030204" pitchFamily="34" charset="0"/>
                <a:ea typeface="Calibri" panose="020F0502020204030204" pitchFamily="34" charset="0"/>
                <a:cs typeface="Calibri" panose="020F0502020204030204" pitchFamily="34" charset="0"/>
              </a:rPr>
              <a:t>Decoding Space Images With the DSN: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https://www.jpl.nasa.gov/edu/teach/activity/decoding-space-images-with-the-dsn/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buFont typeface="Symbol" pitchFamily="2" charset="2"/>
              <a:buNone/>
            </a:pPr>
            <a:r>
              <a:rPr lang="en-US" sz="1800" b="1" dirty="0">
                <a:effectLst/>
                <a:latin typeface="Calibri" panose="020F0502020204030204" pitchFamily="34" charset="0"/>
                <a:ea typeface="Calibri" panose="020F0502020204030204" pitchFamily="34" charset="0"/>
                <a:cs typeface="Calibri" panose="020F0502020204030204" pitchFamily="34" charset="0"/>
              </a:rPr>
              <a:t>Image source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https://www.universe-of-learning.org/files/live/sites/uol/files/home/resources/projects/gawn/_documents/event/8-13-24/Image_Processing_Materials.pdf</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10</a:t>
            </a:fld>
            <a:endParaRPr lang="en-US"/>
          </a:p>
        </p:txBody>
      </p:sp>
    </p:spTree>
    <p:extLst>
      <p:ext uri="{BB962C8B-B14F-4D97-AF65-F5344CB8AC3E}">
        <p14:creationId xmlns:p14="http://schemas.microsoft.com/office/powerpoint/2010/main" val="1677452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1" dirty="0">
                <a:effectLst/>
                <a:latin typeface="Calibri" panose="020F0502020204030204" pitchFamily="34" charset="0"/>
                <a:ea typeface="Calibri" panose="020F0502020204030204" pitchFamily="34" charset="0"/>
                <a:cs typeface="Calibri" panose="020F0502020204030204" pitchFamily="34" charset="0"/>
              </a:rPr>
              <a:t>11. Define Vocabulary</a:t>
            </a:r>
          </a:p>
          <a:p>
            <a:pPr marL="0" marR="0"/>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buFont typeface="Symbol" pitchFamily="2"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Pixels: </a:t>
            </a:r>
            <a:r>
              <a:rPr lang="en-US" sz="1800" b="0" dirty="0">
                <a:effectLst/>
                <a:latin typeface="Calibri" panose="020F0502020204030204" pitchFamily="34" charset="0"/>
                <a:ea typeface="Calibri" panose="020F0502020204030204" pitchFamily="34" charset="0"/>
                <a:cs typeface="Calibri" panose="020F0502020204030204" pitchFamily="34" charset="0"/>
              </a:rPr>
              <a:t>Rectangles</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0" dirty="0">
                <a:effectLst/>
                <a:latin typeface="Calibri" panose="020F0502020204030204" pitchFamily="34" charset="0"/>
                <a:ea typeface="Calibri" panose="020F0502020204030204" pitchFamily="34" charset="0"/>
                <a:cs typeface="Calibri" panose="020F0502020204030204" pitchFamily="34" charset="0"/>
              </a:rPr>
              <a:t>(often s</a:t>
            </a:r>
            <a:r>
              <a:rPr lang="en-US" sz="1800" dirty="0">
                <a:effectLst/>
                <a:latin typeface="Calibri" panose="020F0502020204030204" pitchFamily="34" charset="0"/>
                <a:ea typeface="Calibri" panose="020F0502020204030204" pitchFamily="34" charset="0"/>
                <a:cs typeface="Calibri" panose="020F0502020204030204" pitchFamily="34" charset="0"/>
              </a:rPr>
              <a:t>quares) that form images on screens and computer displays, and are the smallest controllable elements of on-screen images.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Note</a:t>
            </a:r>
            <a:r>
              <a:rPr lang="en-US" sz="1800" dirty="0">
                <a:effectLst/>
                <a:latin typeface="Calibri" panose="020F0502020204030204" pitchFamily="34" charset="0"/>
                <a:ea typeface="Calibri" panose="020F0502020204030204" pitchFamily="34" charset="0"/>
                <a:cs typeface="Calibri" panose="020F0502020204030204" pitchFamily="34" charset="0"/>
              </a:rPr>
              <a:t>: You can think of </a:t>
            </a:r>
            <a:r>
              <a:rPr lang="en-US" sz="1800" b="1" dirty="0">
                <a:effectLst/>
                <a:latin typeface="Calibri" panose="020F0502020204030204" pitchFamily="34" charset="0"/>
                <a:ea typeface="Calibri" panose="020F0502020204030204" pitchFamily="34" charset="0"/>
                <a:cs typeface="Calibri" panose="020F0502020204030204" pitchFamily="34" charset="0"/>
              </a:rPr>
              <a:t>pixels</a:t>
            </a:r>
            <a:r>
              <a:rPr lang="en-US" sz="1800" dirty="0">
                <a:effectLst/>
                <a:latin typeface="Calibri" panose="020F0502020204030204" pitchFamily="34" charset="0"/>
                <a:ea typeface="Calibri" panose="020F0502020204030204" pitchFamily="34" charset="0"/>
                <a:cs typeface="Calibri" panose="020F0502020204030204" pitchFamily="34" charset="0"/>
              </a:rPr>
              <a:t> as sections of a paint-by-number image, where the canvas is divided into sections, each marked with a number corresponding to a particular color (or value).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buFont typeface="Symbol" pitchFamily="2" charset="2"/>
              <a:buNone/>
            </a:pPr>
            <a:r>
              <a:rPr lang="en-US" sz="1800" b="1" i="1" dirty="0">
                <a:effectLst/>
                <a:latin typeface="Calibri" panose="020F0502020204030204" pitchFamily="34" charset="0"/>
                <a:ea typeface="Calibri" panose="020F0502020204030204" pitchFamily="34" charset="0"/>
                <a:cs typeface="Calibri" panose="020F0502020204030204" pitchFamily="34" charset="0"/>
              </a:rPr>
              <a:t>Image description</a:t>
            </a:r>
            <a:r>
              <a:rPr lang="en-US" sz="1800" i="1" dirty="0">
                <a:effectLst/>
                <a:latin typeface="Calibri" panose="020F0502020204030204" pitchFamily="34" charset="0"/>
                <a:ea typeface="Calibri" panose="020F0502020204030204" pitchFamily="34" charset="0"/>
                <a:cs typeface="Calibri" panose="020F0502020204030204" pitchFamily="34" charset="0"/>
              </a:rPr>
              <a:t>: The image on the right is a portion of the first image returned by the Wide Field/Planetary Camera on the Hubble Space Telescope (HST). On the left is a ground-based image of the same area of the sky. The object shown in these images is a double star: the pair of stars is well separated in the HST image but blurred together in the ground-based image due to differences in the size of the pixels.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11</a:t>
            </a:fld>
            <a:endParaRPr lang="en-US"/>
          </a:p>
        </p:txBody>
      </p:sp>
    </p:spTree>
    <p:extLst>
      <p:ext uri="{BB962C8B-B14F-4D97-AF65-F5344CB8AC3E}">
        <p14:creationId xmlns:p14="http://schemas.microsoft.com/office/powerpoint/2010/main" val="1738420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buFont typeface="Symbol" pitchFamily="2" charset="2"/>
              <a:buNone/>
            </a:pPr>
            <a:r>
              <a:rPr lang="en-US" sz="1800" b="1" dirty="0">
                <a:effectLst/>
                <a:latin typeface="Calibri" panose="020F0502020204030204" pitchFamily="34" charset="0"/>
                <a:ea typeface="Calibri" panose="020F0502020204030204" pitchFamily="34" charset="0"/>
                <a:cs typeface="Calibri" panose="020F0502020204030204" pitchFamily="34" charset="0"/>
              </a:rPr>
              <a:t>12. Explain what telescope images are</a:t>
            </a:r>
          </a:p>
          <a:p>
            <a:pPr marL="0" marR="0" lvl="0" indent="0">
              <a:buFont typeface="Symbol" pitchFamily="2" charset="2"/>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Telescope images are visual representations of data measured across different wavelengths of light, including radio, infrared, visible (also called optical), ultraviolet, X-rays, and gamma rays.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Telescope images can show a single type of light – such as radio waves or infrared light – or many different wavelengths of light. </a:t>
            </a:r>
          </a:p>
          <a:p>
            <a:pPr marL="342900" marR="0" lvl="0" indent="-342900">
              <a:buFont typeface="Symbol" pitchFamily="2" charset="2"/>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Data visualization specialists play an important role in transforming the data into the stunning images we see. Since telescope detectors can capture light in wavelengths beyond the visible spectrum (such as ultraviolet and infrared), the data needs to be translated into colors we can see.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800" b="1" i="1" dirty="0">
                <a:effectLst/>
                <a:latin typeface="Calibri" panose="020F0502020204030204" pitchFamily="34" charset="0"/>
                <a:ea typeface="Calibri" panose="020F0502020204030204" pitchFamily="34" charset="0"/>
                <a:cs typeface="Calibri" panose="020F0502020204030204" pitchFamily="34" charset="0"/>
              </a:rPr>
              <a:t>Image description</a:t>
            </a:r>
            <a:r>
              <a:rPr lang="en-US" sz="1800" i="1" dirty="0">
                <a:effectLst/>
                <a:latin typeface="Calibri" panose="020F0502020204030204" pitchFamily="34" charset="0"/>
                <a:ea typeface="Calibri" panose="020F0502020204030204" pitchFamily="34" charset="0"/>
                <a:cs typeface="Calibri" panose="020F0502020204030204" pitchFamily="34" charset="0"/>
              </a:rPr>
              <a:t>: The larger image at the top combines data from five different telescopes: the VLA (radio, shown in red in the bottom right), the Spitzer Space Telescope (infrared, shown in yellow), the Hubble Space Telescope (visible light, shown in green), XMM-Newton (ultraviolet, shown in blue), and the Chandra X-Ray Observatory (X-ray, shown in purple). Together, these observations reveal the structure of the Crab Nebula—a giant, expanding shell of gas and dust created by the explosion of a massive star.</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r>
              <a:rPr lang="en-US" sz="1800" b="1" dirty="0">
                <a:effectLst/>
                <a:latin typeface="Calibri" panose="020F0502020204030204" pitchFamily="34" charset="0"/>
                <a:ea typeface="Calibri" panose="020F0502020204030204" pitchFamily="34" charset="0"/>
                <a:cs typeface="Calibri" panose="020F0502020204030204" pitchFamily="34" charset="0"/>
              </a:rPr>
              <a:t>More background information</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Did You Know: How Images Are Made? Video: </a:t>
            </a:r>
            <a:r>
              <a:rPr lang="en-US" sz="2800" dirty="0">
                <a:effectLst/>
                <a:latin typeface="Helvetica Neue" panose="02000503000000020004" pitchFamily="2" charset="0"/>
                <a:hlinkClick r:id="rId3"/>
              </a:rPr>
              <a:t>https://viewspace.org/video_library/videos/1377-899305803?tags=214</a:t>
            </a:r>
            <a:r>
              <a:rPr lang="en-US" sz="2800" dirty="0">
                <a:effectLst/>
                <a:latin typeface="Helvetica Neue" panose="02000503000000020004" pitchFamily="2"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How Are Webb’s Full-Color Images Made?: </a:t>
            </a:r>
            <a:r>
              <a:rPr lang="en-US" sz="1800" kern="1200" dirty="0">
                <a:solidFill>
                  <a:schemeClr val="tx1"/>
                </a:solidFill>
                <a:effectLst/>
                <a:latin typeface="+mn-lt"/>
                <a:ea typeface="+mn-ea"/>
                <a:cs typeface="+mn-cs"/>
                <a:hlinkClick r:id="rId4"/>
              </a:rPr>
              <a:t>https://science.nasa.gov/mission/webb/science-overview/science-explainers/how-are-webbs-full-color-images-made/</a:t>
            </a:r>
            <a:endParaRPr lang="en-US" sz="14400" dirty="0">
              <a:effectLst/>
              <a:latin typeface="Helvetica Neue" panose="02000503000000020004" pitchFamily="2"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Adding Color to Chandra Images: </a:t>
            </a:r>
            <a:r>
              <a:rPr lang="en-US" sz="1800" dirty="0">
                <a:effectLst/>
                <a:latin typeface="Helvetica Neue" panose="02000503000000020004" pitchFamily="2" charset="0"/>
                <a:hlinkClick r:id="rId5"/>
              </a:rPr>
              <a:t>https://chandra.harvard.edu/photo/false_color.html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Wingdings" pitchFamily="2" charset="2"/>
              <a:buChar char="q"/>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buFont typeface="Wingdings" pitchFamily="2" charset="2"/>
              <a:buNone/>
            </a:pPr>
            <a:r>
              <a:rPr lang="en-US" sz="1800" b="1" dirty="0">
                <a:effectLst/>
                <a:latin typeface="Calibri" panose="020F0502020204030204" pitchFamily="34" charset="0"/>
                <a:ea typeface="Calibri" panose="020F0502020204030204" pitchFamily="34" charset="0"/>
                <a:cs typeface="Calibri" panose="020F0502020204030204" pitchFamily="34" charset="0"/>
              </a:rPr>
              <a:t>Image source: </a:t>
            </a:r>
            <a:r>
              <a:rPr lang="en-US" sz="1800" u="sng" dirty="0">
                <a:solidFill>
                  <a:srgbClr val="0000FF"/>
                </a:solidFill>
                <a:effectLst/>
                <a:latin typeface="Calibri" panose="020F0502020204030204" pitchFamily="34" charset="0"/>
                <a:ea typeface="Times New Roman" panose="02020603050405020304" pitchFamily="18" charset="0"/>
                <a:hlinkClick r:id="rId6"/>
              </a:rPr>
              <a:t>https://chandra.harvard.edu/photo/2017/crab/more.html</a:t>
            </a: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12</a:t>
            </a:fld>
            <a:endParaRPr lang="en-US"/>
          </a:p>
        </p:txBody>
      </p:sp>
    </p:spTree>
    <p:extLst>
      <p:ext uri="{BB962C8B-B14F-4D97-AF65-F5344CB8AC3E}">
        <p14:creationId xmlns:p14="http://schemas.microsoft.com/office/powerpoint/2010/main" val="1647193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b="1" dirty="0">
                <a:effectLst/>
                <a:latin typeface="Calibri" panose="020F0502020204030204" pitchFamily="34" charset="0"/>
                <a:ea typeface="Calibri" panose="020F0502020204030204" pitchFamily="34" charset="0"/>
                <a:cs typeface="Calibri" panose="020F0502020204030204" pitchFamily="34" charset="0"/>
              </a:rPr>
              <a:t>13. Image Processing P. 1</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200" b="0" dirty="0"/>
              <a:t>Key points to address:</a:t>
            </a:r>
          </a:p>
          <a:p>
            <a:pPr marL="0" marR="0"/>
            <a:endParaRPr lang="en-US" sz="1200" b="0" dirty="0">
              <a:effectLst/>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Telescopes use filters that allow only specific colors of light through.</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 full-color image is assembled from separate black-and-white images created using colored </a:t>
            </a:r>
            <a:r>
              <a:rPr lang="en-US" sz="1200" b="1" dirty="0">
                <a:effectLst/>
                <a:highlight>
                  <a:srgbClr val="FF00FF"/>
                </a:highlight>
                <a:latin typeface="Calibri" panose="020F0502020204030204" pitchFamily="34" charset="0"/>
                <a:ea typeface="Calibri" panose="020F0502020204030204" pitchFamily="34" charset="0"/>
                <a:cs typeface="Calibri" panose="020F0502020204030204" pitchFamily="34" charset="0"/>
              </a:rPr>
              <a:t>filters</a:t>
            </a:r>
            <a:r>
              <a:rPr lang="en-US" sz="1200" dirty="0">
                <a:effectLst/>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Most modern observatories have many filters they can use.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example, in addition to visible light, the Hubble Space Telescope uses filters in ultraviolet and near-infrared light, which are invisible to the human eye</a:t>
            </a:r>
            <a:r>
              <a:rPr lang="en-US" sz="1200" dirty="0">
                <a:effectLst/>
                <a:latin typeface="Calibri" panose="020F0502020204030204" pitchFamily="34" charset="0"/>
                <a:ea typeface="Calibri" panose="020F0502020204030204" pitchFamily="34" charset="0"/>
                <a:cs typeface="Calibri" panose="020F0502020204030204" pitchFamily="34" charset="0"/>
              </a:rPr>
              <a:t>. These filters help reveal details about the objects being observed.</a:t>
            </a:r>
          </a:p>
          <a:p>
            <a:pPr marL="171450" indent="-171450">
              <a:buFont typeface="Arial" panose="020B0604020202020204" pitchFamily="34" charset="0"/>
              <a:buChar char="•"/>
            </a:pPr>
            <a:endParaRPr lang="en-US" sz="1200" dirty="0">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b="1" i="1" dirty="0">
                <a:effectLst/>
                <a:latin typeface="Calibri" panose="020F0502020204030204" pitchFamily="34" charset="0"/>
                <a:cs typeface="Calibri" panose="020F0502020204030204" pitchFamily="34" charset="0"/>
              </a:rPr>
              <a:t>Image description: </a:t>
            </a:r>
            <a:r>
              <a:rPr lang="en-US" sz="1200" b="0" i="1" dirty="0">
                <a:effectLst/>
                <a:latin typeface="Calibri" panose="020F0502020204030204" pitchFamily="34" charset="0"/>
                <a:cs typeface="Calibri" panose="020F0502020204030204" pitchFamily="34" charset="0"/>
              </a:rPr>
              <a:t>The images correspond to galaxy M74, or the Phantom Galaxy, as captured by the Webb, Hubble, and Chandra telescopes using various filters (listed in the lower right of each individual image). The vertical line on the left shows increasing wavelengths from bottom to top. The images show how different types of light reveal different features in the galaxy. </a:t>
            </a:r>
          </a:p>
          <a:p>
            <a:pPr marL="0" indent="0">
              <a:buFont typeface="Arial" panose="020B0604020202020204" pitchFamily="34" charset="0"/>
              <a:buNone/>
            </a:pPr>
            <a:endParaRPr lang="en-US" sz="1200" b="0" i="1"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t>Image source: </a:t>
            </a:r>
            <a:r>
              <a:rPr lang="en-US" dirty="0">
                <a:effectLst/>
                <a:latin typeface="Helvetica Neue" panose="02000503000000020004" pitchFamily="2" charset="0"/>
                <a:hlinkClick r:id="rId3"/>
              </a:rPr>
              <a:t>https://viewspace.org/video_library/videos/1377-899305803?tags=214</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Helvetica Neue" panose="02000503000000020004" pitchFamily="2" charset="0"/>
            </a:endParaRPr>
          </a:p>
          <a:p>
            <a:pPr marL="0" marR="0" lvl="0" indent="0">
              <a:buFont typeface="Symbol" pitchFamily="2" charset="2"/>
              <a:buNone/>
            </a:pPr>
            <a:r>
              <a:rPr lang="en-US" sz="1200" b="1" dirty="0">
                <a:effectLst/>
                <a:latin typeface="Calibri" panose="020F0502020204030204" pitchFamily="34" charset="0"/>
                <a:ea typeface="Calibri" panose="020F0502020204030204" pitchFamily="34" charset="0"/>
                <a:cs typeface="Calibri" panose="020F0502020204030204" pitchFamily="34" charset="0"/>
              </a:rPr>
              <a:t>More background information</a:t>
            </a: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Did You Know: How Images Are Made? Video: </a:t>
            </a:r>
            <a:r>
              <a:rPr lang="en-US" sz="1800" dirty="0">
                <a:effectLst/>
                <a:latin typeface="Helvetica Neue" panose="02000503000000020004" pitchFamily="2" charset="0"/>
                <a:hlinkClick r:id="rId3"/>
              </a:rPr>
              <a:t>https://viewspace.org/video_library/videos/1377-899305803?tags=214</a:t>
            </a:r>
            <a:r>
              <a:rPr lang="en-US" sz="1800" dirty="0">
                <a:effectLst/>
                <a:latin typeface="Helvetica Neue" panose="02000503000000020004" pitchFamily="2"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How Are Webb’s Full-Color Images Made?: </a:t>
            </a:r>
            <a:r>
              <a:rPr lang="en-US" sz="1200" kern="1200" dirty="0">
                <a:solidFill>
                  <a:schemeClr val="tx1"/>
                </a:solidFill>
                <a:effectLst/>
                <a:latin typeface="+mn-lt"/>
                <a:ea typeface="+mn-ea"/>
                <a:cs typeface="+mn-cs"/>
                <a:hlinkClick r:id="rId4"/>
              </a:rPr>
              <a:t>https://science.nasa.gov/mission/webb/science-overview/science-explainers/how-are-webbs-full-color-images-made/</a:t>
            </a:r>
            <a:endParaRPr lang="en-US" sz="9600" dirty="0">
              <a:effectLst/>
              <a:latin typeface="Helvetica Neue" panose="02000503000000020004" pitchFamily="2" charset="0"/>
            </a:endParaRPr>
          </a:p>
          <a:p>
            <a:pPr marL="342900" marR="0" lvl="0" indent="-342900">
              <a:buFont typeface="Wingdings" pitchFamily="2" charset="2"/>
              <a:buChar char="q"/>
            </a:pPr>
            <a:r>
              <a:rPr lang="en-US" sz="1200" dirty="0">
                <a:effectLst/>
                <a:latin typeface="Calibri" panose="020F0502020204030204" pitchFamily="34" charset="0"/>
                <a:ea typeface="Calibri" panose="020F0502020204030204" pitchFamily="34" charset="0"/>
                <a:cs typeface="Calibri" panose="020F0502020204030204" pitchFamily="34" charset="0"/>
              </a:rPr>
              <a:t>Adding Color to Chandra Images: </a:t>
            </a:r>
            <a:r>
              <a:rPr lang="en-US" dirty="0">
                <a:effectLst/>
                <a:latin typeface="Helvetica Neue" panose="02000503000000020004" pitchFamily="2" charset="0"/>
                <a:hlinkClick r:id="rId5"/>
              </a:rPr>
              <a:t>https://chandra.harvard.edu/photo/false_color.html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3E76A028-A1A6-AD40-AB91-9EBED560BCE6}" type="slidenum">
              <a:rPr lang="en-US" smtClean="0"/>
              <a:t>13</a:t>
            </a:fld>
            <a:endParaRPr lang="en-US"/>
          </a:p>
        </p:txBody>
      </p:sp>
    </p:spTree>
    <p:extLst>
      <p:ext uri="{BB962C8B-B14F-4D97-AF65-F5344CB8AC3E}">
        <p14:creationId xmlns:p14="http://schemas.microsoft.com/office/powerpoint/2010/main" val="3699960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F0535-C9A7-EB26-99F1-63ABA9BB4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508DF-4063-DADF-23EF-AE2868F320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00037E-7376-C0F6-B62C-E27F88D88D2E}"/>
              </a:ext>
            </a:extLst>
          </p:cNvPr>
          <p:cNvSpPr>
            <a:spLocks noGrp="1"/>
          </p:cNvSpPr>
          <p:nvPr>
            <p:ph type="body" idx="1"/>
          </p:nvPr>
        </p:nvSpPr>
        <p:spPr/>
        <p:txBody>
          <a:bodyPr/>
          <a:lstStyle/>
          <a:p>
            <a:pPr marL="0" marR="0"/>
            <a:r>
              <a:rPr lang="en-US" sz="1200" b="1" dirty="0">
                <a:effectLst/>
                <a:latin typeface="Calibri" panose="020F0502020204030204" pitchFamily="34" charset="0"/>
                <a:ea typeface="Calibri" panose="020F0502020204030204" pitchFamily="34" charset="0"/>
                <a:cs typeface="Calibri" panose="020F0502020204030204" pitchFamily="34" charset="0"/>
              </a:rPr>
              <a:t>14. Image Processing P. 2</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200" b="0" dirty="0"/>
              <a:t>Key points to address:</a:t>
            </a:r>
          </a:p>
          <a:p>
            <a:pPr marL="0" marR="0"/>
            <a:endParaRPr lang="en-US" sz="1200" b="0" dirty="0">
              <a:effectLst/>
              <a:latin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Images obtained using three or more filters can be mapped to red, green, and blue (RGB) channels to produce a color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Generally, longer wavelengths are assigned redder colors and shorter wavelengths are assigned bluer colors.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The chosen colors help highlight specific details, making it easier for scientists to study the physical properties, structures, and processes happening in and around the object being observed. </a:t>
            </a:r>
          </a:p>
          <a:p>
            <a:pPr marL="171450" indent="-171450">
              <a:buFont typeface="Arial" panose="020B0604020202020204" pitchFamily="34" charset="0"/>
              <a:buChar char="•"/>
            </a:pPr>
            <a:endParaRPr lang="en-US" sz="1200" dirty="0">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b="1" i="1" dirty="0">
                <a:effectLst/>
                <a:latin typeface="Calibri" panose="020F0502020204030204" pitchFamily="34" charset="0"/>
                <a:cs typeface="Calibri" panose="020F0502020204030204" pitchFamily="34" charset="0"/>
              </a:rPr>
              <a:t>Image description: </a:t>
            </a:r>
            <a:r>
              <a:rPr lang="en-US" sz="1200" b="0" i="1" dirty="0">
                <a:effectLst/>
                <a:latin typeface="Calibri" panose="020F0502020204030204" pitchFamily="34" charset="0"/>
                <a:cs typeface="Calibri" panose="020F0502020204030204" pitchFamily="34" charset="0"/>
              </a:rPr>
              <a:t>The images correspond to galaxy M74, or the Phantom Galaxy, as captured by the Webb, Hubble, and Chandra telescopes using various filters (listed in the lower right of each individual image). The vertical line on the left shows increasing wavelengths from bottom to top. The images show how different types of light reveal different features in the galaxy. In these images, colors have been assigned to the images taken by different filters following scientific principles.</a:t>
            </a:r>
          </a:p>
          <a:p>
            <a:pPr marL="0" indent="0">
              <a:buFont typeface="Arial" panose="020B0604020202020204" pitchFamily="34" charset="0"/>
              <a:buNone/>
            </a:pPr>
            <a:endParaRPr lang="en-US" sz="1200" b="0" i="1"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t>Image source: </a:t>
            </a:r>
            <a:r>
              <a:rPr lang="en-US" dirty="0">
                <a:effectLst/>
                <a:latin typeface="Helvetica Neue" panose="02000503000000020004" pitchFamily="2" charset="0"/>
                <a:hlinkClick r:id="rId3"/>
              </a:rPr>
              <a:t>https://viewspace.org/video_library/videos/1377-899305803?tags=214</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Helvetica Neue" panose="02000503000000020004" pitchFamily="2" charset="0"/>
            </a:endParaRPr>
          </a:p>
          <a:p>
            <a:pPr marL="0" marR="0" lvl="0" indent="0">
              <a:buFont typeface="Symbol" pitchFamily="2" charset="2"/>
              <a:buNone/>
            </a:pPr>
            <a:r>
              <a:rPr lang="en-US" sz="1200" b="1" dirty="0">
                <a:effectLst/>
                <a:latin typeface="Calibri" panose="020F0502020204030204" pitchFamily="34" charset="0"/>
                <a:ea typeface="Calibri" panose="020F0502020204030204" pitchFamily="34" charset="0"/>
                <a:cs typeface="Calibri" panose="020F0502020204030204" pitchFamily="34" charset="0"/>
              </a:rPr>
              <a:t>More background information</a:t>
            </a: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Did You Know: How Images Are Made? Video: </a:t>
            </a:r>
            <a:r>
              <a:rPr lang="en-US" sz="1800" dirty="0">
                <a:effectLst/>
                <a:latin typeface="Helvetica Neue" panose="02000503000000020004" pitchFamily="2" charset="0"/>
                <a:hlinkClick r:id="rId3"/>
              </a:rPr>
              <a:t>https://viewspace.org/video_library/videos/1377-899305803?tags=214</a:t>
            </a:r>
            <a:r>
              <a:rPr lang="en-US" sz="1800" dirty="0">
                <a:effectLst/>
                <a:latin typeface="Helvetica Neue" panose="02000503000000020004" pitchFamily="2"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How Are Webb’s Full-Color Images Made?: </a:t>
            </a:r>
            <a:r>
              <a:rPr lang="en-US" sz="1200" kern="1200" dirty="0">
                <a:solidFill>
                  <a:schemeClr val="tx1"/>
                </a:solidFill>
                <a:effectLst/>
                <a:latin typeface="+mn-lt"/>
                <a:ea typeface="+mn-ea"/>
                <a:cs typeface="+mn-cs"/>
                <a:hlinkClick r:id="rId4"/>
              </a:rPr>
              <a:t>https://science.nasa.gov/mission/webb/science-overview/science-explainers/how-are-webbs-full-color-images-made/</a:t>
            </a:r>
            <a:endParaRPr lang="en-US" sz="9600" dirty="0">
              <a:effectLst/>
              <a:latin typeface="Helvetica Neue" panose="02000503000000020004" pitchFamily="2" charset="0"/>
            </a:endParaRPr>
          </a:p>
          <a:p>
            <a:pPr marL="342900" marR="0" lvl="0" indent="-342900">
              <a:buFont typeface="Wingdings" pitchFamily="2" charset="2"/>
              <a:buChar char="q"/>
            </a:pPr>
            <a:r>
              <a:rPr lang="en-US" sz="1200" dirty="0">
                <a:effectLst/>
                <a:latin typeface="Calibri" panose="020F0502020204030204" pitchFamily="34" charset="0"/>
                <a:ea typeface="Calibri" panose="020F0502020204030204" pitchFamily="34" charset="0"/>
                <a:cs typeface="Calibri" panose="020F0502020204030204" pitchFamily="34" charset="0"/>
              </a:rPr>
              <a:t>Adding Color to Chandra Images: </a:t>
            </a:r>
            <a:r>
              <a:rPr lang="en-US" dirty="0">
                <a:effectLst/>
                <a:latin typeface="Helvetica Neue" panose="02000503000000020004" pitchFamily="2" charset="0"/>
                <a:hlinkClick r:id="rId5"/>
              </a:rPr>
              <a:t>https://chandra.harvard.edu/photo/false_color.html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Helvetica Neue" panose="02000503000000020004" pitchFamily="2" charset="0"/>
            </a:endParaRPr>
          </a:p>
        </p:txBody>
      </p:sp>
      <p:sp>
        <p:nvSpPr>
          <p:cNvPr id="4" name="Slide Number Placeholder 3">
            <a:extLst>
              <a:ext uri="{FF2B5EF4-FFF2-40B4-BE49-F238E27FC236}">
                <a16:creationId xmlns:a16="http://schemas.microsoft.com/office/drawing/2014/main" id="{D9041B28-65E2-5009-1E5B-A8C4314895E6}"/>
              </a:ext>
            </a:extLst>
          </p:cNvPr>
          <p:cNvSpPr>
            <a:spLocks noGrp="1"/>
          </p:cNvSpPr>
          <p:nvPr>
            <p:ph type="sldNum" sz="quarter" idx="5"/>
          </p:nvPr>
        </p:nvSpPr>
        <p:spPr/>
        <p:txBody>
          <a:bodyPr/>
          <a:lstStyle/>
          <a:p>
            <a:fld id="{3E76A028-A1A6-AD40-AB91-9EBED560BCE6}" type="slidenum">
              <a:rPr lang="en-US" smtClean="0"/>
              <a:t>14</a:t>
            </a:fld>
            <a:endParaRPr lang="en-US"/>
          </a:p>
        </p:txBody>
      </p:sp>
    </p:spTree>
    <p:extLst>
      <p:ext uri="{BB962C8B-B14F-4D97-AF65-F5344CB8AC3E}">
        <p14:creationId xmlns:p14="http://schemas.microsoft.com/office/powerpoint/2010/main" val="1939385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C1042-92AE-95FB-7188-A79571E01A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4C1EC-54D3-4FF3-F846-A9D82F4CA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EDA40-4A9C-6AE7-BDC2-ACF122D58A00}"/>
              </a:ext>
            </a:extLst>
          </p:cNvPr>
          <p:cNvSpPr>
            <a:spLocks noGrp="1"/>
          </p:cNvSpPr>
          <p:nvPr>
            <p:ph type="body" idx="1"/>
          </p:nvPr>
        </p:nvSpPr>
        <p:spPr/>
        <p:txBody>
          <a:bodyPr/>
          <a:lstStyle/>
          <a:p>
            <a:pPr marL="0" marR="0"/>
            <a:r>
              <a:rPr lang="en-US" sz="1200" b="1" dirty="0">
                <a:effectLst/>
                <a:latin typeface="Calibri" panose="020F0502020204030204" pitchFamily="34" charset="0"/>
                <a:ea typeface="Calibri" panose="020F0502020204030204" pitchFamily="34" charset="0"/>
                <a:cs typeface="Calibri" panose="020F0502020204030204" pitchFamily="34" charset="0"/>
              </a:rPr>
              <a:t>15. Image Processing P. 3</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200" b="0" dirty="0"/>
              <a:t>Key points to address:</a:t>
            </a:r>
          </a:p>
          <a:p>
            <a:pPr marL="0" marR="0"/>
            <a:endParaRPr lang="en-US" sz="1200" b="0" dirty="0">
              <a:effectLst/>
              <a:latin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Full-color astronomical images are made by combining images captured with different filters.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171450" indent="-171450">
              <a:buFont typeface="Arial" panose="020B0604020202020204" pitchFamily="34" charset="0"/>
              <a:buChar char="•"/>
            </a:pPr>
            <a:endParaRPr lang="en-US" sz="1200" dirty="0">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b="1" i="1" dirty="0">
                <a:effectLst/>
                <a:latin typeface="Calibri" panose="020F0502020204030204" pitchFamily="34" charset="0"/>
                <a:cs typeface="Calibri" panose="020F0502020204030204" pitchFamily="34" charset="0"/>
              </a:rPr>
              <a:t>Image description: </a:t>
            </a:r>
            <a:r>
              <a:rPr lang="en-US" sz="1200" b="0" i="1" dirty="0">
                <a:effectLst/>
                <a:latin typeface="Calibri" panose="020F0502020204030204" pitchFamily="34" charset="0"/>
                <a:cs typeface="Calibri" panose="020F0502020204030204" pitchFamily="34" charset="0"/>
              </a:rPr>
              <a:t>The images correspond to galaxy M74, or the Phantom Galaxy, as captured by the Webb, Hubble, and Chandra telescopes using various filters (listed in the lower right). The vertical line on the left shows increasing wavelengths from bottom to top. The images show how different types of light reveal different features in the galaxy. In these images colors have been assigned to the images taken by different filters following scientific principles.</a:t>
            </a:r>
          </a:p>
          <a:p>
            <a:pPr marL="0" indent="0">
              <a:buFont typeface="Arial" panose="020B0604020202020204" pitchFamily="34" charset="0"/>
              <a:buNone/>
            </a:pPr>
            <a:endParaRPr lang="en-US" sz="1200" b="0" i="1"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t>Image source: </a:t>
            </a:r>
            <a:r>
              <a:rPr lang="en-US" dirty="0">
                <a:effectLst/>
                <a:latin typeface="Helvetica Neue" panose="02000503000000020004" pitchFamily="2" charset="0"/>
                <a:hlinkClick r:id="rId3"/>
              </a:rPr>
              <a:t>https://viewspace.org/video_library/videos/1377-899305803?tags=214</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Helvetica Neue" panose="02000503000000020004" pitchFamily="2" charset="0"/>
            </a:endParaRPr>
          </a:p>
          <a:p>
            <a:pPr marL="0" marR="0" lvl="0" indent="0">
              <a:buFont typeface="Symbol" pitchFamily="2" charset="2"/>
              <a:buNone/>
            </a:pPr>
            <a:r>
              <a:rPr lang="en-US" sz="1200" b="1" dirty="0">
                <a:effectLst/>
                <a:latin typeface="Calibri" panose="020F0502020204030204" pitchFamily="34" charset="0"/>
                <a:ea typeface="Calibri" panose="020F0502020204030204" pitchFamily="34" charset="0"/>
                <a:cs typeface="Calibri" panose="020F0502020204030204" pitchFamily="34" charset="0"/>
              </a:rPr>
              <a:t>More background information</a:t>
            </a: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Did You Know: How Images Are Made? Video: </a:t>
            </a:r>
            <a:r>
              <a:rPr lang="en-US" sz="1800" dirty="0">
                <a:effectLst/>
                <a:latin typeface="Helvetica Neue" panose="02000503000000020004" pitchFamily="2" charset="0"/>
                <a:hlinkClick r:id="rId3"/>
              </a:rPr>
              <a:t>https://viewspace.org/video_library/videos/1377-899305803?tags=214</a:t>
            </a:r>
            <a:r>
              <a:rPr lang="en-US" sz="1800" dirty="0">
                <a:effectLst/>
                <a:latin typeface="Helvetica Neue" panose="02000503000000020004" pitchFamily="2"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How Are Webb’s Full-Color Images Made?: </a:t>
            </a:r>
            <a:r>
              <a:rPr lang="en-US" sz="1200" kern="1200" dirty="0">
                <a:solidFill>
                  <a:schemeClr val="tx1"/>
                </a:solidFill>
                <a:effectLst/>
                <a:latin typeface="+mn-lt"/>
                <a:ea typeface="+mn-ea"/>
                <a:cs typeface="+mn-cs"/>
                <a:hlinkClick r:id="rId4"/>
              </a:rPr>
              <a:t>https://science.nasa.gov/mission/webb/science-overview/science-explainers/how-are-webbs-full-color-images-made/</a:t>
            </a:r>
            <a:endParaRPr lang="en-US" sz="9600" dirty="0">
              <a:effectLst/>
              <a:latin typeface="Helvetica Neue" panose="02000503000000020004" pitchFamily="2" charset="0"/>
            </a:endParaRPr>
          </a:p>
          <a:p>
            <a:pPr marL="342900" marR="0" lvl="0" indent="-342900">
              <a:buFont typeface="Wingdings" pitchFamily="2" charset="2"/>
              <a:buChar char="q"/>
            </a:pPr>
            <a:r>
              <a:rPr lang="en-US" sz="1200" dirty="0">
                <a:effectLst/>
                <a:latin typeface="Calibri" panose="020F0502020204030204" pitchFamily="34" charset="0"/>
                <a:ea typeface="Calibri" panose="020F0502020204030204" pitchFamily="34" charset="0"/>
                <a:cs typeface="Calibri" panose="020F0502020204030204" pitchFamily="34" charset="0"/>
              </a:rPr>
              <a:t>Adding Color to Chandra Images: </a:t>
            </a:r>
            <a:r>
              <a:rPr lang="en-US" dirty="0">
                <a:effectLst/>
                <a:latin typeface="Helvetica Neue" panose="02000503000000020004" pitchFamily="2" charset="0"/>
                <a:hlinkClick r:id="rId5"/>
              </a:rPr>
              <a:t>https://chandra.harvard.edu/photo/false_color.html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Wingdings" pitchFamily="2" charset="2"/>
              <a:buChar char="q"/>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Helvetica Neue" panose="02000503000000020004" pitchFamily="2" charset="0"/>
            </a:endParaRPr>
          </a:p>
        </p:txBody>
      </p:sp>
      <p:sp>
        <p:nvSpPr>
          <p:cNvPr id="4" name="Slide Number Placeholder 3">
            <a:extLst>
              <a:ext uri="{FF2B5EF4-FFF2-40B4-BE49-F238E27FC236}">
                <a16:creationId xmlns:a16="http://schemas.microsoft.com/office/drawing/2014/main" id="{2DDC5BEC-E1E2-AD00-3971-D6D319D2FB63}"/>
              </a:ext>
            </a:extLst>
          </p:cNvPr>
          <p:cNvSpPr>
            <a:spLocks noGrp="1"/>
          </p:cNvSpPr>
          <p:nvPr>
            <p:ph type="sldNum" sz="quarter" idx="5"/>
          </p:nvPr>
        </p:nvSpPr>
        <p:spPr/>
        <p:txBody>
          <a:bodyPr/>
          <a:lstStyle/>
          <a:p>
            <a:fld id="{3E76A028-A1A6-AD40-AB91-9EBED560BCE6}" type="slidenum">
              <a:rPr lang="en-US" smtClean="0"/>
              <a:t>15</a:t>
            </a:fld>
            <a:endParaRPr lang="en-US"/>
          </a:p>
        </p:txBody>
      </p:sp>
    </p:spTree>
    <p:extLst>
      <p:ext uri="{BB962C8B-B14F-4D97-AF65-F5344CB8AC3E}">
        <p14:creationId xmlns:p14="http://schemas.microsoft.com/office/powerpoint/2010/main" val="367041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65AF2-EA54-AF18-AC01-56C479FF8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9415A-CEC8-E1DE-7D7F-685A91C11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46F4A-A5C7-5EE9-37B7-11095CF504FD}"/>
              </a:ext>
            </a:extLst>
          </p:cNvPr>
          <p:cNvSpPr>
            <a:spLocks noGrp="1"/>
          </p:cNvSpPr>
          <p:nvPr>
            <p:ph type="body" idx="1"/>
          </p:nvPr>
        </p:nvSpPr>
        <p:spPr/>
        <p:txBody>
          <a:bodyPr/>
          <a:lstStyle/>
          <a:p>
            <a:pPr marL="0" marR="0"/>
            <a:r>
              <a:rPr lang="en-US" sz="1200" b="1" dirty="0">
                <a:effectLst/>
                <a:latin typeface="Calibri" panose="020F0502020204030204" pitchFamily="34" charset="0"/>
                <a:ea typeface="Calibri" panose="020F0502020204030204" pitchFamily="34" charset="0"/>
                <a:cs typeface="Calibri" panose="020F0502020204030204" pitchFamily="34" charset="0"/>
              </a:rPr>
              <a:t>16. Image Processing P. 4</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200" b="0" dirty="0"/>
              <a:t>Key points to address:</a:t>
            </a:r>
          </a:p>
          <a:p>
            <a:pPr marL="0" marR="0"/>
            <a:endParaRPr lang="en-US" sz="1200" b="0" dirty="0">
              <a:effectLst/>
              <a:latin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Images captured using different telescopes at various wavelengths can be combined to create a more detailed picture of an astronomical object.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These images are called multi-wavelength images.  </a:t>
            </a:r>
          </a:p>
          <a:p>
            <a:pPr marL="171450" indent="-171450">
              <a:buFont typeface="Arial" panose="020B0604020202020204" pitchFamily="34" charset="0"/>
              <a:buChar char="•"/>
            </a:pPr>
            <a:endParaRPr lang="en-US" sz="1200" dirty="0">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b="1" i="1" dirty="0">
                <a:effectLst/>
                <a:latin typeface="Calibri" panose="020F0502020204030204" pitchFamily="34" charset="0"/>
                <a:cs typeface="Calibri" panose="020F0502020204030204" pitchFamily="34" charset="0"/>
              </a:rPr>
              <a:t>Image description: </a:t>
            </a:r>
            <a:r>
              <a:rPr lang="en-US" sz="1200" b="0" i="1" dirty="0">
                <a:effectLst/>
                <a:latin typeface="Calibri" panose="020F0502020204030204" pitchFamily="34" charset="0"/>
                <a:cs typeface="Calibri" panose="020F0502020204030204" pitchFamily="34" charset="0"/>
              </a:rPr>
              <a:t>Multi-wavelength image of galaxy M74, or the Phantom Galaxy, as captured by the Webb, Hubble, and Chandra Telescopes. </a:t>
            </a:r>
          </a:p>
          <a:p>
            <a:pPr marL="0" indent="0">
              <a:buFont typeface="Arial" panose="020B0604020202020204" pitchFamily="34" charset="0"/>
              <a:buNone/>
            </a:pPr>
            <a:endParaRPr lang="en-US" sz="1200" b="0" i="1"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t>Image source: </a:t>
            </a:r>
            <a:r>
              <a:rPr lang="en-US" dirty="0">
                <a:effectLst/>
                <a:latin typeface="Helvetica Neue" panose="02000503000000020004" pitchFamily="2" charset="0"/>
                <a:hlinkClick r:id="rId3"/>
              </a:rPr>
              <a:t>https://viewspace.org/video_library/videos/1377-899305803?tags=214</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Helvetica Neue" panose="02000503000000020004" pitchFamily="2" charset="0"/>
            </a:endParaRPr>
          </a:p>
          <a:p>
            <a:pPr marL="0" marR="0" lvl="0" indent="0">
              <a:buFont typeface="Symbol" pitchFamily="2" charset="2"/>
              <a:buNone/>
            </a:pPr>
            <a:r>
              <a:rPr lang="en-US" sz="1200" b="1" dirty="0">
                <a:effectLst/>
                <a:latin typeface="Calibri" panose="020F0502020204030204" pitchFamily="34" charset="0"/>
                <a:ea typeface="Calibri" panose="020F0502020204030204" pitchFamily="34" charset="0"/>
                <a:cs typeface="Calibri" panose="020F0502020204030204" pitchFamily="34" charset="0"/>
              </a:rPr>
              <a:t>More background information</a:t>
            </a: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Did You Know: How Images Are Made? Video: </a:t>
            </a:r>
            <a:r>
              <a:rPr lang="en-US" sz="1800" dirty="0">
                <a:effectLst/>
                <a:latin typeface="Helvetica Neue" panose="02000503000000020004" pitchFamily="2" charset="0"/>
                <a:hlinkClick r:id="rId3"/>
              </a:rPr>
              <a:t>https://viewspace.org/video_library/videos/1377-899305803?tags=214</a:t>
            </a:r>
            <a:r>
              <a:rPr lang="en-US" sz="1800" dirty="0">
                <a:effectLst/>
                <a:latin typeface="Helvetica Neue" panose="02000503000000020004" pitchFamily="2"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How Are Webb’s Full-Color Images Made?: </a:t>
            </a:r>
            <a:r>
              <a:rPr lang="en-US" sz="1200" kern="1200" dirty="0">
                <a:solidFill>
                  <a:schemeClr val="tx1"/>
                </a:solidFill>
                <a:effectLst/>
                <a:latin typeface="+mn-lt"/>
                <a:ea typeface="+mn-ea"/>
                <a:cs typeface="+mn-cs"/>
                <a:hlinkClick r:id="rId4"/>
              </a:rPr>
              <a:t>https://science.nasa.gov/mission/webb/science-overview/science-explainers/how-are-webbs-full-color-images-made/</a:t>
            </a:r>
            <a:endParaRPr lang="en-US" sz="9600" dirty="0">
              <a:effectLst/>
              <a:latin typeface="Helvetica Neue" panose="02000503000000020004" pitchFamily="2" charset="0"/>
            </a:endParaRPr>
          </a:p>
          <a:p>
            <a:pPr marL="342900" marR="0" lvl="0" indent="-342900">
              <a:buFont typeface="Wingdings" pitchFamily="2" charset="2"/>
              <a:buChar char="q"/>
            </a:pPr>
            <a:r>
              <a:rPr lang="en-US" sz="1200" dirty="0">
                <a:effectLst/>
                <a:latin typeface="Calibri" panose="020F0502020204030204" pitchFamily="34" charset="0"/>
                <a:ea typeface="Calibri" panose="020F0502020204030204" pitchFamily="34" charset="0"/>
                <a:cs typeface="Calibri" panose="020F0502020204030204" pitchFamily="34" charset="0"/>
              </a:rPr>
              <a:t>Adding Color to Chandra Images: </a:t>
            </a:r>
            <a:r>
              <a:rPr lang="en-US" dirty="0">
                <a:effectLst/>
                <a:latin typeface="Helvetica Neue" panose="02000503000000020004" pitchFamily="2" charset="0"/>
                <a:hlinkClick r:id="rId5"/>
              </a:rPr>
              <a:t>https://chandra.harvard.edu/photo/false_color.html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Wingdings" pitchFamily="2" charset="2"/>
              <a:buChar char="q"/>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Helvetica Neue" panose="02000503000000020004" pitchFamily="2" charset="0"/>
            </a:endParaRPr>
          </a:p>
        </p:txBody>
      </p:sp>
      <p:sp>
        <p:nvSpPr>
          <p:cNvPr id="4" name="Slide Number Placeholder 3">
            <a:extLst>
              <a:ext uri="{FF2B5EF4-FFF2-40B4-BE49-F238E27FC236}">
                <a16:creationId xmlns:a16="http://schemas.microsoft.com/office/drawing/2014/main" id="{C6E947B0-D6D5-87C9-C545-59CF0C801B6B}"/>
              </a:ext>
            </a:extLst>
          </p:cNvPr>
          <p:cNvSpPr>
            <a:spLocks noGrp="1"/>
          </p:cNvSpPr>
          <p:nvPr>
            <p:ph type="sldNum" sz="quarter" idx="5"/>
          </p:nvPr>
        </p:nvSpPr>
        <p:spPr/>
        <p:txBody>
          <a:bodyPr/>
          <a:lstStyle/>
          <a:p>
            <a:fld id="{3E76A028-A1A6-AD40-AB91-9EBED560BCE6}" type="slidenum">
              <a:rPr lang="en-US" smtClean="0"/>
              <a:t>16</a:t>
            </a:fld>
            <a:endParaRPr lang="en-US"/>
          </a:p>
        </p:txBody>
      </p:sp>
    </p:spTree>
    <p:extLst>
      <p:ext uri="{BB962C8B-B14F-4D97-AF65-F5344CB8AC3E}">
        <p14:creationId xmlns:p14="http://schemas.microsoft.com/office/powerpoint/2010/main" val="1163130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Kahoot Quiz</a:t>
            </a:r>
          </a:p>
          <a:p>
            <a:endParaRPr lang="en-US" b="1" dirty="0"/>
          </a:p>
          <a:p>
            <a:pPr marL="171450" indent="-171450">
              <a:buFont typeface="Arial" panose="020B0604020202020204" pitchFamily="34" charset="0"/>
              <a:buChar char="•"/>
            </a:pPr>
            <a:r>
              <a:rPr lang="en-US" b="0" dirty="0"/>
              <a:t>Replace the QR code with your own to host this Kahoot Quiz and/or insert the code to join.</a:t>
            </a:r>
          </a:p>
          <a:p>
            <a:pPr marL="171450" indent="-171450">
              <a:buFont typeface="Arial" panose="020B0604020202020204" pitchFamily="34" charset="0"/>
              <a:buChar char="•"/>
            </a:pPr>
            <a:r>
              <a:rPr lang="en-US" b="0" dirty="0"/>
              <a:t>Note that you will need to have a Kahoot account in order to host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This is the link for the host: </a:t>
            </a:r>
            <a:r>
              <a:rPr lang="en-US" dirty="0">
                <a:effectLst/>
                <a:latin typeface="Helvetica Neue" panose="02000503000000020004" pitchFamily="2" charset="0"/>
                <a:hlinkClick r:id="rId3"/>
              </a:rPr>
              <a:t>https://create.kahoot.it/share/data-and-image-processing-updated/b2556a10-5a46-411f-b8d8-e278075bdc15</a:t>
            </a: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3E76A028-A1A6-AD40-AB91-9EBED560BCE6}" type="slidenum">
              <a:rPr lang="en-US" smtClean="0"/>
              <a:t>17</a:t>
            </a:fld>
            <a:endParaRPr lang="en-US"/>
          </a:p>
        </p:txBody>
      </p:sp>
    </p:spTree>
    <p:extLst>
      <p:ext uri="{BB962C8B-B14F-4D97-AF65-F5344CB8AC3E}">
        <p14:creationId xmlns:p14="http://schemas.microsoft.com/office/powerpoint/2010/main" val="2500403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b="1" dirty="0">
                <a:effectLst/>
                <a:latin typeface="Calibri" panose="020F0502020204030204" pitchFamily="34" charset="0"/>
                <a:ea typeface="Calibri" panose="020F0502020204030204" pitchFamily="34" charset="0"/>
                <a:cs typeface="Times New Roman" panose="02020603050405020304" pitchFamily="18" charset="0"/>
              </a:rPr>
              <a:t>2. Introduce the tools astronomers use P.1</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Key points to address:</a:t>
            </a:r>
            <a:endParaRPr lang="en-US" b="1" dirty="0"/>
          </a:p>
          <a:p>
            <a:pPr marL="0" marR="0"/>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Scientists study distant stars, planets, galaxies, nebulae, and other celestial objects by gathering and analyzing data from observatories on Earth and in its atmosphere, as well as from space-based telescopes, like the James Webb Space Telescope.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Astronomers primarily use different types of electromagnetic radiation (or light) as the main </a:t>
            </a: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data</a:t>
            </a:r>
            <a:r>
              <a:rPr lang="en-US" sz="1200" dirty="0">
                <a:effectLst/>
                <a:latin typeface="Calibri" panose="020F0502020204030204" pitchFamily="34" charset="0"/>
                <a:ea typeface="Calibri" panose="020F0502020204030204" pitchFamily="34" charset="0"/>
                <a:cs typeface="Calibri" panose="020F0502020204030204" pitchFamily="34" charset="0"/>
              </a:rPr>
              <a:t> to study celestial objects.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Astronomers combine data about these different types of light to get a better understanding of the objects they study, often using multiple telescopes and instruments that are sensitive to different parts of the electromagnetic spectrum.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When light from an object is spread out into its component colors (a spectrum), it can help reveal details about a celestial objects’ composition (what chemicals they are made of), temperature, motion, and more!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r>
              <a:rPr lang="en-US" sz="1200" b="1" dirty="0">
                <a:effectLst/>
                <a:latin typeface="Calibri" panose="020F0502020204030204" pitchFamily="34" charset="0"/>
                <a:ea typeface="Calibri" panose="020F0502020204030204" pitchFamily="34" charset="0"/>
                <a:cs typeface="Calibri" panose="020F0502020204030204" pitchFamily="34" charset="0"/>
              </a:rPr>
              <a:t>More Background Information: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buFont typeface="Wingdings" pitchFamily="2" charset="2"/>
              <a:buChar char="q"/>
            </a:pPr>
            <a:r>
              <a:rPr lang="en-US" sz="1200" dirty="0">
                <a:effectLst/>
                <a:latin typeface="Calibri" panose="020F0502020204030204" pitchFamily="34" charset="0"/>
                <a:ea typeface="Calibri" panose="020F0502020204030204" pitchFamily="34" charset="0"/>
                <a:cs typeface="Calibri" panose="020F0502020204030204" pitchFamily="34" charset="0"/>
              </a:rPr>
              <a:t>Observatories – NASA: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https://science.nasa.gov/universe/observatories/</a:t>
            </a:r>
            <a:endParaRPr lang="en-US" sz="1200" b="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buFont typeface="Wingdings" pitchFamily="2" charset="2"/>
              <a:buChar char="q"/>
            </a:pPr>
            <a:endParaRPr lang="en-US" sz="1200" b="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1" dirty="0">
                <a:effectLst/>
                <a:latin typeface="Calibri" panose="020F0502020204030204" pitchFamily="34" charset="0"/>
                <a:ea typeface="Calibri" panose="020F0502020204030204" pitchFamily="34" charset="0"/>
                <a:cs typeface="Calibri" panose="020F0502020204030204" pitchFamily="34" charset="0"/>
              </a:rPr>
              <a:t>Image source</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kern="1200" dirty="0">
                <a:solidFill>
                  <a:schemeClr val="tx1"/>
                </a:solidFill>
                <a:effectLst/>
                <a:latin typeface="+mn-lt"/>
                <a:ea typeface="+mn-ea"/>
                <a:cs typeface="+mn-cs"/>
                <a:hlinkClick r:id="rId4"/>
              </a:rPr>
              <a:t>https://science.nasa.gov/asset/webb/wavelength-sensitivity-of-hubble-webb-roman-and-other-observatories/</a:t>
            </a:r>
            <a:r>
              <a:rPr lang="en-US" sz="1200" kern="1200" dirty="0">
                <a:solidFill>
                  <a:schemeClr val="tx1"/>
                </a:solidFill>
                <a:effectLst/>
                <a:latin typeface="+mn-lt"/>
                <a:ea typeface="+mn-ea"/>
                <a:cs typeface="+mn-cs"/>
              </a:rPr>
              <a:t> </a:t>
            </a:r>
          </a:p>
          <a:p>
            <a:pPr marL="0" marR="0" lvl="0" indent="0">
              <a:buFont typeface="Wingdings" pitchFamily="2"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2</a:t>
            </a:fld>
            <a:endParaRPr lang="en-US"/>
          </a:p>
        </p:txBody>
      </p:sp>
    </p:spTree>
    <p:extLst>
      <p:ext uri="{BB962C8B-B14F-4D97-AF65-F5344CB8AC3E}">
        <p14:creationId xmlns:p14="http://schemas.microsoft.com/office/powerpoint/2010/main" val="102769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1" dirty="0">
                <a:effectLst/>
                <a:latin typeface="Calibri" panose="020F0502020204030204" pitchFamily="34" charset="0"/>
                <a:ea typeface="Calibri" panose="020F0502020204030204" pitchFamily="34" charset="0"/>
                <a:cs typeface="Calibri" panose="020F0502020204030204" pitchFamily="34" charset="0"/>
              </a:rPr>
              <a:t>3. Define Vocabulary</a:t>
            </a: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Data</a:t>
            </a:r>
            <a:r>
              <a:rPr lang="en-US" sz="1800" dirty="0">
                <a:effectLst/>
                <a:latin typeface="Calibri" panose="020F0502020204030204" pitchFamily="34" charset="0"/>
                <a:ea typeface="Calibri" panose="020F0502020204030204" pitchFamily="34" charset="0"/>
                <a:cs typeface="Calibri" panose="020F0502020204030204" pitchFamily="34" charset="0"/>
              </a:rPr>
              <a:t> is information collected to study an object or a phenomenon.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modern astronomy, data is mainly digital.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“Digital” means that the information is encoded in a format that can be stored, transmitted and processed by computers and other electronic devices.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observations of different types of light (wavelengths) taken by telescopes are </a:t>
            </a:r>
            <a:r>
              <a:rPr lang="en-US" sz="1800" b="1" dirty="0">
                <a:effectLst/>
                <a:latin typeface="Calibri" panose="020F0502020204030204" pitchFamily="34" charset="0"/>
                <a:ea typeface="Calibri" panose="020F0502020204030204" pitchFamily="34" charset="0"/>
                <a:cs typeface="Calibri" panose="020F0502020204030204" pitchFamily="34" charset="0"/>
              </a:rPr>
              <a:t>data</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Astronomers analyze this data (observations) to study the universe.</a:t>
            </a:r>
          </a:p>
          <a:p>
            <a:pPr marL="342900" marR="0" lvl="0" indent="-342900">
              <a:buFont typeface="Symbol" pitchFamily="2" charset="2"/>
              <a:buChar char=""/>
            </a:pPr>
            <a:endParaRPr lang="en-US" sz="1800" b="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endParaRPr lang="en-US" sz="1800" b="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r>
              <a:rPr lang="en-US" sz="1800" b="1" dirty="0">
                <a:effectLst/>
                <a:latin typeface="Calibri" panose="020F0502020204030204" pitchFamily="34" charset="0"/>
                <a:ea typeface="Calibri" panose="020F0502020204030204" pitchFamily="34" charset="0"/>
                <a:cs typeface="Calibri" panose="020F0502020204030204" pitchFamily="34" charset="0"/>
              </a:rPr>
              <a:t>Image source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https://chandra.harvard.edu/resources/handouts/lithos/how-to-talk-like-a-spacecraft-binary-code.pdf</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3</a:t>
            </a:fld>
            <a:endParaRPr lang="en-US"/>
          </a:p>
        </p:txBody>
      </p:sp>
    </p:spTree>
    <p:extLst>
      <p:ext uri="{BB962C8B-B14F-4D97-AF65-F5344CB8AC3E}">
        <p14:creationId xmlns:p14="http://schemas.microsoft.com/office/powerpoint/2010/main" val="1930269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1" dirty="0">
                <a:effectLst/>
                <a:latin typeface="Calibri" panose="020F0502020204030204" pitchFamily="34" charset="0"/>
                <a:ea typeface="Calibri" panose="020F0502020204030204" pitchFamily="34" charset="0"/>
                <a:cs typeface="Calibri" panose="020F0502020204030204" pitchFamily="34" charset="0"/>
              </a:rPr>
              <a:t>4. Define Vocabulary</a:t>
            </a: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Photon:</a:t>
            </a:r>
            <a:r>
              <a:rPr lang="en-US" sz="1800" dirty="0">
                <a:effectLst/>
                <a:latin typeface="Calibri" panose="020F0502020204030204" pitchFamily="34" charset="0"/>
                <a:ea typeface="Calibri" panose="020F0502020204030204" pitchFamily="34" charset="0"/>
                <a:cs typeface="Calibri" panose="020F0502020204030204" pitchFamily="34" charset="0"/>
              </a:rPr>
              <a:t> A packet of light, characterized by its wavelength, frequency, or energy.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Note:</a:t>
            </a:r>
            <a:r>
              <a:rPr lang="en-US" sz="1800" dirty="0">
                <a:effectLst/>
                <a:latin typeface="Calibri" panose="020F0502020204030204" pitchFamily="34" charset="0"/>
                <a:ea typeface="Calibri" panose="020F0502020204030204" pitchFamily="34" charset="0"/>
                <a:cs typeface="Calibri" panose="020F0502020204030204" pitchFamily="34" charset="0"/>
              </a:rPr>
              <a:t> Telescopes like the James Webb Space Telescope detect and record photons of light that hit their detectors, using special filters to isolate light of specific wavelengths.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r>
              <a:rPr lang="en-US" sz="1800" b="1" i="1" dirty="0">
                <a:effectLst/>
                <a:latin typeface="Calibri" panose="020F0502020204030204" pitchFamily="34" charset="0"/>
                <a:ea typeface="Calibri" panose="020F0502020204030204" pitchFamily="34" charset="0"/>
                <a:cs typeface="Calibri" panose="020F0502020204030204" pitchFamily="34" charset="0"/>
              </a:rPr>
              <a:t>Image description: </a:t>
            </a:r>
            <a:r>
              <a:rPr lang="en-US" sz="1800" i="1" dirty="0">
                <a:effectLst/>
                <a:latin typeface="Calibri" panose="020F0502020204030204" pitchFamily="34" charset="0"/>
                <a:ea typeface="Calibri" panose="020F0502020204030204" pitchFamily="34" charset="0"/>
                <a:cs typeface="Calibri" panose="020F0502020204030204" pitchFamily="34" charset="0"/>
              </a:rPr>
              <a:t>In this </a:t>
            </a:r>
            <a:r>
              <a:rPr lang="en-US" sz="1800" i="0" dirty="0">
                <a:effectLst/>
                <a:latin typeface="Calibri" panose="020F0502020204030204" pitchFamily="34" charset="0"/>
                <a:ea typeface="Calibri" panose="020F0502020204030204" pitchFamily="34" charset="0"/>
                <a:cs typeface="Calibri" panose="020F0502020204030204" pitchFamily="34" charset="0"/>
              </a:rPr>
              <a:t>illustration</a:t>
            </a:r>
            <a:r>
              <a:rPr lang="en-US" sz="1800" i="1" dirty="0">
                <a:effectLst/>
                <a:latin typeface="Calibri" panose="020F0502020204030204" pitchFamily="34" charset="0"/>
                <a:ea typeface="Calibri" panose="020F0502020204030204" pitchFamily="34" charset="0"/>
                <a:cs typeface="Calibri" panose="020F0502020204030204" pitchFamily="34" charset="0"/>
              </a:rPr>
              <a:t>, one photon (shown in purple) carries a million times the energy of another (shown in yellow). The squiggly lines behind each photon represent the photons’ different wavelengths.</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r>
              <a:rPr lang="en-US" sz="1800" b="1" dirty="0">
                <a:effectLst/>
                <a:latin typeface="Calibri" panose="020F0502020204030204" pitchFamily="34" charset="0"/>
                <a:ea typeface="Calibri" panose="020F0502020204030204" pitchFamily="34" charset="0"/>
                <a:cs typeface="Calibri" panose="020F0502020204030204" pitchFamily="34" charset="0"/>
              </a:rPr>
              <a:t>Image source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https://www.nasa.gov/universe/fermi-telescope-caps-first-year-with-glimpse-of-space-time/</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4</a:t>
            </a:fld>
            <a:endParaRPr lang="en-US"/>
          </a:p>
        </p:txBody>
      </p:sp>
    </p:spTree>
    <p:extLst>
      <p:ext uri="{BB962C8B-B14F-4D97-AF65-F5344CB8AC3E}">
        <p14:creationId xmlns:p14="http://schemas.microsoft.com/office/powerpoint/2010/main" val="976054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1" dirty="0">
                <a:effectLst/>
                <a:latin typeface="Calibri" panose="020F0502020204030204" pitchFamily="34" charset="0"/>
                <a:ea typeface="Calibri" panose="020F0502020204030204" pitchFamily="34" charset="0"/>
                <a:cs typeface="Calibri" panose="020F0502020204030204" pitchFamily="34" charset="0"/>
              </a:rPr>
              <a:t>5. Define Vocabulary</a:t>
            </a: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Filter:</a:t>
            </a:r>
            <a:r>
              <a:rPr lang="en-US" sz="1800" dirty="0">
                <a:effectLst/>
                <a:latin typeface="Calibri" panose="020F0502020204030204" pitchFamily="34" charset="0"/>
                <a:ea typeface="Calibri" panose="020F0502020204030204" pitchFamily="34" charset="0"/>
                <a:cs typeface="Calibri" panose="020F0502020204030204" pitchFamily="34" charset="0"/>
              </a:rPr>
              <a:t> A device or material that absorbs certain colors of light (or wavelengths), while allowing others to pass through. Filters are used on telescopes to observe how celestial objects appear in certain colors (or wavelengths) of light, or to reduce the light of exceptionally bright objects.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i="1" dirty="0">
                <a:effectLst/>
                <a:latin typeface="Calibri" panose="020F0502020204030204" pitchFamily="34" charset="0"/>
                <a:ea typeface="Calibri" panose="020F0502020204030204" pitchFamily="34" charset="0"/>
                <a:cs typeface="Calibri" panose="020F0502020204030204" pitchFamily="34" charset="0"/>
              </a:rPr>
              <a:t>Note</a:t>
            </a:r>
            <a:r>
              <a:rPr lang="en-US" sz="1800" i="1" dirty="0">
                <a:effectLst/>
                <a:latin typeface="Calibri" panose="020F0502020204030204" pitchFamily="34" charset="0"/>
                <a:ea typeface="Calibri" panose="020F0502020204030204" pitchFamily="34" charset="0"/>
                <a:cs typeface="Calibri" panose="020F0502020204030204" pitchFamily="34" charset="0"/>
              </a:rPr>
              <a:t>: Astronomers use different filters to reveal different information about distant objects. For example, the colors of stars can indicate their temperature, and observations of galaxies in different filters can reveal their composition and whether stars are forming.</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r>
              <a:rPr lang="en-US" sz="1800" b="1" dirty="0">
                <a:effectLst/>
                <a:latin typeface="Calibri" panose="020F0502020204030204" pitchFamily="34" charset="0"/>
                <a:ea typeface="Calibri" panose="020F0502020204030204" pitchFamily="34" charset="0"/>
                <a:cs typeface="Calibri" panose="020F0502020204030204" pitchFamily="34" charset="0"/>
              </a:rPr>
              <a:t>More background information</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Webb’s Scientific Instruments: </a:t>
            </a:r>
            <a:r>
              <a:rPr lang="en-US" sz="1200" kern="1200" dirty="0">
                <a:solidFill>
                  <a:schemeClr val="tx1"/>
                </a:solidFill>
                <a:effectLst/>
                <a:latin typeface="+mn-lt"/>
                <a:ea typeface="+mn-ea"/>
                <a:cs typeface="+mn-cs"/>
                <a:hlinkClick r:id="rId3"/>
              </a:rPr>
              <a:t>https://science.nasa.gov/mission/webb/science-overview/science-explainers/webbs-scientific-instruments/</a:t>
            </a:r>
            <a:r>
              <a:rPr lang="en-US" sz="1200" kern="1200" dirty="0">
                <a:solidFill>
                  <a:schemeClr val="tx1"/>
                </a:solidFill>
                <a:effectLst/>
                <a:latin typeface="+mn-lt"/>
                <a:ea typeface="+mn-ea"/>
                <a:cs typeface="+mn-cs"/>
              </a:rPr>
              <a:t> </a:t>
            </a:r>
          </a:p>
          <a:p>
            <a:pPr marL="342900" marR="0" lvl="0" indent="-342900">
              <a:buFont typeface="Wingdings" pitchFamily="2" charset="2"/>
              <a:buChar char="q"/>
            </a:pP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5</a:t>
            </a:fld>
            <a:endParaRPr lang="en-US"/>
          </a:p>
        </p:txBody>
      </p:sp>
    </p:spTree>
    <p:extLst>
      <p:ext uri="{BB962C8B-B14F-4D97-AF65-F5344CB8AC3E}">
        <p14:creationId xmlns:p14="http://schemas.microsoft.com/office/powerpoint/2010/main" val="2314110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6. Introduce the tools astronomers use P.2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800" b="0" dirty="0"/>
              <a:t>Key points to address:</a:t>
            </a:r>
            <a:endParaRPr lang="en-US" sz="1800" b="0" dirty="0">
              <a:effectLst/>
              <a:latin typeface="Calibri" panose="020F0502020204030204" pitchFamily="34" charset="0"/>
              <a:cs typeface="Times New Roman" panose="02020603050405020304" pitchFamily="18" charset="0"/>
            </a:endParaRP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Lenses &amp; mirrors</a:t>
            </a:r>
            <a:r>
              <a:rPr lang="en-US" sz="1800" dirty="0">
                <a:effectLst/>
                <a:latin typeface="Calibri" panose="020F0502020204030204" pitchFamily="34" charset="0"/>
                <a:ea typeface="Calibri" panose="020F0502020204030204" pitchFamily="34" charset="0"/>
                <a:cs typeface="Calibri" panose="020F0502020204030204" pitchFamily="34" charset="0"/>
              </a:rPr>
              <a:t>: Telescopes use a lens (in refracting telescopes) or mirror (in reflecting telescopes) to gather and focus light from distant objects.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Detectors:</a:t>
            </a:r>
            <a:r>
              <a:rPr lang="en-US" sz="1800" dirty="0">
                <a:effectLst/>
                <a:latin typeface="Calibri" panose="020F0502020204030204" pitchFamily="34" charset="0"/>
                <a:ea typeface="Calibri" panose="020F0502020204030204" pitchFamily="34" charset="0"/>
                <a:cs typeface="Calibri" panose="020F0502020204030204" pitchFamily="34" charset="0"/>
              </a:rPr>
              <a:t> When a telescope observes an object in space, its detectors record light particles called </a:t>
            </a:r>
            <a:r>
              <a:rPr lang="en-US" sz="1800" b="1" dirty="0">
                <a:effectLst/>
                <a:highlight>
                  <a:srgbClr val="00FFFF"/>
                </a:highlight>
                <a:latin typeface="Calibri" panose="020F0502020204030204" pitchFamily="34" charset="0"/>
                <a:ea typeface="Calibri" panose="020F0502020204030204" pitchFamily="34" charset="0"/>
                <a:cs typeface="Calibri" panose="020F0502020204030204" pitchFamily="34" charset="0"/>
              </a:rPr>
              <a:t>photons</a:t>
            </a:r>
            <a:r>
              <a:rPr lang="en-US" sz="1800" dirty="0">
                <a:effectLst/>
                <a:latin typeface="Calibri" panose="020F0502020204030204" pitchFamily="34" charset="0"/>
                <a:ea typeface="Calibri" panose="020F0502020204030204" pitchFamily="34" charset="0"/>
                <a:cs typeface="Calibri" panose="020F0502020204030204" pitchFamily="34" charset="0"/>
              </a:rPr>
              <a:t>. These detectors are highly sensitive to even the faintest light.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rPr>
              <a:t>Filters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Telescopes use filters to allow only certain colors or wavelengths of light to pass through while blocking others. For example, one filter might allow only red light, while another might allow only blue light, and some filters only allow ultraviolet light. Each filtered image captures different information about the object being studied.</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r>
              <a:rPr lang="en-US" sz="1800" b="1" i="1" dirty="0">
                <a:effectLst/>
                <a:latin typeface="Calibri" panose="020F0502020204030204" pitchFamily="34" charset="0"/>
                <a:ea typeface="Calibri" panose="020F0502020204030204" pitchFamily="34" charset="0"/>
                <a:cs typeface="Calibri" panose="020F0502020204030204" pitchFamily="34" charset="0"/>
              </a:rPr>
              <a:t>Image description: </a:t>
            </a:r>
            <a:r>
              <a:rPr lang="en-US" sz="1800" i="1" dirty="0">
                <a:effectLst/>
                <a:latin typeface="Calibri" panose="020F0502020204030204" pitchFamily="34" charset="0"/>
                <a:ea typeface="Calibri" panose="020F0502020204030204" pitchFamily="34" charset="0"/>
                <a:cs typeface="Calibri" panose="020F0502020204030204" pitchFamily="34" charset="0"/>
              </a:rPr>
              <a:t>The James Webb Space Telescope collects light from an astronomical object. </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buFont typeface="Wingdings" pitchFamily="2" charset="2"/>
              <a:buNone/>
            </a:pPr>
            <a:r>
              <a:rPr lang="en-US" sz="1800" b="1" dirty="0">
                <a:effectLst/>
                <a:latin typeface="Calibri" panose="020F0502020204030204" pitchFamily="34" charset="0"/>
                <a:ea typeface="Calibri" panose="020F0502020204030204" pitchFamily="34" charset="0"/>
                <a:cs typeface="Calibri" panose="020F0502020204030204" pitchFamily="34" charset="0"/>
              </a:rPr>
              <a:t>Image source: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https://imagine.gsfc.nasa.gov/observatories/data/images/data_to_ground.jpg</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6</a:t>
            </a:fld>
            <a:endParaRPr lang="en-US"/>
          </a:p>
        </p:txBody>
      </p:sp>
    </p:spTree>
    <p:extLst>
      <p:ext uri="{BB962C8B-B14F-4D97-AF65-F5344CB8AC3E}">
        <p14:creationId xmlns:p14="http://schemas.microsoft.com/office/powerpoint/2010/main" val="275496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1" dirty="0">
                <a:effectLst/>
                <a:latin typeface="Calibri" panose="020F0502020204030204" pitchFamily="34" charset="0"/>
                <a:ea typeface="Calibri" panose="020F0502020204030204" pitchFamily="34" charset="0"/>
                <a:cs typeface="Calibri" panose="020F0502020204030204" pitchFamily="34" charset="0"/>
              </a:rPr>
              <a:t>7. Explain how data is transmitted to Earth</a:t>
            </a:r>
          </a:p>
          <a:p>
            <a:pPr marL="0" marR="0"/>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r>
              <a:rPr lang="en-US" sz="1800" b="0" dirty="0"/>
              <a:t>Key points to address:</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When a space telescope captures light from a celestial object, it does not arrive as an assembled snapshot.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When a space telescope’s detectors capture photons from an astronomical object, these photons are converted into electrical signals and are then digitized by turning – or </a:t>
            </a:r>
            <a:r>
              <a:rPr lang="en-US" sz="1800" i="1" dirty="0">
                <a:effectLst/>
                <a:latin typeface="Calibri" panose="020F0502020204030204" pitchFamily="34" charset="0"/>
                <a:ea typeface="Calibri" panose="020F0502020204030204" pitchFamily="34" charset="0"/>
                <a:cs typeface="Calibri" panose="020F0502020204030204" pitchFamily="34" charset="0"/>
              </a:rPr>
              <a:t>encoding</a:t>
            </a:r>
            <a:r>
              <a:rPr lang="en-US" sz="1800" dirty="0">
                <a:effectLst/>
                <a:latin typeface="Calibri" panose="020F0502020204030204" pitchFamily="34" charset="0"/>
                <a:ea typeface="Calibri" panose="020F0502020204030204" pitchFamily="34" charset="0"/>
                <a:cs typeface="Calibri" panose="020F0502020204030204" pitchFamily="34" charset="0"/>
              </a:rPr>
              <a:t> - the information into a series of numbers.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digitized information is in the form of 1s and 0s, called </a:t>
            </a:r>
            <a:r>
              <a:rPr lang="en-US" sz="1800" b="1"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binary code</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binary code is transmitted to Earth via radio waves, which are received by antennae. Once received, the data is stored, analyzed, and processed using computers to create astronomical images.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Symbol" pitchFamily="2" charset="2"/>
              <a:buNone/>
            </a:pPr>
            <a:r>
              <a:rPr lang="en-US" sz="1800" b="1" i="1" dirty="0">
                <a:effectLst/>
                <a:latin typeface="Calibri" panose="020F0502020204030204" pitchFamily="34" charset="0"/>
                <a:ea typeface="Calibri" panose="020F0502020204030204" pitchFamily="34" charset="0"/>
                <a:cs typeface="Calibri" panose="020F0502020204030204" pitchFamily="34" charset="0"/>
              </a:rPr>
              <a:t>Image description: </a:t>
            </a:r>
            <a:r>
              <a:rPr lang="en-US" sz="1800" i="1" dirty="0">
                <a:effectLst/>
                <a:latin typeface="Calibri" panose="020F0502020204030204" pitchFamily="34" charset="0"/>
                <a:ea typeface="Calibri" panose="020F0502020204030204" pitchFamily="34" charset="0"/>
                <a:cs typeface="Calibri" panose="020F0502020204030204" pitchFamily="34" charset="0"/>
              </a:rPr>
              <a:t>The James Webb Space Telescope sends data to ground stations on Earth, which route the data to the Space Telescope Science Institute for processing and distribution. </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buFont typeface="Wingdings" pitchFamily="2" charset="2"/>
              <a:buNone/>
            </a:pPr>
            <a:r>
              <a:rPr lang="en-US" sz="1800" b="1" dirty="0">
                <a:effectLst/>
                <a:latin typeface="Calibri" panose="020F0502020204030204" pitchFamily="34" charset="0"/>
                <a:ea typeface="Calibri" panose="020F0502020204030204" pitchFamily="34" charset="0"/>
                <a:cs typeface="Calibri" panose="020F0502020204030204" pitchFamily="34" charset="0"/>
              </a:rPr>
              <a:t>Image source: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https://imagine.gsfc.nasa.gov/observatories/data/images/data_to_ground.jpg</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7</a:t>
            </a:fld>
            <a:endParaRPr lang="en-US"/>
          </a:p>
        </p:txBody>
      </p:sp>
    </p:spTree>
    <p:extLst>
      <p:ext uri="{BB962C8B-B14F-4D97-AF65-F5344CB8AC3E}">
        <p14:creationId xmlns:p14="http://schemas.microsoft.com/office/powerpoint/2010/main" val="3938345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1" dirty="0">
                <a:effectLst/>
                <a:latin typeface="Calibri" panose="020F0502020204030204" pitchFamily="34" charset="0"/>
                <a:ea typeface="Calibri" panose="020F0502020204030204" pitchFamily="34" charset="0"/>
                <a:cs typeface="Calibri" panose="020F0502020204030204" pitchFamily="34" charset="0"/>
              </a:rPr>
              <a:t>8. Define Vocabulary</a:t>
            </a: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Key points to address:</a:t>
            </a:r>
            <a:endParaRPr lang="en-US" sz="1800" b="0" dirty="0">
              <a:effectLst/>
              <a:latin typeface="Calibri" panose="020F0502020204030204" pitchFamily="34" charset="0"/>
              <a:cs typeface="Times New Roman" panose="02020603050405020304" pitchFamily="18" charset="0"/>
            </a:endParaRP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data and image processing, </a:t>
            </a:r>
            <a:r>
              <a:rPr lang="en-US" sz="1800" b="1" dirty="0">
                <a:effectLst/>
                <a:highlight>
                  <a:srgbClr val="008080"/>
                </a:highlight>
                <a:latin typeface="Calibri" panose="020F0502020204030204" pitchFamily="34" charset="0"/>
                <a:ea typeface="Calibri" panose="020F0502020204030204" pitchFamily="34" charset="0"/>
                <a:cs typeface="Calibri" panose="020F0502020204030204" pitchFamily="34" charset="0"/>
              </a:rPr>
              <a:t>coding</a:t>
            </a:r>
            <a:r>
              <a:rPr lang="en-US" sz="1800" dirty="0">
                <a:effectLst/>
                <a:latin typeface="Calibri" panose="020F0502020204030204" pitchFamily="34" charset="0"/>
                <a:ea typeface="Calibri" panose="020F0502020204030204" pitchFamily="34" charset="0"/>
                <a:cs typeface="Calibri" panose="020F0502020204030204" pitchFamily="34" charset="0"/>
              </a:rPr>
              <a:t> means turning information into a format that computers can understand and work with. It involves using special rules and instructions to change or improve data and pictures, making it easier for computers to analyze, store, or share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Note</a:t>
            </a:r>
            <a:r>
              <a:rPr lang="en-US" sz="1800" dirty="0">
                <a:effectLst/>
                <a:latin typeface="Calibri" panose="020F0502020204030204" pitchFamily="34" charset="0"/>
                <a:ea typeface="Calibri" panose="020F0502020204030204" pitchFamily="34" charset="0"/>
                <a:cs typeface="Calibri" panose="020F0502020204030204" pitchFamily="34" charset="0"/>
              </a:rPr>
              <a:t>: When processing astronomical images, we use coding to adjust the color, saturation, and other aspects of the data that composes an image file.</a:t>
            </a:r>
          </a:p>
          <a:p>
            <a:pPr marL="342900" marR="0" lvl="0" indent="-342900">
              <a:buFont typeface="Symbol" pitchFamily="2" charset="2"/>
              <a:buChar cha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Image source: </a:t>
            </a:r>
            <a:r>
              <a:rPr lang="en-US" sz="2800" dirty="0">
                <a:effectLst/>
                <a:latin typeface="Helvetica Neue" panose="02000503000000020004" pitchFamily="2" charset="0"/>
                <a:hlinkClick r:id="rId3"/>
              </a:rPr>
              <a:t>https://chandra.harvard.edu/edu/pencilcode/</a:t>
            </a:r>
            <a:endParaRPr lang="en-US" sz="2800" dirty="0">
              <a:effectLst/>
              <a:latin typeface="Helvetica Neue" panose="02000503000000020004" pitchFamily="2" charset="0"/>
            </a:endParaRPr>
          </a:p>
          <a:p>
            <a:pPr marL="0" marR="0" lvl="0" indent="0">
              <a:buFont typeface="Symbol" pitchFamily="2" charset="2"/>
              <a:buNone/>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76A028-A1A6-AD40-AB91-9EBED560BCE6}" type="slidenum">
              <a:rPr lang="en-US" smtClean="0"/>
              <a:t>8</a:t>
            </a:fld>
            <a:endParaRPr lang="en-US"/>
          </a:p>
        </p:txBody>
      </p:sp>
    </p:spTree>
    <p:extLst>
      <p:ext uri="{BB962C8B-B14F-4D97-AF65-F5344CB8AC3E}">
        <p14:creationId xmlns:p14="http://schemas.microsoft.com/office/powerpoint/2010/main" val="4150728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1" dirty="0">
                <a:effectLst/>
                <a:latin typeface="Calibri" panose="020F0502020204030204" pitchFamily="34" charset="0"/>
                <a:ea typeface="Calibri" panose="020F0502020204030204" pitchFamily="34" charset="0"/>
                <a:cs typeface="Calibri" panose="020F0502020204030204" pitchFamily="34" charset="0"/>
              </a:rPr>
              <a:t>9. Define Vocabulary</a:t>
            </a: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Binary code: </a:t>
            </a:r>
            <a:r>
              <a:rPr lang="en-US" sz="1800" dirty="0">
                <a:effectLst/>
                <a:latin typeface="Calibri" panose="020F0502020204030204" pitchFamily="34" charset="0"/>
                <a:ea typeface="Calibri" panose="020F0502020204030204" pitchFamily="34" charset="0"/>
                <a:cs typeface="Calibri" panose="020F0502020204030204" pitchFamily="34"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system that uses only two digits (generally 1s and 0s) to represent things, like text, numbers, images, or computer instructions.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Note: </a:t>
            </a:r>
            <a:r>
              <a:rPr lang="en-US" sz="1800" dirty="0">
                <a:effectLst/>
                <a:latin typeface="Calibri" panose="020F0502020204030204" pitchFamily="34" charset="0"/>
                <a:ea typeface="Calibri" panose="020F0502020204030204" pitchFamily="34" charset="0"/>
                <a:cs typeface="Times New Roman" panose="02020603050405020304" pitchFamily="18" charset="0"/>
              </a:rPr>
              <a:t>“Bi” means two.</a:t>
            </a:r>
          </a:p>
          <a:p>
            <a:pPr marL="342900" marR="0" lvl="0" indent="-342900">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While we typically use decimal notation (using digits 0 to 9) to write numbers, computers and telescopes use binary notation (generally 1s and 0s).</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Example</a:t>
            </a:r>
            <a:r>
              <a:rPr lang="en-US" sz="1800" dirty="0">
                <a:effectLst/>
                <a:latin typeface="Calibri" panose="020F0502020204030204" pitchFamily="34" charset="0"/>
                <a:ea typeface="Calibri" panose="020F0502020204030204" pitchFamily="34" charset="0"/>
                <a:cs typeface="Calibri" panose="020F0502020204030204" pitchFamily="34" charset="0"/>
              </a:rPr>
              <a:t>: In the image above, the 0s and 1s of binary code can be translated into corresponding letters of the alphabet and/or dark and light blue, respectively. By stringing together sections of this code, you could spell out someone’s name, words, and entire messages.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9</a:t>
            </a:fld>
            <a:endParaRPr lang="en-US"/>
          </a:p>
        </p:txBody>
      </p:sp>
    </p:spTree>
    <p:extLst>
      <p:ext uri="{BB962C8B-B14F-4D97-AF65-F5344CB8AC3E}">
        <p14:creationId xmlns:p14="http://schemas.microsoft.com/office/powerpoint/2010/main" val="4068636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55A931-1C8A-02D3-0D48-73BBA14D4CD7}"/>
              </a:ext>
            </a:extLst>
          </p:cNvPr>
          <p:cNvPicPr>
            <a:picLocks noChangeAspect="1"/>
          </p:cNvPicPr>
          <p:nvPr userDrawn="1"/>
        </p:nvPicPr>
        <p:blipFill>
          <a:blip r:embed="rId2"/>
          <a:stretch>
            <a:fillRect/>
          </a:stretch>
        </p:blipFill>
        <p:spPr>
          <a:xfrm>
            <a:off x="1353283" y="2728473"/>
            <a:ext cx="2237679" cy="509021"/>
          </a:xfrm>
          <a:prstGeom prst="rect">
            <a:avLst/>
          </a:prstGeom>
        </p:spPr>
      </p:pic>
      <p:sp>
        <p:nvSpPr>
          <p:cNvPr id="9" name="Title Placeholder 5">
            <a:extLst>
              <a:ext uri="{FF2B5EF4-FFF2-40B4-BE49-F238E27FC236}">
                <a16:creationId xmlns:a16="http://schemas.microsoft.com/office/drawing/2014/main" id="{40A51DDC-49DB-D00B-B77A-9D2907C48B23}"/>
              </a:ext>
            </a:extLst>
          </p:cNvPr>
          <p:cNvSpPr>
            <a:spLocks noGrp="1"/>
          </p:cNvSpPr>
          <p:nvPr>
            <p:ph type="title" hasCustomPrompt="1"/>
          </p:nvPr>
        </p:nvSpPr>
        <p:spPr>
          <a:xfrm>
            <a:off x="1198880" y="4236085"/>
            <a:ext cx="7894320" cy="1325563"/>
          </a:xfrm>
          <a:prstGeom prst="rect">
            <a:avLst/>
          </a:prstGeom>
        </p:spPr>
        <p:txBody>
          <a:bodyPr vert="horz" lIns="91440" tIns="45720" rIns="91440" bIns="45720" rtlCol="0" anchor="ctr">
            <a:normAutofit/>
          </a:bodyPr>
          <a:lstStyle/>
          <a:p>
            <a:r>
              <a:rPr lang="en-US" dirty="0"/>
              <a:t>Theme</a:t>
            </a:r>
          </a:p>
        </p:txBody>
      </p:sp>
      <p:grpSp>
        <p:nvGrpSpPr>
          <p:cNvPr id="2" name="Group 1">
            <a:extLst>
              <a:ext uri="{FF2B5EF4-FFF2-40B4-BE49-F238E27FC236}">
                <a16:creationId xmlns:a16="http://schemas.microsoft.com/office/drawing/2014/main" id="{9CED7DB6-7467-1878-72F6-2BBBB9F4575A}"/>
              </a:ext>
            </a:extLst>
          </p:cNvPr>
          <p:cNvGrpSpPr/>
          <p:nvPr userDrawn="1"/>
        </p:nvGrpSpPr>
        <p:grpSpPr>
          <a:xfrm>
            <a:off x="10720521" y="5238080"/>
            <a:ext cx="1358284" cy="1358284"/>
            <a:chOff x="10720521" y="5238080"/>
            <a:chExt cx="1358284" cy="1358284"/>
          </a:xfrm>
        </p:grpSpPr>
        <p:sp>
          <p:nvSpPr>
            <p:cNvPr id="3" name="Freeform 2">
              <a:extLst>
                <a:ext uri="{FF2B5EF4-FFF2-40B4-BE49-F238E27FC236}">
                  <a16:creationId xmlns:a16="http://schemas.microsoft.com/office/drawing/2014/main" id="{1BD86416-26C8-1CCE-3A90-C478FB27437D}"/>
                </a:ext>
              </a:extLst>
            </p:cNvPr>
            <p:cNvSpPr/>
            <p:nvPr userDrawn="1"/>
          </p:nvSpPr>
          <p:spPr>
            <a:xfrm>
              <a:off x="10833240" y="5350799"/>
              <a:ext cx="1132847" cy="1132847"/>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4" name="Picture 3">
              <a:extLst>
                <a:ext uri="{FF2B5EF4-FFF2-40B4-BE49-F238E27FC236}">
                  <a16:creationId xmlns:a16="http://schemas.microsoft.com/office/drawing/2014/main" id="{D519D215-D4D1-1B4A-8A08-0C2B3CD9D59D}"/>
                </a:ext>
              </a:extLst>
            </p:cNvPr>
            <p:cNvPicPr>
              <a:picLocks noChangeAspect="1"/>
            </p:cNvPicPr>
            <p:nvPr userDrawn="1"/>
          </p:nvPicPr>
          <p:blipFill>
            <a:blip r:embed="rId3"/>
            <a:stretch>
              <a:fillRect/>
            </a:stretch>
          </p:blipFill>
          <p:spPr>
            <a:xfrm>
              <a:off x="10720521" y="5238080"/>
              <a:ext cx="1358284" cy="1358284"/>
            </a:xfrm>
            <a:prstGeom prst="rect">
              <a:avLst/>
            </a:prstGeom>
          </p:spPr>
        </p:pic>
      </p:grpSp>
    </p:spTree>
    <p:extLst>
      <p:ext uri="{BB962C8B-B14F-4D97-AF65-F5344CB8AC3E}">
        <p14:creationId xmlns:p14="http://schemas.microsoft.com/office/powerpoint/2010/main" val="50003060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Slide Number Placeholder 10">
            <a:extLst>
              <a:ext uri="{FF2B5EF4-FFF2-40B4-BE49-F238E27FC236}">
                <a16:creationId xmlns:a16="http://schemas.microsoft.com/office/drawing/2014/main" id="{3ED1B7AB-0A37-C42F-EE04-ECA09BE582DE}"/>
              </a:ext>
            </a:extLst>
          </p:cNvPr>
          <p:cNvSpPr>
            <a:spLocks noGrp="1"/>
          </p:cNvSpPr>
          <p:nvPr>
            <p:ph type="sldNum" sz="quarter" idx="4"/>
          </p:nvPr>
        </p:nvSpPr>
        <p:spPr>
          <a:xfrm>
            <a:off x="518494" y="6493978"/>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5" name="Footer Placeholder 2">
            <a:extLst>
              <a:ext uri="{FF2B5EF4-FFF2-40B4-BE49-F238E27FC236}">
                <a16:creationId xmlns:a16="http://schemas.microsoft.com/office/drawing/2014/main" id="{4D8FBB0B-14A9-27BC-53CF-05C0783D7C77}"/>
              </a:ext>
            </a:extLst>
          </p:cNvPr>
          <p:cNvSpPr>
            <a:spLocks noGrp="1"/>
          </p:cNvSpPr>
          <p:nvPr>
            <p:ph type="ftr" sz="quarter" idx="3"/>
          </p:nvPr>
        </p:nvSpPr>
        <p:spPr>
          <a:xfrm>
            <a:off x="914400" y="649287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Theme</a:t>
            </a:r>
          </a:p>
        </p:txBody>
      </p:sp>
    </p:spTree>
    <p:extLst>
      <p:ext uri="{BB962C8B-B14F-4D97-AF65-F5344CB8AC3E}">
        <p14:creationId xmlns:p14="http://schemas.microsoft.com/office/powerpoint/2010/main" val="353306757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C825AC51-A282-5067-B0A0-B24C3465BD81}"/>
              </a:ext>
            </a:extLst>
          </p:cNvPr>
          <p:cNvSpPr>
            <a:spLocks noGrp="1"/>
          </p:cNvSpPr>
          <p:nvPr>
            <p:ph type="sldNum" sz="quarter" idx="4"/>
          </p:nvPr>
        </p:nvSpPr>
        <p:spPr>
          <a:xfrm>
            <a:off x="387869" y="6493978"/>
            <a:ext cx="495000"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3" name="Footer Placeholder 2">
            <a:extLst>
              <a:ext uri="{FF2B5EF4-FFF2-40B4-BE49-F238E27FC236}">
                <a16:creationId xmlns:a16="http://schemas.microsoft.com/office/drawing/2014/main" id="{74A24915-4979-366F-F270-8550F8646C68}"/>
              </a:ext>
            </a:extLst>
          </p:cNvPr>
          <p:cNvSpPr>
            <a:spLocks noGrp="1"/>
          </p:cNvSpPr>
          <p:nvPr>
            <p:ph type="ftr" sz="quarter" idx="3"/>
          </p:nvPr>
        </p:nvSpPr>
        <p:spPr>
          <a:xfrm>
            <a:off x="914400" y="649287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Data and Image Processing</a:t>
            </a:r>
          </a:p>
        </p:txBody>
      </p:sp>
      <p:sp>
        <p:nvSpPr>
          <p:cNvPr id="4" name="Title 3">
            <a:extLst>
              <a:ext uri="{FF2B5EF4-FFF2-40B4-BE49-F238E27FC236}">
                <a16:creationId xmlns:a16="http://schemas.microsoft.com/office/drawing/2014/main" id="{16158510-47D5-BC6C-A831-BB88DB5B08C9}"/>
              </a:ext>
            </a:extLst>
          </p:cNvPr>
          <p:cNvSpPr>
            <a:spLocks noGrp="1"/>
          </p:cNvSpPr>
          <p:nvPr>
            <p:ph type="title"/>
          </p:nvPr>
        </p:nvSpPr>
        <p:spPr>
          <a:xfrm>
            <a:off x="1013494" y="1783683"/>
            <a:ext cx="5213131" cy="468862"/>
          </a:xfrm>
          <a:prstGeom prst="rect">
            <a:avLst/>
          </a:prstGeom>
        </p:spPr>
        <p:txBody>
          <a:bodyPr/>
          <a:lstStyle/>
          <a:p>
            <a:r>
              <a:rPr lang="en-US" dirty="0"/>
              <a:t>Click to edit Master title style</a:t>
            </a:r>
          </a:p>
        </p:txBody>
      </p:sp>
      <p:sp>
        <p:nvSpPr>
          <p:cNvPr id="6" name="Text Placeholder 5">
            <a:extLst>
              <a:ext uri="{FF2B5EF4-FFF2-40B4-BE49-F238E27FC236}">
                <a16:creationId xmlns:a16="http://schemas.microsoft.com/office/drawing/2014/main" id="{216549E2-1F1E-967F-4690-E438D1153B87}"/>
              </a:ext>
            </a:extLst>
          </p:cNvPr>
          <p:cNvSpPr>
            <a:spLocks noGrp="1"/>
          </p:cNvSpPr>
          <p:nvPr>
            <p:ph type="body" sz="quarter" idx="10" hasCustomPrompt="1"/>
          </p:nvPr>
        </p:nvSpPr>
        <p:spPr>
          <a:xfrm>
            <a:off x="1013275" y="2385701"/>
            <a:ext cx="5213350" cy="2720975"/>
          </a:xfrm>
          <a:prstGeom prst="rect">
            <a:avLst/>
          </a:prstGeom>
        </p:spPr>
        <p:txBody>
          <a:bodyPr/>
          <a:lstStyle>
            <a:lvl1pPr marL="0" indent="0">
              <a:buNone/>
              <a:defRPr sz="1600">
                <a:latin typeface="Tw Cen MT" panose="020B0602020104020603" pitchFamily="34" charset="77"/>
              </a:defRPr>
            </a:lvl1pPr>
          </a:lstStyle>
          <a:p>
            <a:pPr lvl="0"/>
            <a:r>
              <a:rPr lang="en-US" b="0" i="0" dirty="0">
                <a:solidFill>
                  <a:srgbClr val="000000"/>
                </a:solidFill>
                <a:effectLst/>
                <a:highlight>
                  <a:srgbClr val="FFFFFF"/>
                </a:highlight>
                <a:latin typeface="Open Sans" panose="020B0606030504020204" pitchFamily="34" charset="0"/>
              </a:rPr>
              <a:t>Lorem ipsum dolor sit </a:t>
            </a:r>
            <a:r>
              <a:rPr lang="en-US" b="0" i="0" dirty="0" err="1">
                <a:solidFill>
                  <a:srgbClr val="000000"/>
                </a:solidFill>
                <a:effectLst/>
                <a:highlight>
                  <a:srgbClr val="FFFFFF"/>
                </a:highlight>
                <a:latin typeface="Open Sans" panose="020B0606030504020204" pitchFamily="34" charset="0"/>
              </a:rPr>
              <a:t>amet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consectetur</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adipiscing</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elit</a:t>
            </a:r>
            <a:r>
              <a:rPr lang="en-US" b="0" i="0" dirty="0">
                <a:solidFill>
                  <a:srgbClr val="000000"/>
                </a:solidFill>
                <a:effectLst/>
                <a:highlight>
                  <a:srgbClr val="FFFFFF"/>
                </a:highlight>
                <a:latin typeface="Open Sans" panose="020B0606030504020204" pitchFamily="34" charset="0"/>
              </a:rPr>
              <a:t>. Integer id </a:t>
            </a:r>
            <a:r>
              <a:rPr lang="en-US" b="0" i="0" dirty="0" err="1">
                <a:solidFill>
                  <a:srgbClr val="000000"/>
                </a:solidFill>
                <a:effectLst/>
                <a:highlight>
                  <a:srgbClr val="FFFFFF"/>
                </a:highlight>
                <a:latin typeface="Open Sans" panose="020B0606030504020204" pitchFamily="34" charset="0"/>
              </a:rPr>
              <a:t>tellus</a:t>
            </a:r>
            <a:r>
              <a:rPr lang="en-US" b="0" i="0" dirty="0">
                <a:solidFill>
                  <a:srgbClr val="000000"/>
                </a:solidFill>
                <a:effectLst/>
                <a:highlight>
                  <a:srgbClr val="FFFFFF"/>
                </a:highlight>
                <a:latin typeface="Open Sans" panose="020B0606030504020204" pitchFamily="34" charset="0"/>
              </a:rPr>
              <a:t> convallis, </a:t>
            </a:r>
            <a:r>
              <a:rPr lang="en-US" b="0" i="0" dirty="0" err="1">
                <a:solidFill>
                  <a:srgbClr val="000000"/>
                </a:solidFill>
                <a:effectLst/>
                <a:highlight>
                  <a:srgbClr val="FFFFFF"/>
                </a:highlight>
                <a:latin typeface="Open Sans" panose="020B0606030504020204" pitchFamily="34" charset="0"/>
              </a:rPr>
              <a:t>ornare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odio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nec</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scelerisque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urna</a:t>
            </a:r>
            <a:r>
              <a:rPr lang="en-US" b="0" i="0" dirty="0">
                <a:solidFill>
                  <a:srgbClr val="000000"/>
                </a:solidFill>
                <a:effectLst/>
                <a:highlight>
                  <a:srgbClr val="FFFFFF"/>
                </a:highlight>
                <a:latin typeface="Open Sans" panose="020B0606030504020204" pitchFamily="34" charset="0"/>
              </a:rPr>
              <a:t>. Aenean </a:t>
            </a:r>
            <a:r>
              <a:rPr lang="en-US" b="0" i="0" dirty="0" err="1">
                <a:solidFill>
                  <a:srgbClr val="000000"/>
                </a:solidFill>
                <a:effectLst/>
                <a:highlight>
                  <a:srgbClr val="FFFFFF"/>
                </a:highlight>
                <a:latin typeface="Open Sans" panose="020B0606030504020204" pitchFamily="34" charset="0"/>
              </a:rPr>
              <a:t>leo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erat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aliquet</a:t>
            </a:r>
            <a:r>
              <a:rPr lang="en-US" b="0" i="0" dirty="0">
                <a:solidFill>
                  <a:srgbClr val="000000"/>
                </a:solidFill>
                <a:effectLst/>
                <a:highlight>
                  <a:srgbClr val="FFFFFF"/>
                </a:highlight>
                <a:latin typeface="Open Sans" panose="020B0606030504020204" pitchFamily="34" charset="0"/>
              </a:rPr>
              <a:t> vel </a:t>
            </a:r>
            <a:r>
              <a:rPr lang="en-US" b="0" i="0" dirty="0" err="1">
                <a:solidFill>
                  <a:srgbClr val="000000"/>
                </a:solidFill>
                <a:effectLst/>
                <a:highlight>
                  <a:srgbClr val="FFFFFF"/>
                </a:highlight>
                <a:latin typeface="Open Sans" panose="020B0606030504020204" pitchFamily="34" charset="0"/>
              </a:rPr>
              <a:t>tortor</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quis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accumsan</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interdum</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tortor</a:t>
            </a:r>
            <a:r>
              <a:rPr lang="en-US" b="0" i="0" dirty="0">
                <a:solidFill>
                  <a:srgbClr val="000000"/>
                </a:solidFill>
                <a:effectLst/>
                <a:highlight>
                  <a:srgbClr val="FFFFFF"/>
                </a:highlight>
                <a:latin typeface="Open Sans" panose="020B0606030504020204" pitchFamily="34" charset="0"/>
              </a:rPr>
              <a:t>. Nunc diam </a:t>
            </a:r>
            <a:r>
              <a:rPr lang="en-US" b="0" i="0" dirty="0" err="1">
                <a:solidFill>
                  <a:srgbClr val="000000"/>
                </a:solidFill>
                <a:effectLst/>
                <a:highlight>
                  <a:srgbClr val="FFFFFF"/>
                </a:highlight>
                <a:latin typeface="Open Sans" panose="020B0606030504020204" pitchFamily="34" charset="0"/>
              </a:rPr>
              <a:t>lectus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laoreet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ut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leo</a:t>
            </a:r>
            <a:r>
              <a:rPr lang="en-US" b="0" i="0" dirty="0">
                <a:solidFill>
                  <a:srgbClr val="000000"/>
                </a:solidFill>
                <a:effectLst/>
                <a:highlight>
                  <a:srgbClr val="FFFFFF"/>
                </a:highlight>
                <a:latin typeface="Open Sans" panose="020B0606030504020204" pitchFamily="34" charset="0"/>
              </a:rPr>
              <a:t> a, </a:t>
            </a:r>
            <a:r>
              <a:rPr lang="en-US" b="0" i="0" dirty="0" err="1">
                <a:solidFill>
                  <a:srgbClr val="000000"/>
                </a:solidFill>
                <a:effectLst/>
                <a:highlight>
                  <a:srgbClr val="FFFFFF"/>
                </a:highlight>
                <a:latin typeface="Open Sans" panose="020B0606030504020204" pitchFamily="34" charset="0"/>
              </a:rPr>
              <a:t>placerat</a:t>
            </a:r>
            <a:r>
              <a:rPr lang="en-US" b="0" i="0" dirty="0">
                <a:solidFill>
                  <a:srgbClr val="000000"/>
                </a:solidFill>
                <a:effectLst/>
                <a:highlight>
                  <a:srgbClr val="FFFFFF"/>
                </a:highlight>
                <a:latin typeface="Open Sans" panose="020B0606030504020204" pitchFamily="34" charset="0"/>
              </a:rPr>
              <a:t> porta </a:t>
            </a:r>
            <a:r>
              <a:rPr lang="en-US" b="0" i="0" dirty="0" err="1">
                <a:solidFill>
                  <a:srgbClr val="000000"/>
                </a:solidFill>
                <a:effectLst/>
                <a:highlight>
                  <a:srgbClr val="FFFFFF"/>
                </a:highlight>
                <a:latin typeface="Open Sans" panose="020B0606030504020204" pitchFamily="34" charset="0"/>
              </a:rPr>
              <a:t>leo</a:t>
            </a:r>
            <a:r>
              <a:rPr lang="en-US" b="0" i="0" dirty="0">
                <a:solidFill>
                  <a:srgbClr val="000000"/>
                </a:solidFill>
                <a:effectLst/>
                <a:highlight>
                  <a:srgbClr val="FFFFFF"/>
                </a:highlight>
                <a:latin typeface="Open Sans" panose="020B0606030504020204" pitchFamily="34" charset="0"/>
              </a:rPr>
              <a:t>. Donec </a:t>
            </a:r>
            <a:r>
              <a:rPr lang="en-US" b="0" i="0" dirty="0" err="1">
                <a:solidFill>
                  <a:srgbClr val="000000"/>
                </a:solidFill>
                <a:effectLst/>
                <a:highlight>
                  <a:srgbClr val="FFFFFF"/>
                </a:highlight>
                <a:latin typeface="Open Sans" panose="020B0606030504020204" pitchFamily="34" charset="0"/>
              </a:rPr>
              <a:t>facilisis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ornare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risus</a:t>
            </a:r>
            <a:r>
              <a:rPr lang="en-US" b="0" i="0" dirty="0">
                <a:solidFill>
                  <a:srgbClr val="000000"/>
                </a:solidFill>
                <a:effectLst/>
                <a:highlight>
                  <a:srgbClr val="FFFFFF"/>
                </a:highlight>
                <a:latin typeface="Open Sans" panose="020B0606030504020204" pitchFamily="34" charset="0"/>
              </a:rPr>
              <a:t>, ac </a:t>
            </a:r>
            <a:r>
              <a:rPr lang="en-US" b="0" i="0" dirty="0" err="1">
                <a:solidFill>
                  <a:srgbClr val="000000"/>
                </a:solidFill>
                <a:effectLst/>
                <a:highlight>
                  <a:srgbClr val="FFFFFF"/>
                </a:highlight>
                <a:latin typeface="Open Sans" panose="020B0606030504020204" pitchFamily="34" charset="0"/>
              </a:rPr>
              <a:t>malesuada</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tellus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commodo</a:t>
            </a:r>
            <a:r>
              <a:rPr lang="en-US" b="0" i="0" dirty="0">
                <a:solidFill>
                  <a:srgbClr val="000000"/>
                </a:solidFill>
                <a:effectLst/>
                <a:highlight>
                  <a:srgbClr val="FFFFFF"/>
                </a:highlight>
                <a:latin typeface="Open Sans" panose="020B0606030504020204" pitchFamily="34" charset="0"/>
              </a:rPr>
              <a:t> sed. Ut </a:t>
            </a:r>
            <a:r>
              <a:rPr lang="en-US" b="0" i="0" dirty="0" err="1">
                <a:solidFill>
                  <a:srgbClr val="000000"/>
                </a:solidFill>
                <a:effectLst/>
                <a:highlight>
                  <a:srgbClr val="FFFFFF"/>
                </a:highlight>
                <a:latin typeface="Open Sans" panose="020B0606030504020204" pitchFamily="34" charset="0"/>
              </a:rPr>
              <a:t>accumsan</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varius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augue</a:t>
            </a:r>
            <a:r>
              <a:rPr lang="en-US" b="0" i="0" dirty="0">
                <a:solidFill>
                  <a:srgbClr val="000000"/>
                </a:solidFill>
                <a:effectLst/>
                <a:highlight>
                  <a:srgbClr val="FFFFFF"/>
                </a:highlight>
                <a:latin typeface="Open Sans" panose="020B0606030504020204" pitchFamily="34" charset="0"/>
              </a:rPr>
              <a:t>, in </a:t>
            </a:r>
            <a:r>
              <a:rPr lang="en-US" b="0" i="0" dirty="0" err="1">
                <a:solidFill>
                  <a:srgbClr val="000000"/>
                </a:solidFill>
                <a:effectLst/>
                <a:highlight>
                  <a:srgbClr val="FFFFFF"/>
                </a:highlight>
                <a:latin typeface="Open Sans" panose="020B0606030504020204" pitchFamily="34" charset="0"/>
              </a:rPr>
              <a:t>aliquet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justo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consequat</a:t>
            </a:r>
            <a:r>
              <a:rPr lang="en-US" b="0" i="0" dirty="0">
                <a:solidFill>
                  <a:srgbClr val="000000"/>
                </a:solidFill>
                <a:effectLst/>
                <a:highlight>
                  <a:srgbClr val="FFFFFF"/>
                </a:highlight>
                <a:latin typeface="Open Sans" panose="020B0606030504020204" pitchFamily="34" charset="0"/>
              </a:rPr>
              <a:t> in. </a:t>
            </a:r>
            <a:r>
              <a:rPr lang="en-US" b="0" i="0" dirty="0" err="1">
                <a:solidFill>
                  <a:srgbClr val="000000"/>
                </a:solidFill>
                <a:effectLst/>
                <a:highlight>
                  <a:srgbClr val="FFFFFF"/>
                </a:highlight>
                <a:latin typeface="Open Sans" panose="020B0606030504020204" pitchFamily="34" charset="0"/>
              </a:rPr>
              <a:t>Pellentesque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rhoncus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sem</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nec</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mauris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venenatis</a:t>
            </a:r>
            <a:r>
              <a:rPr lang="en-US" b="0" i="0" dirty="0">
                <a:solidFill>
                  <a:srgbClr val="000000"/>
                </a:solidFill>
                <a:effectLst/>
                <a:highlight>
                  <a:srgbClr val="FFFFFF"/>
                </a:highlight>
                <a:latin typeface="Open Sans" panose="020B0606030504020204" pitchFamily="34" charset="0"/>
              </a:rPr>
              <a:t>, et </a:t>
            </a:r>
            <a:r>
              <a:rPr lang="en-US" b="0" i="0" dirty="0" err="1">
                <a:solidFill>
                  <a:srgbClr val="000000"/>
                </a:solidFill>
                <a:effectLst/>
                <a:highlight>
                  <a:srgbClr val="FFFFFF"/>
                </a:highlight>
                <a:latin typeface="Open Sans" panose="020B0606030504020204" pitchFamily="34" charset="0"/>
              </a:rPr>
              <a:t>euismod</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odio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ultricies</a:t>
            </a:r>
            <a:endParaRPr lang="en-US" dirty="0"/>
          </a:p>
        </p:txBody>
      </p:sp>
      <p:sp>
        <p:nvSpPr>
          <p:cNvPr id="8" name="Picture Placeholder 7">
            <a:extLst>
              <a:ext uri="{FF2B5EF4-FFF2-40B4-BE49-F238E27FC236}">
                <a16:creationId xmlns:a16="http://schemas.microsoft.com/office/drawing/2014/main" id="{1F318ED4-CA84-8B51-7911-9D48A2B0B104}"/>
              </a:ext>
            </a:extLst>
          </p:cNvPr>
          <p:cNvSpPr>
            <a:spLocks noGrp="1"/>
          </p:cNvSpPr>
          <p:nvPr>
            <p:ph type="pic" sz="quarter" idx="11"/>
          </p:nvPr>
        </p:nvSpPr>
        <p:spPr>
          <a:xfrm>
            <a:off x="6486975" y="1784038"/>
            <a:ext cx="4672013" cy="3322638"/>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26083510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C825AC51-A282-5067-B0A0-B24C3465BD81}"/>
              </a:ext>
            </a:extLst>
          </p:cNvPr>
          <p:cNvSpPr>
            <a:spLocks noGrp="1"/>
          </p:cNvSpPr>
          <p:nvPr>
            <p:ph type="sldNum" sz="quarter" idx="4"/>
          </p:nvPr>
        </p:nvSpPr>
        <p:spPr>
          <a:xfrm>
            <a:off x="387869" y="6493978"/>
            <a:ext cx="495000"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3" name="Footer Placeholder 2">
            <a:extLst>
              <a:ext uri="{FF2B5EF4-FFF2-40B4-BE49-F238E27FC236}">
                <a16:creationId xmlns:a16="http://schemas.microsoft.com/office/drawing/2014/main" id="{74A24915-4979-366F-F270-8550F8646C68}"/>
              </a:ext>
            </a:extLst>
          </p:cNvPr>
          <p:cNvSpPr>
            <a:spLocks noGrp="1"/>
          </p:cNvSpPr>
          <p:nvPr>
            <p:ph type="ftr" sz="quarter" idx="3"/>
          </p:nvPr>
        </p:nvSpPr>
        <p:spPr>
          <a:xfrm>
            <a:off x="914400" y="649287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The Electromagnetic Spectrum</a:t>
            </a:r>
          </a:p>
        </p:txBody>
      </p:sp>
      <p:sp>
        <p:nvSpPr>
          <p:cNvPr id="6" name="Title 5">
            <a:extLst>
              <a:ext uri="{FF2B5EF4-FFF2-40B4-BE49-F238E27FC236}">
                <a16:creationId xmlns:a16="http://schemas.microsoft.com/office/drawing/2014/main" id="{CC094E1A-B848-0776-7EE3-301641EA39A8}"/>
              </a:ext>
            </a:extLst>
          </p:cNvPr>
          <p:cNvSpPr>
            <a:spLocks noGrp="1"/>
          </p:cNvSpPr>
          <p:nvPr>
            <p:ph type="title"/>
          </p:nvPr>
        </p:nvSpPr>
        <p:spPr/>
        <p:txBody>
          <a:bodyPr/>
          <a:lstStyle/>
          <a:p>
            <a:r>
              <a:rPr lang="en-US"/>
              <a:t>Click to edit Master title style</a:t>
            </a:r>
          </a:p>
        </p:txBody>
      </p:sp>
      <p:sp>
        <p:nvSpPr>
          <p:cNvPr id="15" name="Picture Placeholder 14">
            <a:extLst>
              <a:ext uri="{FF2B5EF4-FFF2-40B4-BE49-F238E27FC236}">
                <a16:creationId xmlns:a16="http://schemas.microsoft.com/office/drawing/2014/main" id="{A93E7B26-36F0-0E82-91F9-647CCAD3E9CE}"/>
              </a:ext>
            </a:extLst>
          </p:cNvPr>
          <p:cNvSpPr>
            <a:spLocks noGrp="1"/>
          </p:cNvSpPr>
          <p:nvPr>
            <p:ph type="pic" sz="quarter" idx="10"/>
          </p:nvPr>
        </p:nvSpPr>
        <p:spPr>
          <a:xfrm>
            <a:off x="1144102" y="2620543"/>
            <a:ext cx="1662112" cy="1662113"/>
          </a:xfrm>
          <a:prstGeom prst="ellipse">
            <a:avLst/>
          </a:prstGeom>
        </p:spPr>
        <p:txBody>
          <a:bodyPr/>
          <a:lstStyle>
            <a:lvl1pPr marL="0" indent="0">
              <a:buNone/>
              <a:defRPr/>
            </a:lvl1pPr>
          </a:lstStyle>
          <a:p>
            <a:endParaRPr lang="en-US" dirty="0"/>
          </a:p>
        </p:txBody>
      </p:sp>
      <p:sp>
        <p:nvSpPr>
          <p:cNvPr id="16" name="Picture Placeholder 14">
            <a:extLst>
              <a:ext uri="{FF2B5EF4-FFF2-40B4-BE49-F238E27FC236}">
                <a16:creationId xmlns:a16="http://schemas.microsoft.com/office/drawing/2014/main" id="{1A53910F-F645-AEC4-28ED-A0A9E8FA4433}"/>
              </a:ext>
            </a:extLst>
          </p:cNvPr>
          <p:cNvSpPr>
            <a:spLocks noGrp="1"/>
          </p:cNvSpPr>
          <p:nvPr>
            <p:ph type="pic" sz="quarter" idx="11"/>
          </p:nvPr>
        </p:nvSpPr>
        <p:spPr>
          <a:xfrm>
            <a:off x="3173626" y="2620543"/>
            <a:ext cx="1662112" cy="1662113"/>
          </a:xfrm>
          <a:prstGeom prst="ellipse">
            <a:avLst/>
          </a:prstGeom>
        </p:spPr>
        <p:txBody>
          <a:bodyPr/>
          <a:lstStyle>
            <a:lvl1pPr marL="0" indent="0">
              <a:buNone/>
              <a:defRPr/>
            </a:lvl1pPr>
          </a:lstStyle>
          <a:p>
            <a:endParaRPr lang="en-US" dirty="0"/>
          </a:p>
        </p:txBody>
      </p:sp>
      <p:sp>
        <p:nvSpPr>
          <p:cNvPr id="17" name="Picture Placeholder 14">
            <a:extLst>
              <a:ext uri="{FF2B5EF4-FFF2-40B4-BE49-F238E27FC236}">
                <a16:creationId xmlns:a16="http://schemas.microsoft.com/office/drawing/2014/main" id="{BDA5FFC0-E51F-52D5-152E-4C7F61850114}"/>
              </a:ext>
            </a:extLst>
          </p:cNvPr>
          <p:cNvSpPr>
            <a:spLocks noGrp="1"/>
          </p:cNvSpPr>
          <p:nvPr>
            <p:ph type="pic" sz="quarter" idx="12"/>
          </p:nvPr>
        </p:nvSpPr>
        <p:spPr>
          <a:xfrm>
            <a:off x="5214300" y="2620543"/>
            <a:ext cx="1662112" cy="1662113"/>
          </a:xfrm>
          <a:prstGeom prst="ellipse">
            <a:avLst/>
          </a:prstGeom>
        </p:spPr>
        <p:txBody>
          <a:bodyPr/>
          <a:lstStyle>
            <a:lvl1pPr marL="0" indent="0">
              <a:buNone/>
              <a:defRPr/>
            </a:lvl1pPr>
          </a:lstStyle>
          <a:p>
            <a:endParaRPr lang="en-US" dirty="0"/>
          </a:p>
        </p:txBody>
      </p:sp>
      <p:sp>
        <p:nvSpPr>
          <p:cNvPr id="18" name="Picture Placeholder 14">
            <a:extLst>
              <a:ext uri="{FF2B5EF4-FFF2-40B4-BE49-F238E27FC236}">
                <a16:creationId xmlns:a16="http://schemas.microsoft.com/office/drawing/2014/main" id="{698B6DE1-D090-0C76-3145-8BC6877AA1DD}"/>
              </a:ext>
            </a:extLst>
          </p:cNvPr>
          <p:cNvSpPr>
            <a:spLocks noGrp="1"/>
          </p:cNvSpPr>
          <p:nvPr>
            <p:ph type="pic" sz="quarter" idx="13"/>
          </p:nvPr>
        </p:nvSpPr>
        <p:spPr>
          <a:xfrm>
            <a:off x="7254974" y="2620543"/>
            <a:ext cx="1662112" cy="1662113"/>
          </a:xfrm>
          <a:prstGeom prst="ellipse">
            <a:avLst/>
          </a:prstGeom>
        </p:spPr>
        <p:txBody>
          <a:bodyPr/>
          <a:lstStyle>
            <a:lvl1pPr marL="0" indent="0">
              <a:buNone/>
              <a:defRPr/>
            </a:lvl1pPr>
          </a:lstStyle>
          <a:p>
            <a:endParaRPr lang="en-US" dirty="0"/>
          </a:p>
        </p:txBody>
      </p:sp>
      <p:sp>
        <p:nvSpPr>
          <p:cNvPr id="19" name="Picture Placeholder 14">
            <a:extLst>
              <a:ext uri="{FF2B5EF4-FFF2-40B4-BE49-F238E27FC236}">
                <a16:creationId xmlns:a16="http://schemas.microsoft.com/office/drawing/2014/main" id="{9AD1BB63-D37D-4A34-1AC3-86B34F2E0BC8}"/>
              </a:ext>
            </a:extLst>
          </p:cNvPr>
          <p:cNvSpPr>
            <a:spLocks noGrp="1"/>
          </p:cNvSpPr>
          <p:nvPr>
            <p:ph type="pic" sz="quarter" idx="14"/>
          </p:nvPr>
        </p:nvSpPr>
        <p:spPr>
          <a:xfrm>
            <a:off x="9306799" y="2620543"/>
            <a:ext cx="1662112" cy="1662113"/>
          </a:xfrm>
          <a:prstGeom prst="ellipse">
            <a:avLst/>
          </a:prstGeom>
        </p:spPr>
        <p:txBody>
          <a:bodyPr/>
          <a:lstStyle>
            <a:lvl1pPr marL="0" indent="0">
              <a:buNone/>
              <a:defRPr/>
            </a:lvl1pPr>
          </a:lstStyle>
          <a:p>
            <a:endParaRPr lang="en-US" dirty="0"/>
          </a:p>
        </p:txBody>
      </p:sp>
      <p:sp>
        <p:nvSpPr>
          <p:cNvPr id="21" name="Text Placeholder 20">
            <a:extLst>
              <a:ext uri="{FF2B5EF4-FFF2-40B4-BE49-F238E27FC236}">
                <a16:creationId xmlns:a16="http://schemas.microsoft.com/office/drawing/2014/main" id="{8C8A187C-D11C-4C4B-7485-6EA689A5E812}"/>
              </a:ext>
            </a:extLst>
          </p:cNvPr>
          <p:cNvSpPr>
            <a:spLocks noGrp="1"/>
          </p:cNvSpPr>
          <p:nvPr>
            <p:ph type="body" sz="quarter" idx="15" hasCustomPrompt="1"/>
          </p:nvPr>
        </p:nvSpPr>
        <p:spPr>
          <a:xfrm>
            <a:off x="959004"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2" name="Text Placeholder 20">
            <a:extLst>
              <a:ext uri="{FF2B5EF4-FFF2-40B4-BE49-F238E27FC236}">
                <a16:creationId xmlns:a16="http://schemas.microsoft.com/office/drawing/2014/main" id="{A952E481-AD51-2F03-A6F0-53CCEC4B1475}"/>
              </a:ext>
            </a:extLst>
          </p:cNvPr>
          <p:cNvSpPr>
            <a:spLocks noGrp="1"/>
          </p:cNvSpPr>
          <p:nvPr>
            <p:ph type="body" sz="quarter" idx="16" hasCustomPrompt="1"/>
          </p:nvPr>
        </p:nvSpPr>
        <p:spPr>
          <a:xfrm>
            <a:off x="959004"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3" name="Text Placeholder 20">
            <a:extLst>
              <a:ext uri="{FF2B5EF4-FFF2-40B4-BE49-F238E27FC236}">
                <a16:creationId xmlns:a16="http://schemas.microsoft.com/office/drawing/2014/main" id="{D7A51718-4D70-B1F6-6729-399D92333A5E}"/>
              </a:ext>
            </a:extLst>
          </p:cNvPr>
          <p:cNvSpPr>
            <a:spLocks noGrp="1"/>
          </p:cNvSpPr>
          <p:nvPr>
            <p:ph type="body" sz="quarter" idx="17" hasCustomPrompt="1"/>
          </p:nvPr>
        </p:nvSpPr>
        <p:spPr>
          <a:xfrm>
            <a:off x="2988528"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4" name="Text Placeholder 20">
            <a:extLst>
              <a:ext uri="{FF2B5EF4-FFF2-40B4-BE49-F238E27FC236}">
                <a16:creationId xmlns:a16="http://schemas.microsoft.com/office/drawing/2014/main" id="{3B569A9D-6795-29DC-1025-E1349920FBF8}"/>
              </a:ext>
            </a:extLst>
          </p:cNvPr>
          <p:cNvSpPr>
            <a:spLocks noGrp="1"/>
          </p:cNvSpPr>
          <p:nvPr>
            <p:ph type="body" sz="quarter" idx="18" hasCustomPrompt="1"/>
          </p:nvPr>
        </p:nvSpPr>
        <p:spPr>
          <a:xfrm>
            <a:off x="2988528"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5" name="Text Placeholder 20">
            <a:extLst>
              <a:ext uri="{FF2B5EF4-FFF2-40B4-BE49-F238E27FC236}">
                <a16:creationId xmlns:a16="http://schemas.microsoft.com/office/drawing/2014/main" id="{493CF5F6-B6FA-0E29-7A62-2148E737456A}"/>
              </a:ext>
            </a:extLst>
          </p:cNvPr>
          <p:cNvSpPr>
            <a:spLocks noGrp="1"/>
          </p:cNvSpPr>
          <p:nvPr>
            <p:ph type="body" sz="quarter" idx="19" hasCustomPrompt="1"/>
          </p:nvPr>
        </p:nvSpPr>
        <p:spPr>
          <a:xfrm>
            <a:off x="5029202"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6" name="Text Placeholder 20">
            <a:extLst>
              <a:ext uri="{FF2B5EF4-FFF2-40B4-BE49-F238E27FC236}">
                <a16:creationId xmlns:a16="http://schemas.microsoft.com/office/drawing/2014/main" id="{A2A380EB-9E96-4476-03D4-8AF7B07CAB91}"/>
              </a:ext>
            </a:extLst>
          </p:cNvPr>
          <p:cNvSpPr>
            <a:spLocks noGrp="1"/>
          </p:cNvSpPr>
          <p:nvPr>
            <p:ph type="body" sz="quarter" idx="20" hasCustomPrompt="1"/>
          </p:nvPr>
        </p:nvSpPr>
        <p:spPr>
          <a:xfrm>
            <a:off x="5029202"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7" name="Text Placeholder 20">
            <a:extLst>
              <a:ext uri="{FF2B5EF4-FFF2-40B4-BE49-F238E27FC236}">
                <a16:creationId xmlns:a16="http://schemas.microsoft.com/office/drawing/2014/main" id="{AFE044E3-43B7-3A30-2616-0E3D15C457DE}"/>
              </a:ext>
            </a:extLst>
          </p:cNvPr>
          <p:cNvSpPr>
            <a:spLocks noGrp="1"/>
          </p:cNvSpPr>
          <p:nvPr>
            <p:ph type="body" sz="quarter" idx="21" hasCustomPrompt="1"/>
          </p:nvPr>
        </p:nvSpPr>
        <p:spPr>
          <a:xfrm>
            <a:off x="7069876"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8" name="Text Placeholder 20">
            <a:extLst>
              <a:ext uri="{FF2B5EF4-FFF2-40B4-BE49-F238E27FC236}">
                <a16:creationId xmlns:a16="http://schemas.microsoft.com/office/drawing/2014/main" id="{D8FF111C-9B70-511D-8568-3F1038B13752}"/>
              </a:ext>
            </a:extLst>
          </p:cNvPr>
          <p:cNvSpPr>
            <a:spLocks noGrp="1"/>
          </p:cNvSpPr>
          <p:nvPr>
            <p:ph type="body" sz="quarter" idx="22" hasCustomPrompt="1"/>
          </p:nvPr>
        </p:nvSpPr>
        <p:spPr>
          <a:xfrm>
            <a:off x="7069876"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9" name="Text Placeholder 20">
            <a:extLst>
              <a:ext uri="{FF2B5EF4-FFF2-40B4-BE49-F238E27FC236}">
                <a16:creationId xmlns:a16="http://schemas.microsoft.com/office/drawing/2014/main" id="{7F25F122-A503-4048-92EA-3E17CDC96209}"/>
              </a:ext>
            </a:extLst>
          </p:cNvPr>
          <p:cNvSpPr>
            <a:spLocks noGrp="1"/>
          </p:cNvSpPr>
          <p:nvPr>
            <p:ph type="body" sz="quarter" idx="23" hasCustomPrompt="1"/>
          </p:nvPr>
        </p:nvSpPr>
        <p:spPr>
          <a:xfrm>
            <a:off x="9121701"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30" name="Text Placeholder 20">
            <a:extLst>
              <a:ext uri="{FF2B5EF4-FFF2-40B4-BE49-F238E27FC236}">
                <a16:creationId xmlns:a16="http://schemas.microsoft.com/office/drawing/2014/main" id="{6467A6FF-1622-56BB-3A6A-FF1D33B3D870}"/>
              </a:ext>
            </a:extLst>
          </p:cNvPr>
          <p:cNvSpPr>
            <a:spLocks noGrp="1"/>
          </p:cNvSpPr>
          <p:nvPr>
            <p:ph type="body" sz="quarter" idx="24" hasCustomPrompt="1"/>
          </p:nvPr>
        </p:nvSpPr>
        <p:spPr>
          <a:xfrm>
            <a:off x="9121701" y="4841667"/>
            <a:ext cx="2032309" cy="445430"/>
          </a:xfrm>
          <a:prstGeom prst="rect">
            <a:avLst/>
          </a:prstGeom>
        </p:spPr>
        <p:txBody>
          <a:bodyPr/>
          <a:lstStyle>
            <a:lvl1pPr marL="0" indent="0" algn="ctr">
              <a:buNone/>
              <a:defRPr sz="1400" b="0"/>
            </a:lvl1pPr>
          </a:lstStyle>
          <a:p>
            <a:pPr lvl="0"/>
            <a:r>
              <a:rPr lang="en-US" dirty="0"/>
              <a:t>Image Caption Goes Here</a:t>
            </a:r>
          </a:p>
        </p:txBody>
      </p:sp>
    </p:spTree>
    <p:extLst>
      <p:ext uri="{BB962C8B-B14F-4D97-AF65-F5344CB8AC3E}">
        <p14:creationId xmlns:p14="http://schemas.microsoft.com/office/powerpoint/2010/main" val="17501689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0E61-DE16-35B5-7905-E9576231F47F}"/>
              </a:ext>
            </a:extLst>
          </p:cNvPr>
          <p:cNvSpPr>
            <a:spLocks noGrp="1"/>
          </p:cNvSpPr>
          <p:nvPr>
            <p:ph type="title"/>
          </p:nvPr>
        </p:nvSpPr>
        <p:spPr>
          <a:xfrm>
            <a:off x="893677" y="1096733"/>
            <a:ext cx="5342263" cy="460194"/>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D9A4FF7F-4417-476E-09A2-E7CB1ED87356}"/>
              </a:ext>
            </a:extLst>
          </p:cNvPr>
          <p:cNvSpPr>
            <a:spLocks noGrp="1"/>
          </p:cNvSpPr>
          <p:nvPr>
            <p:ph type="sldNum" sz="quarter" idx="10"/>
          </p:nvPr>
        </p:nvSpPr>
        <p:spPr/>
        <p:txBody>
          <a:bodyPr/>
          <a:lstStyle/>
          <a:p>
            <a:fld id="{8D407A93-5F51-6D4C-9C0B-941BF48061CC}" type="slidenum">
              <a:rPr lang="en-US" smtClean="0"/>
              <a:pPr/>
              <a:t>‹#›</a:t>
            </a:fld>
            <a:endParaRPr lang="en-US" dirty="0"/>
          </a:p>
        </p:txBody>
      </p:sp>
      <p:sp>
        <p:nvSpPr>
          <p:cNvPr id="4" name="Footer Placeholder 3">
            <a:extLst>
              <a:ext uri="{FF2B5EF4-FFF2-40B4-BE49-F238E27FC236}">
                <a16:creationId xmlns:a16="http://schemas.microsoft.com/office/drawing/2014/main" id="{9F5A70BF-2D51-24BC-689C-7045746CCE97}"/>
              </a:ext>
            </a:extLst>
          </p:cNvPr>
          <p:cNvSpPr>
            <a:spLocks noGrp="1"/>
          </p:cNvSpPr>
          <p:nvPr>
            <p:ph type="ftr" sz="quarter" idx="11"/>
          </p:nvPr>
        </p:nvSpPr>
        <p:spPr/>
        <p:txBody>
          <a:bodyPr/>
          <a:lstStyle/>
          <a:p>
            <a:r>
              <a:rPr lang="en-US"/>
              <a:t>The Electromagnetic Spectrum</a:t>
            </a:r>
            <a:endParaRPr lang="en-US" dirty="0"/>
          </a:p>
        </p:txBody>
      </p:sp>
      <p:sp>
        <p:nvSpPr>
          <p:cNvPr id="5" name="Teardrop 4">
            <a:extLst>
              <a:ext uri="{FF2B5EF4-FFF2-40B4-BE49-F238E27FC236}">
                <a16:creationId xmlns:a16="http://schemas.microsoft.com/office/drawing/2014/main" id="{FE5E3C47-AD1D-6CCB-D157-11944CC67E31}"/>
              </a:ext>
            </a:extLst>
          </p:cNvPr>
          <p:cNvSpPr/>
          <p:nvPr userDrawn="1"/>
        </p:nvSpPr>
        <p:spPr>
          <a:xfrm rot="5400000">
            <a:off x="977178" y="4013166"/>
            <a:ext cx="896979" cy="896979"/>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F5D0B949-19B1-0B96-33BF-E7B95B4EBBC6}"/>
              </a:ext>
            </a:extLst>
          </p:cNvPr>
          <p:cNvSpPr/>
          <p:nvPr userDrawn="1"/>
        </p:nvSpPr>
        <p:spPr>
          <a:xfrm rot="5400000">
            <a:off x="2146415" y="4018556"/>
            <a:ext cx="896979" cy="896979"/>
          </a:xfrm>
          <a:prstGeom prst="teardrop">
            <a:avLst/>
          </a:prstGeom>
          <a:solidFill>
            <a:srgbClr val="97C9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9E9F27-C8C7-2E7D-40A0-97C17B29FB96}"/>
              </a:ext>
            </a:extLst>
          </p:cNvPr>
          <p:cNvSpPr/>
          <p:nvPr userDrawn="1"/>
        </p:nvSpPr>
        <p:spPr>
          <a:xfrm>
            <a:off x="1538654" y="2231994"/>
            <a:ext cx="4252546" cy="145148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EE996"/>
              </a:solidFill>
            </a:endParaRPr>
          </a:p>
        </p:txBody>
      </p:sp>
      <p:sp>
        <p:nvSpPr>
          <p:cNvPr id="8" name="Teardrop 7">
            <a:extLst>
              <a:ext uri="{FF2B5EF4-FFF2-40B4-BE49-F238E27FC236}">
                <a16:creationId xmlns:a16="http://schemas.microsoft.com/office/drawing/2014/main" id="{34148406-9BAB-C63B-5166-4992E45A3469}"/>
              </a:ext>
            </a:extLst>
          </p:cNvPr>
          <p:cNvSpPr/>
          <p:nvPr userDrawn="1"/>
        </p:nvSpPr>
        <p:spPr>
          <a:xfrm rot="5400000">
            <a:off x="788641" y="2193494"/>
            <a:ext cx="1500027" cy="1500027"/>
          </a:xfrm>
          <a:prstGeom prst="teardrop">
            <a:avLst/>
          </a:prstGeom>
          <a:gradFill flip="none" rotWithShape="1">
            <a:gsLst>
              <a:gs pos="14000">
                <a:schemeClr val="accent1"/>
              </a:gs>
              <a:gs pos="100000">
                <a:srgbClr val="AEE996"/>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39E5A0-3F3B-A65B-F2C9-D4C099F00840}"/>
              </a:ext>
            </a:extLst>
          </p:cNvPr>
          <p:cNvSpPr txBox="1"/>
          <p:nvPr userDrawn="1"/>
        </p:nvSpPr>
        <p:spPr>
          <a:xfrm>
            <a:off x="2438400" y="2462510"/>
            <a:ext cx="2658500" cy="400110"/>
          </a:xfrm>
          <a:prstGeom prst="rect">
            <a:avLst/>
          </a:prstGeom>
          <a:noFill/>
        </p:spPr>
        <p:txBody>
          <a:bodyPr wrap="square" rtlCol="0">
            <a:spAutoFit/>
          </a:bodyPr>
          <a:lstStyle/>
          <a:p>
            <a:r>
              <a:rPr lang="en-US" sz="2000" b="1" dirty="0"/>
              <a:t>Highlight an Idea</a:t>
            </a:r>
          </a:p>
        </p:txBody>
      </p:sp>
      <p:sp>
        <p:nvSpPr>
          <p:cNvPr id="10" name="TextBox 9">
            <a:extLst>
              <a:ext uri="{FF2B5EF4-FFF2-40B4-BE49-F238E27FC236}">
                <a16:creationId xmlns:a16="http://schemas.microsoft.com/office/drawing/2014/main" id="{6DB46592-D85A-6495-96CC-2E23B9455A5F}"/>
              </a:ext>
            </a:extLst>
          </p:cNvPr>
          <p:cNvSpPr txBox="1"/>
          <p:nvPr userDrawn="1"/>
        </p:nvSpPr>
        <p:spPr>
          <a:xfrm>
            <a:off x="2438400" y="2833572"/>
            <a:ext cx="2892640" cy="646331"/>
          </a:xfrm>
          <a:prstGeom prst="rect">
            <a:avLst/>
          </a:prstGeom>
          <a:noFill/>
        </p:spPr>
        <p:txBody>
          <a:bodyPr wrap="square" rtlCol="0">
            <a:spAutoFit/>
          </a:bodyPr>
          <a:lstStyle/>
          <a:p>
            <a:r>
              <a:rPr lang="en-US" sz="1800" b="0" dirty="0"/>
              <a:t>Here is a supporting sentence for the highlighted idea. </a:t>
            </a:r>
          </a:p>
        </p:txBody>
      </p:sp>
      <p:sp>
        <p:nvSpPr>
          <p:cNvPr id="11" name="TextBox 10">
            <a:extLst>
              <a:ext uri="{FF2B5EF4-FFF2-40B4-BE49-F238E27FC236}">
                <a16:creationId xmlns:a16="http://schemas.microsoft.com/office/drawing/2014/main" id="{1C958524-26A6-8094-531E-A3ACA29A6CA9}"/>
              </a:ext>
            </a:extLst>
          </p:cNvPr>
          <p:cNvSpPr txBox="1"/>
          <p:nvPr userDrawn="1"/>
        </p:nvSpPr>
        <p:spPr>
          <a:xfrm>
            <a:off x="8121175" y="2759579"/>
            <a:ext cx="1802096" cy="646331"/>
          </a:xfrm>
          <a:prstGeom prst="rect">
            <a:avLst/>
          </a:prstGeom>
          <a:noFill/>
        </p:spPr>
        <p:txBody>
          <a:bodyPr wrap="none" rtlCol="0">
            <a:spAutoFit/>
          </a:bodyPr>
          <a:lstStyle/>
          <a:p>
            <a:r>
              <a:rPr lang="en-US" sz="1200" i="1" dirty="0"/>
              <a:t>*Image has to be a square </a:t>
            </a:r>
          </a:p>
          <a:p>
            <a:r>
              <a:rPr lang="en-US" sz="1200" i="1" dirty="0"/>
              <a:t>(ex: 200px x 200px) </a:t>
            </a:r>
          </a:p>
          <a:p>
            <a:r>
              <a:rPr lang="en-US" sz="1200" i="1" dirty="0"/>
              <a:t>for this shape fill</a:t>
            </a:r>
          </a:p>
        </p:txBody>
      </p:sp>
      <p:sp>
        <p:nvSpPr>
          <p:cNvPr id="12" name="Teardrop 11">
            <a:extLst>
              <a:ext uri="{FF2B5EF4-FFF2-40B4-BE49-F238E27FC236}">
                <a16:creationId xmlns:a16="http://schemas.microsoft.com/office/drawing/2014/main" id="{4A558608-2D81-AD95-7268-FE4061DA1D5F}"/>
              </a:ext>
            </a:extLst>
          </p:cNvPr>
          <p:cNvSpPr/>
          <p:nvPr userDrawn="1"/>
        </p:nvSpPr>
        <p:spPr>
          <a:xfrm rot="5400000">
            <a:off x="6382511" y="2025141"/>
            <a:ext cx="1677303" cy="1677303"/>
          </a:xfrm>
          <a:prstGeom prst="teardrop">
            <a:avLst/>
          </a:prstGeom>
          <a:solidFill>
            <a:srgbClr val="97C9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6432B1-309D-1F69-4FA8-4AE702DECAC4}"/>
              </a:ext>
            </a:extLst>
          </p:cNvPr>
          <p:cNvSpPr/>
          <p:nvPr userDrawn="1"/>
        </p:nvSpPr>
        <p:spPr>
          <a:xfrm>
            <a:off x="6474570" y="2114856"/>
            <a:ext cx="1495528" cy="1495528"/>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5FB1271-132D-730D-FAF4-82AFD7AE4D2A}"/>
              </a:ext>
            </a:extLst>
          </p:cNvPr>
          <p:cNvSpPr/>
          <p:nvPr userDrawn="1"/>
        </p:nvSpPr>
        <p:spPr>
          <a:xfrm>
            <a:off x="893677" y="2294854"/>
            <a:ext cx="1303726" cy="130372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78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98C2F2-13CF-5BA2-977A-327EE44483A5}"/>
              </a:ext>
            </a:extLst>
          </p:cNvPr>
          <p:cNvSpPr>
            <a:spLocks noGrp="1"/>
          </p:cNvSpPr>
          <p:nvPr>
            <p:ph type="sldNum" sz="quarter" idx="10"/>
          </p:nvPr>
        </p:nvSpPr>
        <p:spPr/>
        <p:txBody>
          <a:bodyPr/>
          <a:lstStyle/>
          <a:p>
            <a:fld id="{8D407A93-5F51-6D4C-9C0B-941BF48061CC}" type="slidenum">
              <a:rPr lang="en-US" smtClean="0"/>
              <a:pPr/>
              <a:t>‹#›</a:t>
            </a:fld>
            <a:endParaRPr lang="en-US" dirty="0"/>
          </a:p>
        </p:txBody>
      </p:sp>
      <p:sp>
        <p:nvSpPr>
          <p:cNvPr id="4" name="Footer Placeholder 3">
            <a:extLst>
              <a:ext uri="{FF2B5EF4-FFF2-40B4-BE49-F238E27FC236}">
                <a16:creationId xmlns:a16="http://schemas.microsoft.com/office/drawing/2014/main" id="{ABFC0406-92AC-C986-76AF-D1385BE3DEA2}"/>
              </a:ext>
            </a:extLst>
          </p:cNvPr>
          <p:cNvSpPr>
            <a:spLocks noGrp="1"/>
          </p:cNvSpPr>
          <p:nvPr>
            <p:ph type="ftr" sz="quarter" idx="11"/>
          </p:nvPr>
        </p:nvSpPr>
        <p:spPr/>
        <p:txBody>
          <a:bodyPr/>
          <a:lstStyle/>
          <a:p>
            <a:r>
              <a:rPr lang="en-US"/>
              <a:t>The Electromagnetic Spectrum</a:t>
            </a:r>
            <a:endParaRPr lang="en-US" dirty="0"/>
          </a:p>
        </p:txBody>
      </p:sp>
      <p:pic>
        <p:nvPicPr>
          <p:cNvPr id="17" name="Picture 16">
            <a:extLst>
              <a:ext uri="{FF2B5EF4-FFF2-40B4-BE49-F238E27FC236}">
                <a16:creationId xmlns:a16="http://schemas.microsoft.com/office/drawing/2014/main" id="{15D32688-E8C9-8D81-361C-7A1A7F94D9AC}"/>
              </a:ext>
            </a:extLst>
          </p:cNvPr>
          <p:cNvPicPr>
            <a:picLocks noChangeAspect="1"/>
          </p:cNvPicPr>
          <p:nvPr userDrawn="1"/>
        </p:nvPicPr>
        <p:blipFill>
          <a:blip r:embed="rId2"/>
          <a:stretch>
            <a:fillRect/>
          </a:stretch>
        </p:blipFill>
        <p:spPr>
          <a:xfrm>
            <a:off x="260264" y="1888398"/>
            <a:ext cx="3022600" cy="2882900"/>
          </a:xfrm>
          <a:prstGeom prst="rect">
            <a:avLst/>
          </a:prstGeom>
        </p:spPr>
      </p:pic>
      <p:pic>
        <p:nvPicPr>
          <p:cNvPr id="18" name="Picture 17">
            <a:extLst>
              <a:ext uri="{FF2B5EF4-FFF2-40B4-BE49-F238E27FC236}">
                <a16:creationId xmlns:a16="http://schemas.microsoft.com/office/drawing/2014/main" id="{298F07BC-0949-055D-D24D-B604F6A4F6C0}"/>
              </a:ext>
            </a:extLst>
          </p:cNvPr>
          <p:cNvPicPr>
            <a:picLocks noChangeAspect="1"/>
          </p:cNvPicPr>
          <p:nvPr userDrawn="1"/>
        </p:nvPicPr>
        <p:blipFill>
          <a:blip r:embed="rId3"/>
          <a:stretch>
            <a:fillRect/>
          </a:stretch>
        </p:blipFill>
        <p:spPr>
          <a:xfrm>
            <a:off x="3095767" y="1987550"/>
            <a:ext cx="3022600" cy="2882900"/>
          </a:xfrm>
          <a:prstGeom prst="rect">
            <a:avLst/>
          </a:prstGeom>
        </p:spPr>
      </p:pic>
      <p:pic>
        <p:nvPicPr>
          <p:cNvPr id="19" name="Picture 18">
            <a:extLst>
              <a:ext uri="{FF2B5EF4-FFF2-40B4-BE49-F238E27FC236}">
                <a16:creationId xmlns:a16="http://schemas.microsoft.com/office/drawing/2014/main" id="{0A0E58CE-4D1D-720C-5AD8-D8663EDC66AC}"/>
              </a:ext>
            </a:extLst>
          </p:cNvPr>
          <p:cNvPicPr>
            <a:picLocks noChangeAspect="1"/>
          </p:cNvPicPr>
          <p:nvPr userDrawn="1"/>
        </p:nvPicPr>
        <p:blipFill>
          <a:blip r:embed="rId4"/>
          <a:stretch>
            <a:fillRect/>
          </a:stretch>
        </p:blipFill>
        <p:spPr>
          <a:xfrm>
            <a:off x="8822048" y="1987550"/>
            <a:ext cx="3022600" cy="2882900"/>
          </a:xfrm>
          <a:prstGeom prst="rect">
            <a:avLst/>
          </a:prstGeom>
        </p:spPr>
      </p:pic>
      <p:pic>
        <p:nvPicPr>
          <p:cNvPr id="20" name="Picture 19">
            <a:extLst>
              <a:ext uri="{FF2B5EF4-FFF2-40B4-BE49-F238E27FC236}">
                <a16:creationId xmlns:a16="http://schemas.microsoft.com/office/drawing/2014/main" id="{5BFFAEFC-919B-6096-CCA2-D8AE45C86AC9}"/>
              </a:ext>
            </a:extLst>
          </p:cNvPr>
          <p:cNvPicPr>
            <a:picLocks noChangeAspect="1"/>
          </p:cNvPicPr>
          <p:nvPr userDrawn="1"/>
        </p:nvPicPr>
        <p:blipFill>
          <a:blip r:embed="rId5"/>
          <a:stretch>
            <a:fillRect/>
          </a:stretch>
        </p:blipFill>
        <p:spPr>
          <a:xfrm>
            <a:off x="5931270" y="1987550"/>
            <a:ext cx="3022600" cy="2882900"/>
          </a:xfrm>
          <a:prstGeom prst="rect">
            <a:avLst/>
          </a:prstGeom>
        </p:spPr>
      </p:pic>
    </p:spTree>
    <p:extLst>
      <p:ext uri="{BB962C8B-B14F-4D97-AF65-F5344CB8AC3E}">
        <p14:creationId xmlns:p14="http://schemas.microsoft.com/office/powerpoint/2010/main" val="36239879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B016A71-4387-8BE7-BDC3-C45BF6434544}"/>
              </a:ext>
            </a:extLst>
          </p:cNvPr>
          <p:cNvSpPr/>
          <p:nvPr userDrawn="1"/>
        </p:nvSpPr>
        <p:spPr>
          <a:xfrm>
            <a:off x="10607328" y="5124886"/>
            <a:ext cx="1584672" cy="1584672"/>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2" name="Rectangle 1">
            <a:extLst>
              <a:ext uri="{FF2B5EF4-FFF2-40B4-BE49-F238E27FC236}">
                <a16:creationId xmlns:a16="http://schemas.microsoft.com/office/drawing/2014/main" id="{5EAAEE69-5CCF-6D09-EBF1-6426DFBE712B}"/>
              </a:ext>
            </a:extLst>
          </p:cNvPr>
          <p:cNvSpPr/>
          <p:nvPr userDrawn="1"/>
        </p:nvSpPr>
        <p:spPr>
          <a:xfrm>
            <a:off x="0" y="6709558"/>
            <a:ext cx="12192000" cy="148442"/>
          </a:xfrm>
          <a:prstGeom prst="rect">
            <a:avLst/>
          </a:prstGeom>
          <a:gradFill flip="none" rotWithShape="1">
            <a:gsLst>
              <a:gs pos="55000">
                <a:srgbClr val="C0ABDD"/>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3305059"/>
      </p:ext>
    </p:extLst>
  </p:cSld>
  <p:clrMap bg1="lt1" tx1="dk1" bg2="lt2" tx2="dk2" accent1="accent1" accent2="accent2" accent3="accent3" accent4="accent4" accent5="accent5" accent6="accent6" hlink="hlink" folHlink="folHlink"/>
  <p:sldLayoutIdLst>
    <p:sldLayoutId id="2147483658" r:id="rId1"/>
  </p:sldLayoutIdLst>
  <p:hf hdr="0" dt="0"/>
  <p:txStyles>
    <p:title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4"/>
          <a:stretch>
            <a:fillRect/>
          </a:stretch>
        </p:blipFill>
        <p:spPr>
          <a:xfrm>
            <a:off x="329850" y="125650"/>
            <a:ext cx="1288317" cy="293063"/>
          </a:xfrm>
          <a:prstGeom prst="rect">
            <a:avLst/>
          </a:prstGeom>
        </p:spPr>
      </p:pic>
      <p:sp>
        <p:nvSpPr>
          <p:cNvPr id="13" name="Slide Number Placeholder 10">
            <a:extLst>
              <a:ext uri="{FF2B5EF4-FFF2-40B4-BE49-F238E27FC236}">
                <a16:creationId xmlns:a16="http://schemas.microsoft.com/office/drawing/2014/main" id="{DDEC4267-4C27-C33F-56EC-071BAE5BFC4F}"/>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14" name="Footer Placeholder 2">
            <a:extLst>
              <a:ext uri="{FF2B5EF4-FFF2-40B4-BE49-F238E27FC236}">
                <a16:creationId xmlns:a16="http://schemas.microsoft.com/office/drawing/2014/main" id="{5BEB51D3-1AEE-0E8F-DD6B-24253BEA6066}"/>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Data and Image Processing</a:t>
            </a:r>
          </a:p>
        </p:txBody>
      </p:sp>
      <p:pic>
        <p:nvPicPr>
          <p:cNvPr id="20" name="Picture 19">
            <a:extLst>
              <a:ext uri="{FF2B5EF4-FFF2-40B4-BE49-F238E27FC236}">
                <a16:creationId xmlns:a16="http://schemas.microsoft.com/office/drawing/2014/main" id="{A799D015-4C15-02EF-6334-13BA8D5035B3}"/>
              </a:ext>
            </a:extLst>
          </p:cNvPr>
          <p:cNvPicPr>
            <a:picLocks noChangeAspect="1"/>
          </p:cNvPicPr>
          <p:nvPr userDrawn="1"/>
        </p:nvPicPr>
        <p:blipFill>
          <a:blip r:embed="rId5"/>
          <a:stretch>
            <a:fillRect/>
          </a:stretch>
        </p:blipFill>
        <p:spPr>
          <a:xfrm>
            <a:off x="605643" y="569960"/>
            <a:ext cx="11014448" cy="5678138"/>
          </a:xfrm>
          <a:prstGeom prst="rect">
            <a:avLst/>
          </a:prstGeom>
        </p:spPr>
      </p:pic>
      <p:sp>
        <p:nvSpPr>
          <p:cNvPr id="22" name="Rectangle 21">
            <a:extLst>
              <a:ext uri="{FF2B5EF4-FFF2-40B4-BE49-F238E27FC236}">
                <a16:creationId xmlns:a16="http://schemas.microsoft.com/office/drawing/2014/main" id="{966C0ADA-396E-EF38-D456-A93121784470}"/>
              </a:ext>
            </a:extLst>
          </p:cNvPr>
          <p:cNvSpPr/>
          <p:nvPr userDrawn="1"/>
        </p:nvSpPr>
        <p:spPr>
          <a:xfrm flipV="1">
            <a:off x="0" y="6857999"/>
            <a:ext cx="12192000" cy="45719"/>
          </a:xfrm>
          <a:prstGeom prst="rect">
            <a:avLst/>
          </a:prstGeom>
          <a:gradFill>
            <a:gsLst>
              <a:gs pos="55000">
                <a:srgbClr val="C0ABDD"/>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F40B823-5A7F-4B91-04ED-733FED96B8A0}"/>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2" name="Picture 1">
            <a:extLst>
              <a:ext uri="{FF2B5EF4-FFF2-40B4-BE49-F238E27FC236}">
                <a16:creationId xmlns:a16="http://schemas.microsoft.com/office/drawing/2014/main" id="{FED7F3FE-5D9C-3359-CECB-86E0EF3B1C25}"/>
              </a:ext>
            </a:extLst>
          </p:cNvPr>
          <p:cNvPicPr>
            <a:picLocks noChangeAspect="1"/>
          </p:cNvPicPr>
          <p:nvPr userDrawn="1"/>
        </p:nvPicPr>
        <p:blipFill>
          <a:blip r:embed="rId6"/>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283983337"/>
      </p:ext>
    </p:extLst>
  </p:cSld>
  <p:clrMap bg1="lt1" tx1="dk1" bg2="lt2" tx2="dk2" accent1="accent1" accent2="accent2" accent3="accent3" accent4="accent4" accent5="accent5" accent6="accent6" hlink="hlink" folHlink="folHlink"/>
  <p:sldLayoutIdLst>
    <p:sldLayoutId id="2147483660" r:id="rId1"/>
  </p:sldLayoutIdLst>
  <p:hf hdr="0" dt="0"/>
  <p:txStyles>
    <p:title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4"/>
          <a:stretch>
            <a:fillRect/>
          </a:stretch>
        </p:blipFill>
        <p:spPr>
          <a:xfrm>
            <a:off x="329850" y="125650"/>
            <a:ext cx="1288317" cy="293063"/>
          </a:xfrm>
          <a:prstGeom prst="rect">
            <a:avLst/>
          </a:prstGeom>
        </p:spPr>
      </p:pic>
      <p:sp>
        <p:nvSpPr>
          <p:cNvPr id="6" name="Slide Number Placeholder 10">
            <a:extLst>
              <a:ext uri="{FF2B5EF4-FFF2-40B4-BE49-F238E27FC236}">
                <a16:creationId xmlns:a16="http://schemas.microsoft.com/office/drawing/2014/main" id="{FD57AB32-D380-9644-4B80-FE16F749A29D}"/>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7" name="Footer Placeholder 2">
            <a:extLst>
              <a:ext uri="{FF2B5EF4-FFF2-40B4-BE49-F238E27FC236}">
                <a16:creationId xmlns:a16="http://schemas.microsoft.com/office/drawing/2014/main" id="{2DC57125-293F-8096-16C0-16B0B5E838C6}"/>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Data and Image Processing</a:t>
            </a:r>
          </a:p>
        </p:txBody>
      </p:sp>
      <p:pic>
        <p:nvPicPr>
          <p:cNvPr id="8" name="Picture 7">
            <a:extLst>
              <a:ext uri="{FF2B5EF4-FFF2-40B4-BE49-F238E27FC236}">
                <a16:creationId xmlns:a16="http://schemas.microsoft.com/office/drawing/2014/main" id="{840A0F9D-524F-3D8F-FF13-8F3F7CD21E37}"/>
              </a:ext>
            </a:extLst>
          </p:cNvPr>
          <p:cNvPicPr>
            <a:picLocks noChangeAspect="1"/>
          </p:cNvPicPr>
          <p:nvPr userDrawn="1"/>
        </p:nvPicPr>
        <p:blipFill>
          <a:blip r:embed="rId5"/>
          <a:stretch>
            <a:fillRect/>
          </a:stretch>
        </p:blipFill>
        <p:spPr>
          <a:xfrm>
            <a:off x="605643" y="569960"/>
            <a:ext cx="11014448" cy="5678138"/>
          </a:xfrm>
          <a:prstGeom prst="rect">
            <a:avLst/>
          </a:prstGeom>
        </p:spPr>
      </p:pic>
      <p:sp>
        <p:nvSpPr>
          <p:cNvPr id="9" name="Rectangle 8">
            <a:extLst>
              <a:ext uri="{FF2B5EF4-FFF2-40B4-BE49-F238E27FC236}">
                <a16:creationId xmlns:a16="http://schemas.microsoft.com/office/drawing/2014/main" id="{07BB7EB4-E0D3-D45D-AA93-9C8092C0F3C9}"/>
              </a:ext>
            </a:extLst>
          </p:cNvPr>
          <p:cNvSpPr/>
          <p:nvPr userDrawn="1"/>
        </p:nvSpPr>
        <p:spPr>
          <a:xfrm flipV="1">
            <a:off x="0" y="6857999"/>
            <a:ext cx="12192000" cy="45719"/>
          </a:xfrm>
          <a:prstGeom prst="rect">
            <a:avLst/>
          </a:prstGeom>
          <a:gradFill>
            <a:gsLst>
              <a:gs pos="55000">
                <a:srgbClr val="C0ABDD"/>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5485FCA6-5E29-2775-C533-A275B6A4DA86}"/>
              </a:ext>
            </a:extLst>
          </p:cNvPr>
          <p:cNvSpPr>
            <a:spLocks noGrp="1"/>
          </p:cNvSpPr>
          <p:nvPr>
            <p:ph type="title"/>
          </p:nvPr>
        </p:nvSpPr>
        <p:spPr>
          <a:xfrm>
            <a:off x="882869" y="1078646"/>
            <a:ext cx="5213131" cy="468862"/>
          </a:xfrm>
          <a:prstGeom prst="rect">
            <a:avLst/>
          </a:prstGeom>
        </p:spPr>
        <p:txBody>
          <a:bodyPr vert="horz" lIns="91440" tIns="45720" rIns="91440" bIns="45720" rtlCol="0" anchor="ctr">
            <a:normAutofit/>
          </a:bodyPr>
          <a:lstStyle/>
          <a:p>
            <a:r>
              <a:rPr lang="en-US" dirty="0"/>
              <a:t>Click to edit Master title style</a:t>
            </a:r>
          </a:p>
        </p:txBody>
      </p:sp>
      <p:sp>
        <p:nvSpPr>
          <p:cNvPr id="3" name="Freeform 2">
            <a:extLst>
              <a:ext uri="{FF2B5EF4-FFF2-40B4-BE49-F238E27FC236}">
                <a16:creationId xmlns:a16="http://schemas.microsoft.com/office/drawing/2014/main" id="{85F94F74-2E5D-D578-4AB4-57484BB3F12B}"/>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2" name="Picture 1">
            <a:extLst>
              <a:ext uri="{FF2B5EF4-FFF2-40B4-BE49-F238E27FC236}">
                <a16:creationId xmlns:a16="http://schemas.microsoft.com/office/drawing/2014/main" id="{45B4E414-43E6-60AE-DDAB-65356F8ABA08}"/>
              </a:ext>
            </a:extLst>
          </p:cNvPr>
          <p:cNvPicPr>
            <a:picLocks noChangeAspect="1"/>
          </p:cNvPicPr>
          <p:nvPr userDrawn="1"/>
        </p:nvPicPr>
        <p:blipFill>
          <a:blip r:embed="rId6"/>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3562874331"/>
      </p:ext>
    </p:extLst>
  </p:cSld>
  <p:clrMap bg1="lt1" tx1="dk1" bg2="lt2" tx2="dk2" accent1="accent1" accent2="accent2" accent3="accent3" accent4="accent4" accent5="accent5" accent6="accent6" hlink="hlink" folHlink="folHlink"/>
  <p:sldLayoutIdLst>
    <p:sldLayoutId id="2147483664" r:id="rId1"/>
  </p:sldLayoutIdLs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4"/>
          <a:stretch>
            <a:fillRect/>
          </a:stretch>
        </p:blipFill>
        <p:spPr>
          <a:xfrm>
            <a:off x="329850" y="125650"/>
            <a:ext cx="1288317" cy="293063"/>
          </a:xfrm>
          <a:prstGeom prst="rect">
            <a:avLst/>
          </a:prstGeom>
        </p:spPr>
      </p:pic>
      <p:sp>
        <p:nvSpPr>
          <p:cNvPr id="10" name="Rectangle 9">
            <a:extLst>
              <a:ext uri="{FF2B5EF4-FFF2-40B4-BE49-F238E27FC236}">
                <a16:creationId xmlns:a16="http://schemas.microsoft.com/office/drawing/2014/main" id="{E216A094-F568-C793-8F97-27AFF6070F2C}"/>
              </a:ext>
            </a:extLst>
          </p:cNvPr>
          <p:cNvSpPr/>
          <p:nvPr userDrawn="1"/>
        </p:nvSpPr>
        <p:spPr>
          <a:xfrm flipV="1">
            <a:off x="0" y="7784275"/>
            <a:ext cx="12192000" cy="45719"/>
          </a:xfrm>
          <a:prstGeom prst="rect">
            <a:avLst/>
          </a:prstGeom>
          <a:gradFill flip="none" rotWithShape="1">
            <a:gsLst>
              <a:gs pos="55000">
                <a:schemeClr val="accent1">
                  <a:tint val="66000"/>
                  <a:satMod val="160000"/>
                </a:schemeClr>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0">
            <a:extLst>
              <a:ext uri="{FF2B5EF4-FFF2-40B4-BE49-F238E27FC236}">
                <a16:creationId xmlns:a16="http://schemas.microsoft.com/office/drawing/2014/main" id="{A9C39C8B-2BFF-098E-E1C9-FA7041200685}"/>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16" name="Footer Placeholder 2">
            <a:extLst>
              <a:ext uri="{FF2B5EF4-FFF2-40B4-BE49-F238E27FC236}">
                <a16:creationId xmlns:a16="http://schemas.microsoft.com/office/drawing/2014/main" id="{799D4C5B-67DC-6D09-72BE-956E60EACAD7}"/>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Data and Image Processing</a:t>
            </a:r>
          </a:p>
        </p:txBody>
      </p:sp>
      <p:pic>
        <p:nvPicPr>
          <p:cNvPr id="17" name="Picture 16">
            <a:extLst>
              <a:ext uri="{FF2B5EF4-FFF2-40B4-BE49-F238E27FC236}">
                <a16:creationId xmlns:a16="http://schemas.microsoft.com/office/drawing/2014/main" id="{7D99DB8F-3E3A-7E1E-F27A-B431376754D2}"/>
              </a:ext>
            </a:extLst>
          </p:cNvPr>
          <p:cNvPicPr>
            <a:picLocks noChangeAspect="1"/>
          </p:cNvPicPr>
          <p:nvPr userDrawn="1"/>
        </p:nvPicPr>
        <p:blipFill>
          <a:blip r:embed="rId5"/>
          <a:stretch>
            <a:fillRect/>
          </a:stretch>
        </p:blipFill>
        <p:spPr>
          <a:xfrm>
            <a:off x="605643" y="569960"/>
            <a:ext cx="11014448" cy="5678138"/>
          </a:xfrm>
          <a:prstGeom prst="rect">
            <a:avLst/>
          </a:prstGeom>
        </p:spPr>
      </p:pic>
      <p:sp>
        <p:nvSpPr>
          <p:cNvPr id="19" name="Rectangle 18">
            <a:extLst>
              <a:ext uri="{FF2B5EF4-FFF2-40B4-BE49-F238E27FC236}">
                <a16:creationId xmlns:a16="http://schemas.microsoft.com/office/drawing/2014/main" id="{62B0AB55-15AC-72C6-0E6F-5E9F62A1278E}"/>
              </a:ext>
            </a:extLst>
          </p:cNvPr>
          <p:cNvSpPr/>
          <p:nvPr userDrawn="1"/>
        </p:nvSpPr>
        <p:spPr>
          <a:xfrm flipV="1">
            <a:off x="0" y="6857999"/>
            <a:ext cx="12192000" cy="45719"/>
          </a:xfrm>
          <a:prstGeom prst="rect">
            <a:avLst/>
          </a:prstGeom>
          <a:gradFill>
            <a:gsLst>
              <a:gs pos="55000">
                <a:srgbClr val="C0ABDD"/>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2883D54-12B7-02EF-BF12-88C756231103}"/>
              </a:ext>
            </a:extLst>
          </p:cNvPr>
          <p:cNvSpPr>
            <a:spLocks noGrp="1"/>
          </p:cNvSpPr>
          <p:nvPr>
            <p:ph type="title"/>
          </p:nvPr>
        </p:nvSpPr>
        <p:spPr>
          <a:xfrm>
            <a:off x="838200" y="10859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Freeform 3">
            <a:extLst>
              <a:ext uri="{FF2B5EF4-FFF2-40B4-BE49-F238E27FC236}">
                <a16:creationId xmlns:a16="http://schemas.microsoft.com/office/drawing/2014/main" id="{20C9B92E-4881-92A7-D5A5-88CE3E779FD2}"/>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3" name="Picture 2">
            <a:extLst>
              <a:ext uri="{FF2B5EF4-FFF2-40B4-BE49-F238E27FC236}">
                <a16:creationId xmlns:a16="http://schemas.microsoft.com/office/drawing/2014/main" id="{461F2B9A-D549-F10B-87EC-24BC34378AC4}"/>
              </a:ext>
            </a:extLst>
          </p:cNvPr>
          <p:cNvPicPr>
            <a:picLocks noChangeAspect="1"/>
          </p:cNvPicPr>
          <p:nvPr userDrawn="1"/>
        </p:nvPicPr>
        <p:blipFill>
          <a:blip r:embed="rId6"/>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4032717372"/>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5"/>
          <a:stretch>
            <a:fillRect/>
          </a:stretch>
        </p:blipFill>
        <p:spPr>
          <a:xfrm>
            <a:off x="329850" y="125650"/>
            <a:ext cx="1288317" cy="293063"/>
          </a:xfrm>
          <a:prstGeom prst="rect">
            <a:avLst/>
          </a:prstGeom>
        </p:spPr>
      </p:pic>
      <p:sp>
        <p:nvSpPr>
          <p:cNvPr id="10" name="Rectangle 9">
            <a:extLst>
              <a:ext uri="{FF2B5EF4-FFF2-40B4-BE49-F238E27FC236}">
                <a16:creationId xmlns:a16="http://schemas.microsoft.com/office/drawing/2014/main" id="{E216A094-F568-C793-8F97-27AFF6070F2C}"/>
              </a:ext>
            </a:extLst>
          </p:cNvPr>
          <p:cNvSpPr/>
          <p:nvPr userDrawn="1"/>
        </p:nvSpPr>
        <p:spPr>
          <a:xfrm flipV="1">
            <a:off x="0" y="7784275"/>
            <a:ext cx="12192000" cy="45719"/>
          </a:xfrm>
          <a:prstGeom prst="rect">
            <a:avLst/>
          </a:prstGeom>
          <a:gradFill flip="none" rotWithShape="1">
            <a:gsLst>
              <a:gs pos="55000">
                <a:schemeClr val="accent1">
                  <a:tint val="66000"/>
                  <a:satMod val="160000"/>
                </a:schemeClr>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0">
            <a:extLst>
              <a:ext uri="{FF2B5EF4-FFF2-40B4-BE49-F238E27FC236}">
                <a16:creationId xmlns:a16="http://schemas.microsoft.com/office/drawing/2014/main" id="{A9C39C8B-2BFF-098E-E1C9-FA7041200685}"/>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16" name="Footer Placeholder 2">
            <a:extLst>
              <a:ext uri="{FF2B5EF4-FFF2-40B4-BE49-F238E27FC236}">
                <a16:creationId xmlns:a16="http://schemas.microsoft.com/office/drawing/2014/main" id="{799D4C5B-67DC-6D09-72BE-956E60EACAD7}"/>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Data and Image Processing</a:t>
            </a:r>
          </a:p>
        </p:txBody>
      </p:sp>
      <p:pic>
        <p:nvPicPr>
          <p:cNvPr id="17" name="Picture 16">
            <a:extLst>
              <a:ext uri="{FF2B5EF4-FFF2-40B4-BE49-F238E27FC236}">
                <a16:creationId xmlns:a16="http://schemas.microsoft.com/office/drawing/2014/main" id="{7D99DB8F-3E3A-7E1E-F27A-B431376754D2}"/>
              </a:ext>
            </a:extLst>
          </p:cNvPr>
          <p:cNvPicPr>
            <a:picLocks noChangeAspect="1"/>
          </p:cNvPicPr>
          <p:nvPr userDrawn="1"/>
        </p:nvPicPr>
        <p:blipFill>
          <a:blip r:embed="rId6"/>
          <a:stretch>
            <a:fillRect/>
          </a:stretch>
        </p:blipFill>
        <p:spPr>
          <a:xfrm>
            <a:off x="605643" y="569960"/>
            <a:ext cx="11014448" cy="5678138"/>
          </a:xfrm>
          <a:prstGeom prst="rect">
            <a:avLst/>
          </a:prstGeom>
        </p:spPr>
      </p:pic>
      <p:sp>
        <p:nvSpPr>
          <p:cNvPr id="19" name="Rectangle 18">
            <a:extLst>
              <a:ext uri="{FF2B5EF4-FFF2-40B4-BE49-F238E27FC236}">
                <a16:creationId xmlns:a16="http://schemas.microsoft.com/office/drawing/2014/main" id="{62B0AB55-15AC-72C6-0E6F-5E9F62A1278E}"/>
              </a:ext>
            </a:extLst>
          </p:cNvPr>
          <p:cNvSpPr/>
          <p:nvPr userDrawn="1"/>
        </p:nvSpPr>
        <p:spPr>
          <a:xfrm flipV="1">
            <a:off x="0" y="6857999"/>
            <a:ext cx="12192000" cy="45719"/>
          </a:xfrm>
          <a:prstGeom prst="rect">
            <a:avLst/>
          </a:prstGeom>
          <a:gradFill>
            <a:gsLst>
              <a:gs pos="55000">
                <a:srgbClr val="C0ABDD"/>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2883D54-12B7-02EF-BF12-88C756231103}"/>
              </a:ext>
            </a:extLst>
          </p:cNvPr>
          <p:cNvSpPr>
            <a:spLocks noGrp="1"/>
          </p:cNvSpPr>
          <p:nvPr>
            <p:ph type="title"/>
          </p:nvPr>
        </p:nvSpPr>
        <p:spPr>
          <a:xfrm>
            <a:off x="838200" y="773695"/>
            <a:ext cx="4432443" cy="424813"/>
          </a:xfrm>
          <a:prstGeom prst="rect">
            <a:avLst/>
          </a:prstGeom>
        </p:spPr>
        <p:txBody>
          <a:bodyPr vert="horz" lIns="91440" tIns="45720" rIns="91440" bIns="45720" rtlCol="0" anchor="ctr">
            <a:normAutofit/>
          </a:bodyPr>
          <a:lstStyle/>
          <a:p>
            <a:r>
              <a:rPr lang="en-US" dirty="0" err="1"/>
              <a:t>Misc</a:t>
            </a:r>
            <a:r>
              <a:rPr lang="en-US" dirty="0"/>
              <a:t> Design Elements</a:t>
            </a:r>
          </a:p>
        </p:txBody>
      </p:sp>
      <p:sp>
        <p:nvSpPr>
          <p:cNvPr id="4" name="Freeform 3">
            <a:extLst>
              <a:ext uri="{FF2B5EF4-FFF2-40B4-BE49-F238E27FC236}">
                <a16:creationId xmlns:a16="http://schemas.microsoft.com/office/drawing/2014/main" id="{14170EB7-A4D6-A473-A11C-5C8A67508BDF}"/>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3" name="Picture 2">
            <a:extLst>
              <a:ext uri="{FF2B5EF4-FFF2-40B4-BE49-F238E27FC236}">
                <a16:creationId xmlns:a16="http://schemas.microsoft.com/office/drawing/2014/main" id="{80A10510-9194-E060-3DDD-A0A4EB9DDECF}"/>
              </a:ext>
            </a:extLst>
          </p:cNvPr>
          <p:cNvPicPr>
            <a:picLocks noChangeAspect="1"/>
          </p:cNvPicPr>
          <p:nvPr userDrawn="1"/>
        </p:nvPicPr>
        <p:blipFill>
          <a:blip r:embed="rId7"/>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2581793268"/>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dt="0"/>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kahoot.i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269100-96A6-6EC0-2248-BA1D7870308E}"/>
              </a:ext>
            </a:extLst>
          </p:cNvPr>
          <p:cNvSpPr>
            <a:spLocks noGrp="1"/>
          </p:cNvSpPr>
          <p:nvPr>
            <p:ph type="title"/>
          </p:nvPr>
        </p:nvSpPr>
        <p:spPr>
          <a:xfrm>
            <a:off x="1472745" y="4029311"/>
            <a:ext cx="9246509" cy="1324519"/>
          </a:xfrm>
          <a:prstGeom prst="rect">
            <a:avLst/>
          </a:prstGeom>
        </p:spPr>
        <p:txBody>
          <a:bodyPr>
            <a:normAutofit fontScale="90000"/>
          </a:bodyPr>
          <a:lstStyle/>
          <a:p>
            <a:r>
              <a:rPr lang="en-US" dirty="0"/>
              <a:t>Data and Image Processing</a:t>
            </a:r>
          </a:p>
        </p:txBody>
      </p:sp>
    </p:spTree>
    <p:extLst>
      <p:ext uri="{BB962C8B-B14F-4D97-AF65-F5344CB8AC3E}">
        <p14:creationId xmlns:p14="http://schemas.microsoft.com/office/powerpoint/2010/main" val="2072797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10</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Data and Image Processing</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1609915" y="1105506"/>
            <a:ext cx="8972170" cy="468862"/>
          </a:xfrm>
        </p:spPr>
        <p:txBody>
          <a:bodyPr>
            <a:normAutofit fontScale="90000"/>
          </a:bodyPr>
          <a:lstStyle/>
          <a:p>
            <a:r>
              <a:rPr lang="en-US" dirty="0"/>
              <a:t>Computers translate binary code data into a table that can be processed further</a:t>
            </a:r>
          </a:p>
        </p:txBody>
      </p:sp>
      <p:sp>
        <p:nvSpPr>
          <p:cNvPr id="8" name="TextBox 7">
            <a:extLst>
              <a:ext uri="{FF2B5EF4-FFF2-40B4-BE49-F238E27FC236}">
                <a16:creationId xmlns:a16="http://schemas.microsoft.com/office/drawing/2014/main" id="{087DAA96-6BEF-7554-2AC7-EFB069DA552F}"/>
              </a:ext>
            </a:extLst>
          </p:cNvPr>
          <p:cNvSpPr txBox="1"/>
          <p:nvPr/>
        </p:nvSpPr>
        <p:spPr>
          <a:xfrm>
            <a:off x="2468948" y="5935948"/>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redits: </a:t>
            </a:r>
            <a:r>
              <a:rPr lang="en-US" sz="1200" b="0" i="0" dirty="0">
                <a:solidFill>
                  <a:srgbClr val="141212"/>
                </a:solidFill>
                <a:effectLst/>
              </a:rPr>
              <a:t>NASA’s Universe of Learning </a:t>
            </a:r>
            <a:endParaRPr lang="en-US" sz="1200" dirty="0"/>
          </a:p>
        </p:txBody>
      </p:sp>
      <p:pic>
        <p:nvPicPr>
          <p:cNvPr id="6" name="Picture 5" descr="The image shows a comparison of two 11x11 grids, where each grid cell contains numerical data. The grid on the left presents raw numerical values representing the number of photons detected in each cell. On the right, the same grid is color-coded to indicate photon count ranges based on a legend. Cells with higher photon counts are displayed in brighter colors, transitioning from black for counts below 40 to yellow for counts greater than 160. Cells with photon counts under 40 are black.&#10;Cells with counts between 40-80 are dark red. Cells with counts between 81-120 are orange. Cells with counts between 121-160 are light orange. Cells with counts over 160 are yellow.&#10;An arrow points from the left grid to the right, indicating the transformation from raw values to color-coded representation. Below the color-coded grid, a legend explains the photon count ranges corresponding to each color.">
            <a:extLst>
              <a:ext uri="{FF2B5EF4-FFF2-40B4-BE49-F238E27FC236}">
                <a16:creationId xmlns:a16="http://schemas.microsoft.com/office/drawing/2014/main" id="{F9232C2E-125D-7158-31AA-694B60F401AD}"/>
              </a:ext>
            </a:extLst>
          </p:cNvPr>
          <p:cNvPicPr>
            <a:picLocks noChangeAspect="1"/>
          </p:cNvPicPr>
          <p:nvPr/>
        </p:nvPicPr>
        <p:blipFill>
          <a:blip r:embed="rId4"/>
          <a:stretch>
            <a:fillRect/>
          </a:stretch>
        </p:blipFill>
        <p:spPr>
          <a:xfrm>
            <a:off x="2141838" y="1875160"/>
            <a:ext cx="7772400" cy="4060788"/>
          </a:xfrm>
          <a:prstGeom prst="rect">
            <a:avLst/>
          </a:prstGeom>
        </p:spPr>
      </p:pic>
    </p:spTree>
    <p:extLst>
      <p:ext uri="{BB962C8B-B14F-4D97-AF65-F5344CB8AC3E}">
        <p14:creationId xmlns:p14="http://schemas.microsoft.com/office/powerpoint/2010/main" val="1975050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4E372-ACE5-3C79-8FDF-0CF30E2AB29C}"/>
              </a:ext>
            </a:extLst>
          </p:cNvPr>
          <p:cNvSpPr>
            <a:spLocks noGrp="1"/>
          </p:cNvSpPr>
          <p:nvPr>
            <p:ph type="sldNum" sz="quarter" idx="4"/>
          </p:nvPr>
        </p:nvSpPr>
        <p:spPr>
          <a:xfrm>
            <a:off x="387869" y="6493978"/>
            <a:ext cx="495000" cy="365125"/>
          </a:xfrm>
        </p:spPr>
        <p:txBody>
          <a:bodyPr/>
          <a:lstStyle/>
          <a:p>
            <a:fld id="{8D407A93-5F51-6D4C-9C0B-941BF48061CC}" type="slidenum">
              <a:rPr lang="en-US" smtClean="0"/>
              <a:pPr/>
              <a:t>11</a:t>
            </a:fld>
            <a:endParaRPr lang="en-US" dirty="0"/>
          </a:p>
        </p:txBody>
      </p:sp>
      <p:sp>
        <p:nvSpPr>
          <p:cNvPr id="3" name="Footer Placeholder 2">
            <a:extLst>
              <a:ext uri="{FF2B5EF4-FFF2-40B4-BE49-F238E27FC236}">
                <a16:creationId xmlns:a16="http://schemas.microsoft.com/office/drawing/2014/main" id="{90D7F243-3B4A-7B6B-014E-0F948CD800A1}"/>
              </a:ext>
            </a:extLst>
          </p:cNvPr>
          <p:cNvSpPr>
            <a:spLocks noGrp="1"/>
          </p:cNvSpPr>
          <p:nvPr>
            <p:ph type="ftr" sz="quarter" idx="3"/>
          </p:nvPr>
        </p:nvSpPr>
        <p:spPr>
          <a:xfrm>
            <a:off x="914400" y="6492875"/>
            <a:ext cx="4114800" cy="365125"/>
          </a:xfrm>
        </p:spPr>
        <p:txBody>
          <a:bodyPr/>
          <a:lstStyle/>
          <a:p>
            <a:r>
              <a:rPr lang="en-US" dirty="0"/>
              <a:t>Data and Image Processing</a:t>
            </a:r>
          </a:p>
        </p:txBody>
      </p:sp>
      <p:sp>
        <p:nvSpPr>
          <p:cNvPr id="4" name="Rounded Rectangle 3">
            <a:extLst>
              <a:ext uri="{FF2B5EF4-FFF2-40B4-BE49-F238E27FC236}">
                <a16:creationId xmlns:a16="http://schemas.microsoft.com/office/drawing/2014/main" id="{96BBE8F5-174E-F8EB-34A4-DE9E5EE8E982}"/>
              </a:ext>
            </a:extLst>
          </p:cNvPr>
          <p:cNvSpPr/>
          <p:nvPr/>
        </p:nvSpPr>
        <p:spPr>
          <a:xfrm>
            <a:off x="3488988" y="1147864"/>
            <a:ext cx="5214025" cy="612842"/>
          </a:xfrm>
          <a:prstGeom prst="roundRect">
            <a:avLst>
              <a:gd name="adj" fmla="val 50000"/>
            </a:avLst>
          </a:pr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TextBox 5">
            <a:extLst>
              <a:ext uri="{FF2B5EF4-FFF2-40B4-BE49-F238E27FC236}">
                <a16:creationId xmlns:a16="http://schemas.microsoft.com/office/drawing/2014/main" id="{A698AAFF-6E9F-24D9-53F3-DD6A1FCB2E3F}"/>
              </a:ext>
            </a:extLst>
          </p:cNvPr>
          <p:cNvSpPr txBox="1"/>
          <p:nvPr/>
        </p:nvSpPr>
        <p:spPr>
          <a:xfrm>
            <a:off x="4804620" y="1161897"/>
            <a:ext cx="2883738" cy="584775"/>
          </a:xfrm>
          <a:prstGeom prst="rect">
            <a:avLst/>
          </a:prstGeom>
          <a:noFill/>
        </p:spPr>
        <p:txBody>
          <a:bodyPr wrap="none" rtlCol="0">
            <a:spAutoFit/>
          </a:bodyPr>
          <a:lstStyle/>
          <a:p>
            <a:r>
              <a:rPr lang="en-US" sz="3200" b="1" dirty="0"/>
              <a:t>Key Vocabulary</a:t>
            </a:r>
          </a:p>
        </p:txBody>
      </p:sp>
      <p:sp>
        <p:nvSpPr>
          <p:cNvPr id="7" name="TextBox 6">
            <a:extLst>
              <a:ext uri="{FF2B5EF4-FFF2-40B4-BE49-F238E27FC236}">
                <a16:creationId xmlns:a16="http://schemas.microsoft.com/office/drawing/2014/main" id="{87C4E39B-E280-6130-F9BA-166E5758AF4D}"/>
              </a:ext>
            </a:extLst>
          </p:cNvPr>
          <p:cNvSpPr txBox="1"/>
          <p:nvPr/>
        </p:nvSpPr>
        <p:spPr>
          <a:xfrm>
            <a:off x="1470580" y="2091148"/>
            <a:ext cx="1022011" cy="538609"/>
          </a:xfrm>
          <a:prstGeom prst="rect">
            <a:avLst/>
          </a:prstGeom>
          <a:noFill/>
        </p:spPr>
        <p:txBody>
          <a:bodyPr wrap="none" rtlCol="0">
            <a:spAutoFit/>
          </a:bodyPr>
          <a:lstStyle/>
          <a:p>
            <a:r>
              <a:rPr lang="en-US" sz="2900" dirty="0"/>
              <a:t>Pixels</a:t>
            </a:r>
          </a:p>
        </p:txBody>
      </p:sp>
      <p:sp>
        <p:nvSpPr>
          <p:cNvPr id="9" name="TextBox 8">
            <a:extLst>
              <a:ext uri="{FF2B5EF4-FFF2-40B4-BE49-F238E27FC236}">
                <a16:creationId xmlns:a16="http://schemas.microsoft.com/office/drawing/2014/main" id="{7CA98A8D-971D-8C1E-0BE7-A318E22E20BD}"/>
              </a:ext>
            </a:extLst>
          </p:cNvPr>
          <p:cNvSpPr txBox="1"/>
          <p:nvPr/>
        </p:nvSpPr>
        <p:spPr>
          <a:xfrm>
            <a:off x="1470580" y="2685602"/>
            <a:ext cx="4625420" cy="3170099"/>
          </a:xfrm>
          <a:prstGeom prst="rect">
            <a:avLst/>
          </a:prstGeom>
          <a:noFill/>
        </p:spPr>
        <p:txBody>
          <a:bodyPr wrap="square" rtlCol="0">
            <a:spAutoFit/>
          </a:bodyPr>
          <a:lstStyle/>
          <a:p>
            <a:r>
              <a:rPr lang="en-US" sz="2000" dirty="0"/>
              <a:t>Rectangles (often squares) that form images on screens and computer displays, and are the smallest controllable elements of on-screen images.</a:t>
            </a:r>
          </a:p>
          <a:p>
            <a:endParaRPr lang="en-US" sz="2000" dirty="0"/>
          </a:p>
          <a:p>
            <a:r>
              <a:rPr lang="en-US" sz="2000" dirty="0"/>
              <a:t>You can think of </a:t>
            </a:r>
            <a:r>
              <a:rPr lang="en-US" sz="2000" b="1" dirty="0"/>
              <a:t>pixels</a:t>
            </a:r>
            <a:r>
              <a:rPr lang="en-US" sz="2000" dirty="0"/>
              <a:t> as sections of a paint-by-number image, where the canvas is divided into sections, each marked with a number corresponding to a particular color (or value).</a:t>
            </a:r>
          </a:p>
        </p:txBody>
      </p:sp>
      <p:pic>
        <p:nvPicPr>
          <p:cNvPr id="11" name="Picture 10" descr="Two black-and-white images show the same area of the sky with a pair of stars at the center. The image on the right is a portion of the first image returned by the Wide Field/Planetary Camera on the Hubble Space Telescope (HST). On the left is a ground-based image of the same area. The pair of stars is well separated in the HST image on the right, but blur together in the ground-based image due to differences in the size of the pixels. &#10;">
            <a:extLst>
              <a:ext uri="{FF2B5EF4-FFF2-40B4-BE49-F238E27FC236}">
                <a16:creationId xmlns:a16="http://schemas.microsoft.com/office/drawing/2014/main" id="{D8DCF42A-50F3-D0A1-6FD0-AB4F59EAC1BF}"/>
              </a:ext>
            </a:extLst>
          </p:cNvPr>
          <p:cNvPicPr>
            <a:picLocks noChangeAspect="1"/>
          </p:cNvPicPr>
          <p:nvPr/>
        </p:nvPicPr>
        <p:blipFill>
          <a:blip r:embed="rId4"/>
          <a:srcRect l="13536" r="13200"/>
          <a:stretch/>
        </p:blipFill>
        <p:spPr>
          <a:xfrm>
            <a:off x="6662057" y="2091148"/>
            <a:ext cx="4136572" cy="3155145"/>
          </a:xfrm>
          <a:prstGeom prst="rect">
            <a:avLst/>
          </a:prstGeom>
        </p:spPr>
      </p:pic>
      <p:sp>
        <p:nvSpPr>
          <p:cNvPr id="5" name="TextBox 4">
            <a:extLst>
              <a:ext uri="{FF2B5EF4-FFF2-40B4-BE49-F238E27FC236}">
                <a16:creationId xmlns:a16="http://schemas.microsoft.com/office/drawing/2014/main" id="{CCCB439B-B2DC-E2E1-6197-A9E1C79B3C18}"/>
              </a:ext>
            </a:extLst>
          </p:cNvPr>
          <p:cNvSpPr txBox="1"/>
          <p:nvPr/>
        </p:nvSpPr>
        <p:spPr>
          <a:xfrm>
            <a:off x="6577531" y="5357548"/>
            <a:ext cx="3681349" cy="646331"/>
          </a:xfrm>
          <a:prstGeom prst="rect">
            <a:avLst/>
          </a:prstGeom>
          <a:noFill/>
        </p:spPr>
        <p:txBody>
          <a:bodyPr wrap="square" rtlCol="0">
            <a:spAutoFit/>
          </a:bodyPr>
          <a:lstStyle/>
          <a:p>
            <a:r>
              <a:rPr lang="en-US" sz="1200" b="1" dirty="0"/>
              <a:t>Image c</a:t>
            </a:r>
            <a:r>
              <a:rPr lang="en-US" sz="1200" b="1" i="0" dirty="0">
                <a:effectLst/>
              </a:rPr>
              <a:t>redit: </a:t>
            </a:r>
            <a:r>
              <a:rPr lang="en-US" sz="1200" i="0" dirty="0">
                <a:effectLst/>
              </a:rPr>
              <a:t>NASA,</a:t>
            </a:r>
            <a:r>
              <a:rPr lang="en-US" sz="1200" dirty="0"/>
              <a:t> ESA, and STScI (Ground Image: E. Persson (Las Campanas Observatory, Chile)/ Observatories of the Carnegie Institution of Washington</a:t>
            </a:r>
          </a:p>
        </p:txBody>
      </p:sp>
    </p:spTree>
    <p:extLst>
      <p:ext uri="{BB962C8B-B14F-4D97-AF65-F5344CB8AC3E}">
        <p14:creationId xmlns:p14="http://schemas.microsoft.com/office/powerpoint/2010/main" val="2864647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12</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Data and Image Processing</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914400" y="592913"/>
            <a:ext cx="5284892" cy="2181788"/>
          </a:xfrm>
        </p:spPr>
        <p:txBody>
          <a:bodyPr>
            <a:normAutofit/>
          </a:bodyPr>
          <a:lstStyle/>
          <a:p>
            <a:pPr algn="r"/>
            <a:r>
              <a:rPr lang="en-US" dirty="0"/>
              <a:t>Telescope images are a  visual representation of data collected across one or more wavelengths of light</a:t>
            </a:r>
          </a:p>
        </p:txBody>
      </p:sp>
      <p:sp>
        <p:nvSpPr>
          <p:cNvPr id="8" name="TextBox 7">
            <a:extLst>
              <a:ext uri="{FF2B5EF4-FFF2-40B4-BE49-F238E27FC236}">
                <a16:creationId xmlns:a16="http://schemas.microsoft.com/office/drawing/2014/main" id="{087DAA96-6BEF-7554-2AC7-EFB069DA552F}"/>
              </a:ext>
            </a:extLst>
          </p:cNvPr>
          <p:cNvSpPr txBox="1"/>
          <p:nvPr/>
        </p:nvSpPr>
        <p:spPr>
          <a:xfrm>
            <a:off x="6898639" y="5581560"/>
            <a:ext cx="3979332" cy="646331"/>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dirty="0">
                <a:solidFill>
                  <a:srgbClr val="141212"/>
                </a:solidFill>
              </a:rPr>
              <a:t>X-ray: NASA/CXC/SAO; Optical: NASA/</a:t>
            </a:r>
            <a:r>
              <a:rPr lang="en-US" sz="1200" dirty="0" err="1">
                <a:solidFill>
                  <a:srgbClr val="141212"/>
                </a:solidFill>
              </a:rPr>
              <a:t>STScI</a:t>
            </a:r>
            <a:r>
              <a:rPr lang="en-US" sz="1200" dirty="0">
                <a:solidFill>
                  <a:srgbClr val="141212"/>
                </a:solidFill>
              </a:rPr>
              <a:t>; Infrared: NASA/JPL/Caltech; Radio: NSF/NRAO/VLA; Ultraviolet: ESA/XMM-Newton</a:t>
            </a:r>
            <a:endParaRPr lang="en-US" sz="1200" dirty="0"/>
          </a:p>
        </p:txBody>
      </p:sp>
      <p:pic>
        <p:nvPicPr>
          <p:cNvPr id="13" name="Picture 12" descr="A collage of telescope images shows the Crab Nebula. The larger multiwavelength image at the top shows a bright pinkish-purple center where a neutron star is located, surrounded by filaments of reds, greens, blues, and yellows that form a multicolored cloud-like shape against a black background with blue scattered dots. The larger image at the top combines data from five different telescopes: the VLA (radio, shown in red in the bottom right), the Spitzer Space Telescope (infrared, shown in yellow), the Hubble Space Telescope (visible light, shown in green), XMM-Newton (ultraviolet, shown in blue), and the Chandra X-Ray Observatory (X-ray, shown in purple). ">
            <a:extLst>
              <a:ext uri="{FF2B5EF4-FFF2-40B4-BE49-F238E27FC236}">
                <a16:creationId xmlns:a16="http://schemas.microsoft.com/office/drawing/2014/main" id="{7FF8FE4B-CFA1-0BC5-AB56-3C2FF5A255C7}"/>
              </a:ext>
            </a:extLst>
          </p:cNvPr>
          <p:cNvPicPr>
            <a:picLocks noChangeAspect="1"/>
          </p:cNvPicPr>
          <p:nvPr/>
        </p:nvPicPr>
        <p:blipFill>
          <a:blip r:embed="rId4"/>
          <a:stretch>
            <a:fillRect/>
          </a:stretch>
        </p:blipFill>
        <p:spPr>
          <a:xfrm>
            <a:off x="6898639" y="804787"/>
            <a:ext cx="3979333" cy="4776773"/>
          </a:xfrm>
          <a:prstGeom prst="rect">
            <a:avLst/>
          </a:prstGeom>
        </p:spPr>
      </p:pic>
    </p:spTree>
    <p:extLst>
      <p:ext uri="{BB962C8B-B14F-4D97-AF65-F5344CB8AC3E}">
        <p14:creationId xmlns:p14="http://schemas.microsoft.com/office/powerpoint/2010/main" val="1019277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18CBFA-29D8-5E30-98C9-4CCAE708D0F7}"/>
              </a:ext>
            </a:extLst>
          </p:cNvPr>
          <p:cNvSpPr>
            <a:spLocks noGrp="1"/>
          </p:cNvSpPr>
          <p:nvPr>
            <p:ph type="sldNum" sz="quarter" idx="4"/>
          </p:nvPr>
        </p:nvSpPr>
        <p:spPr/>
        <p:txBody>
          <a:bodyPr/>
          <a:lstStyle/>
          <a:p>
            <a:fld id="{8D407A93-5F51-6D4C-9C0B-941BF48061CC}" type="slidenum">
              <a:rPr lang="en-US" smtClean="0"/>
              <a:pPr/>
              <a:t>13</a:t>
            </a:fld>
            <a:endParaRPr lang="en-US" dirty="0"/>
          </a:p>
        </p:txBody>
      </p:sp>
      <p:sp>
        <p:nvSpPr>
          <p:cNvPr id="3" name="Footer Placeholder 2">
            <a:extLst>
              <a:ext uri="{FF2B5EF4-FFF2-40B4-BE49-F238E27FC236}">
                <a16:creationId xmlns:a16="http://schemas.microsoft.com/office/drawing/2014/main" id="{8739D7CB-9881-3CE5-E897-27D25AE982C0}"/>
              </a:ext>
            </a:extLst>
          </p:cNvPr>
          <p:cNvSpPr>
            <a:spLocks noGrp="1"/>
          </p:cNvSpPr>
          <p:nvPr>
            <p:ph type="ftr" sz="quarter" idx="3"/>
          </p:nvPr>
        </p:nvSpPr>
        <p:spPr/>
        <p:txBody>
          <a:bodyPr/>
          <a:lstStyle/>
          <a:p>
            <a:r>
              <a:rPr lang="en-US"/>
              <a:t>Data and Image Processing</a:t>
            </a:r>
            <a:endParaRPr lang="en-US" dirty="0"/>
          </a:p>
        </p:txBody>
      </p:sp>
      <p:pic>
        <p:nvPicPr>
          <p:cNvPr id="7" name="Picture 6">
            <a:extLst>
              <a:ext uri="{FF2B5EF4-FFF2-40B4-BE49-F238E27FC236}">
                <a16:creationId xmlns:a16="http://schemas.microsoft.com/office/drawing/2014/main" id="{EFFB4CAC-B01A-9EEE-5C8B-85F516C70AE1}"/>
              </a:ext>
            </a:extLst>
          </p:cNvPr>
          <p:cNvPicPr>
            <a:picLocks/>
          </p:cNvPicPr>
          <p:nvPr/>
        </p:nvPicPr>
        <p:blipFill>
          <a:blip r:embed="rId3"/>
          <a:stretch>
            <a:fillRect/>
          </a:stretch>
        </p:blipFill>
        <p:spPr>
          <a:xfrm>
            <a:off x="2696633" y="1647168"/>
            <a:ext cx="6798734" cy="4451607"/>
          </a:xfrm>
          <a:prstGeom prst="rect">
            <a:avLst/>
          </a:prstGeom>
        </p:spPr>
      </p:pic>
      <p:sp>
        <p:nvSpPr>
          <p:cNvPr id="11" name="Title 3">
            <a:extLst>
              <a:ext uri="{FF2B5EF4-FFF2-40B4-BE49-F238E27FC236}">
                <a16:creationId xmlns:a16="http://schemas.microsoft.com/office/drawing/2014/main" id="{03F00647-479C-FF37-BB16-F6AD9F032858}"/>
              </a:ext>
            </a:extLst>
          </p:cNvPr>
          <p:cNvSpPr txBox="1">
            <a:spLocks/>
          </p:cNvSpPr>
          <p:nvPr/>
        </p:nvSpPr>
        <p:spPr>
          <a:xfrm>
            <a:off x="902522" y="649186"/>
            <a:ext cx="10078745" cy="908680"/>
          </a:xfrm>
          <a:prstGeom prst="rect">
            <a:avLst/>
          </a:prstGeom>
        </p:spPr>
        <p:txBody>
          <a:bodyPr>
            <a:noAutofit/>
          </a:bodyPr>
          <a:lst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a:lstStyle>
          <a:p>
            <a:r>
              <a:rPr lang="en-US" sz="3200" dirty="0">
                <a:solidFill>
                  <a:srgbClr val="000000"/>
                </a:solidFill>
              </a:rPr>
              <a:t>By combining images captured with different filters, we can create full-color astronomical images</a:t>
            </a:r>
          </a:p>
        </p:txBody>
      </p:sp>
    </p:spTree>
    <p:extLst>
      <p:ext uri="{BB962C8B-B14F-4D97-AF65-F5344CB8AC3E}">
        <p14:creationId xmlns:p14="http://schemas.microsoft.com/office/powerpoint/2010/main" val="69473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58219-A274-3D3D-B3CD-DE83387BDE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FD16AB-4C86-CEBE-B76B-242EBA491AF1}"/>
              </a:ext>
            </a:extLst>
          </p:cNvPr>
          <p:cNvSpPr>
            <a:spLocks noGrp="1"/>
          </p:cNvSpPr>
          <p:nvPr>
            <p:ph type="sldNum" sz="quarter" idx="4"/>
          </p:nvPr>
        </p:nvSpPr>
        <p:spPr/>
        <p:txBody>
          <a:bodyPr/>
          <a:lstStyle/>
          <a:p>
            <a:fld id="{8D407A93-5F51-6D4C-9C0B-941BF48061CC}" type="slidenum">
              <a:rPr lang="en-US" smtClean="0"/>
              <a:pPr/>
              <a:t>14</a:t>
            </a:fld>
            <a:endParaRPr lang="en-US" dirty="0"/>
          </a:p>
        </p:txBody>
      </p:sp>
      <p:sp>
        <p:nvSpPr>
          <p:cNvPr id="3" name="Footer Placeholder 2">
            <a:extLst>
              <a:ext uri="{FF2B5EF4-FFF2-40B4-BE49-F238E27FC236}">
                <a16:creationId xmlns:a16="http://schemas.microsoft.com/office/drawing/2014/main" id="{82F6D78E-C7DD-AD38-1BED-78C0D20382D0}"/>
              </a:ext>
            </a:extLst>
          </p:cNvPr>
          <p:cNvSpPr>
            <a:spLocks noGrp="1"/>
          </p:cNvSpPr>
          <p:nvPr>
            <p:ph type="ftr" sz="quarter" idx="3"/>
          </p:nvPr>
        </p:nvSpPr>
        <p:spPr/>
        <p:txBody>
          <a:bodyPr/>
          <a:lstStyle/>
          <a:p>
            <a:r>
              <a:rPr lang="en-US"/>
              <a:t>Data and Image Processing</a:t>
            </a:r>
            <a:endParaRPr lang="en-US" dirty="0"/>
          </a:p>
        </p:txBody>
      </p:sp>
      <p:sp>
        <p:nvSpPr>
          <p:cNvPr id="11" name="Title 3">
            <a:extLst>
              <a:ext uri="{FF2B5EF4-FFF2-40B4-BE49-F238E27FC236}">
                <a16:creationId xmlns:a16="http://schemas.microsoft.com/office/drawing/2014/main" id="{25A2245B-8F56-5038-4448-A9746FAF1163}"/>
              </a:ext>
            </a:extLst>
          </p:cNvPr>
          <p:cNvSpPr txBox="1">
            <a:spLocks/>
          </p:cNvSpPr>
          <p:nvPr/>
        </p:nvSpPr>
        <p:spPr>
          <a:xfrm>
            <a:off x="902522" y="649186"/>
            <a:ext cx="10078745" cy="908680"/>
          </a:xfrm>
          <a:prstGeom prst="rect">
            <a:avLst/>
          </a:prstGeom>
        </p:spPr>
        <p:txBody>
          <a:bodyPr>
            <a:noAutofit/>
          </a:bodyPr>
          <a:lst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a:lstStyle>
          <a:p>
            <a:r>
              <a:rPr lang="en-US" sz="3200" dirty="0">
                <a:solidFill>
                  <a:srgbClr val="000000"/>
                </a:solidFill>
              </a:rPr>
              <a:t>By combining images captured with different filters, we can create full-color astronomical images</a:t>
            </a:r>
          </a:p>
        </p:txBody>
      </p:sp>
      <p:pic>
        <p:nvPicPr>
          <p:cNvPr id="5" name="Picture 4">
            <a:extLst>
              <a:ext uri="{FF2B5EF4-FFF2-40B4-BE49-F238E27FC236}">
                <a16:creationId xmlns:a16="http://schemas.microsoft.com/office/drawing/2014/main" id="{BFE39A46-05BB-44A6-AB3A-2F6D1F18756F}"/>
              </a:ext>
            </a:extLst>
          </p:cNvPr>
          <p:cNvPicPr>
            <a:picLocks noChangeAspect="1"/>
          </p:cNvPicPr>
          <p:nvPr/>
        </p:nvPicPr>
        <p:blipFill>
          <a:blip r:embed="rId3"/>
          <a:stretch>
            <a:fillRect/>
          </a:stretch>
        </p:blipFill>
        <p:spPr>
          <a:xfrm>
            <a:off x="2696633" y="1647168"/>
            <a:ext cx="6798734" cy="4451105"/>
          </a:xfrm>
          <a:prstGeom prst="rect">
            <a:avLst/>
          </a:prstGeom>
        </p:spPr>
      </p:pic>
    </p:spTree>
    <p:extLst>
      <p:ext uri="{BB962C8B-B14F-4D97-AF65-F5344CB8AC3E}">
        <p14:creationId xmlns:p14="http://schemas.microsoft.com/office/powerpoint/2010/main" val="3171746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A25C8-EFE9-FD61-C42B-CD597FD1E0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787A18-AA86-98EA-79B1-54F69E9E935D}"/>
              </a:ext>
            </a:extLst>
          </p:cNvPr>
          <p:cNvSpPr>
            <a:spLocks noGrp="1"/>
          </p:cNvSpPr>
          <p:nvPr>
            <p:ph type="sldNum" sz="quarter" idx="4"/>
          </p:nvPr>
        </p:nvSpPr>
        <p:spPr/>
        <p:txBody>
          <a:bodyPr/>
          <a:lstStyle/>
          <a:p>
            <a:fld id="{8D407A93-5F51-6D4C-9C0B-941BF48061CC}" type="slidenum">
              <a:rPr lang="en-US" smtClean="0"/>
              <a:pPr/>
              <a:t>15</a:t>
            </a:fld>
            <a:endParaRPr lang="en-US" dirty="0"/>
          </a:p>
        </p:txBody>
      </p:sp>
      <p:sp>
        <p:nvSpPr>
          <p:cNvPr id="3" name="Footer Placeholder 2">
            <a:extLst>
              <a:ext uri="{FF2B5EF4-FFF2-40B4-BE49-F238E27FC236}">
                <a16:creationId xmlns:a16="http://schemas.microsoft.com/office/drawing/2014/main" id="{3D6F99EB-7803-4BB1-0EE2-FF5E6B9418B2}"/>
              </a:ext>
            </a:extLst>
          </p:cNvPr>
          <p:cNvSpPr>
            <a:spLocks noGrp="1"/>
          </p:cNvSpPr>
          <p:nvPr>
            <p:ph type="ftr" sz="quarter" idx="3"/>
          </p:nvPr>
        </p:nvSpPr>
        <p:spPr/>
        <p:txBody>
          <a:bodyPr/>
          <a:lstStyle/>
          <a:p>
            <a:r>
              <a:rPr lang="en-US"/>
              <a:t>Data and Image Processing</a:t>
            </a:r>
            <a:endParaRPr lang="en-US" dirty="0"/>
          </a:p>
        </p:txBody>
      </p:sp>
      <p:sp>
        <p:nvSpPr>
          <p:cNvPr id="11" name="Title 3">
            <a:extLst>
              <a:ext uri="{FF2B5EF4-FFF2-40B4-BE49-F238E27FC236}">
                <a16:creationId xmlns:a16="http://schemas.microsoft.com/office/drawing/2014/main" id="{54BC4362-B3E8-97EE-274E-BC0FFA1CB318}"/>
              </a:ext>
            </a:extLst>
          </p:cNvPr>
          <p:cNvSpPr txBox="1">
            <a:spLocks/>
          </p:cNvSpPr>
          <p:nvPr/>
        </p:nvSpPr>
        <p:spPr>
          <a:xfrm>
            <a:off x="902522" y="649186"/>
            <a:ext cx="10078745" cy="908680"/>
          </a:xfrm>
          <a:prstGeom prst="rect">
            <a:avLst/>
          </a:prstGeom>
        </p:spPr>
        <p:txBody>
          <a:bodyPr>
            <a:noAutofit/>
          </a:bodyPr>
          <a:lst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a:lstStyle>
          <a:p>
            <a:r>
              <a:rPr lang="en-US" sz="3200" dirty="0">
                <a:solidFill>
                  <a:srgbClr val="000000"/>
                </a:solidFill>
              </a:rPr>
              <a:t>By combining images captured with different filters, we can create full-color astronomical images</a:t>
            </a:r>
          </a:p>
        </p:txBody>
      </p:sp>
      <p:pic>
        <p:nvPicPr>
          <p:cNvPr id="6" name="Picture 5">
            <a:extLst>
              <a:ext uri="{FF2B5EF4-FFF2-40B4-BE49-F238E27FC236}">
                <a16:creationId xmlns:a16="http://schemas.microsoft.com/office/drawing/2014/main" id="{2CF897A2-A377-8154-A58A-9D57E1D3742F}"/>
              </a:ext>
            </a:extLst>
          </p:cNvPr>
          <p:cNvPicPr>
            <a:picLocks noChangeAspect="1"/>
          </p:cNvPicPr>
          <p:nvPr/>
        </p:nvPicPr>
        <p:blipFill>
          <a:blip r:embed="rId3"/>
          <a:stretch>
            <a:fillRect/>
          </a:stretch>
        </p:blipFill>
        <p:spPr>
          <a:xfrm>
            <a:off x="2696633" y="1647168"/>
            <a:ext cx="6808125" cy="4451105"/>
          </a:xfrm>
          <a:prstGeom prst="rect">
            <a:avLst/>
          </a:prstGeom>
        </p:spPr>
      </p:pic>
    </p:spTree>
    <p:extLst>
      <p:ext uri="{BB962C8B-B14F-4D97-AF65-F5344CB8AC3E}">
        <p14:creationId xmlns:p14="http://schemas.microsoft.com/office/powerpoint/2010/main" val="1662583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83FE3-62EA-F0FF-4D9D-125F3B08E21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B2349D-1B39-CA17-D222-E8F51F27E9CC}"/>
              </a:ext>
            </a:extLst>
          </p:cNvPr>
          <p:cNvSpPr>
            <a:spLocks noGrp="1"/>
          </p:cNvSpPr>
          <p:nvPr>
            <p:ph type="sldNum" sz="quarter" idx="4"/>
          </p:nvPr>
        </p:nvSpPr>
        <p:spPr/>
        <p:txBody>
          <a:bodyPr/>
          <a:lstStyle/>
          <a:p>
            <a:fld id="{8D407A93-5F51-6D4C-9C0B-941BF48061CC}" type="slidenum">
              <a:rPr lang="en-US" smtClean="0"/>
              <a:pPr/>
              <a:t>16</a:t>
            </a:fld>
            <a:endParaRPr lang="en-US" dirty="0"/>
          </a:p>
        </p:txBody>
      </p:sp>
      <p:sp>
        <p:nvSpPr>
          <p:cNvPr id="3" name="Footer Placeholder 2">
            <a:extLst>
              <a:ext uri="{FF2B5EF4-FFF2-40B4-BE49-F238E27FC236}">
                <a16:creationId xmlns:a16="http://schemas.microsoft.com/office/drawing/2014/main" id="{1620F5D0-988E-6A4B-795E-7E3A6178691F}"/>
              </a:ext>
            </a:extLst>
          </p:cNvPr>
          <p:cNvSpPr>
            <a:spLocks noGrp="1"/>
          </p:cNvSpPr>
          <p:nvPr>
            <p:ph type="ftr" sz="quarter" idx="3"/>
          </p:nvPr>
        </p:nvSpPr>
        <p:spPr/>
        <p:txBody>
          <a:bodyPr/>
          <a:lstStyle/>
          <a:p>
            <a:r>
              <a:rPr lang="en-US"/>
              <a:t>Data and Image Processing</a:t>
            </a:r>
            <a:endParaRPr lang="en-US" dirty="0"/>
          </a:p>
        </p:txBody>
      </p:sp>
      <p:sp>
        <p:nvSpPr>
          <p:cNvPr id="11" name="Title 3">
            <a:extLst>
              <a:ext uri="{FF2B5EF4-FFF2-40B4-BE49-F238E27FC236}">
                <a16:creationId xmlns:a16="http://schemas.microsoft.com/office/drawing/2014/main" id="{D1D49EFC-3D45-C377-12AB-15AD12104F00}"/>
              </a:ext>
            </a:extLst>
          </p:cNvPr>
          <p:cNvSpPr txBox="1">
            <a:spLocks/>
          </p:cNvSpPr>
          <p:nvPr/>
        </p:nvSpPr>
        <p:spPr>
          <a:xfrm>
            <a:off x="902522" y="649186"/>
            <a:ext cx="10078745" cy="908680"/>
          </a:xfrm>
          <a:prstGeom prst="rect">
            <a:avLst/>
          </a:prstGeom>
        </p:spPr>
        <p:txBody>
          <a:bodyPr>
            <a:noAutofit/>
          </a:bodyPr>
          <a:lst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a:lstStyle>
          <a:p>
            <a:r>
              <a:rPr lang="en-US" sz="3200" dirty="0">
                <a:solidFill>
                  <a:srgbClr val="000000"/>
                </a:solidFill>
              </a:rPr>
              <a:t>By combining images captured with different telescopes we can create a more detailed image</a:t>
            </a:r>
          </a:p>
        </p:txBody>
      </p:sp>
      <p:pic>
        <p:nvPicPr>
          <p:cNvPr id="5" name="Picture 4">
            <a:extLst>
              <a:ext uri="{FF2B5EF4-FFF2-40B4-BE49-F238E27FC236}">
                <a16:creationId xmlns:a16="http://schemas.microsoft.com/office/drawing/2014/main" id="{ACC7D843-9B51-CA9F-87D2-C9B0C7BDB1DF}"/>
              </a:ext>
            </a:extLst>
          </p:cNvPr>
          <p:cNvPicPr>
            <a:picLocks noChangeAspect="1"/>
          </p:cNvPicPr>
          <p:nvPr/>
        </p:nvPicPr>
        <p:blipFill>
          <a:blip r:embed="rId3"/>
          <a:stretch>
            <a:fillRect/>
          </a:stretch>
        </p:blipFill>
        <p:spPr>
          <a:xfrm>
            <a:off x="2696633" y="1647168"/>
            <a:ext cx="6820014" cy="4451105"/>
          </a:xfrm>
          <a:prstGeom prst="rect">
            <a:avLst/>
          </a:prstGeom>
        </p:spPr>
      </p:pic>
    </p:spTree>
    <p:extLst>
      <p:ext uri="{BB962C8B-B14F-4D97-AF65-F5344CB8AC3E}">
        <p14:creationId xmlns:p14="http://schemas.microsoft.com/office/powerpoint/2010/main" val="1038422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4C1D67-11B2-E321-4736-51FD603FD30D}"/>
              </a:ext>
            </a:extLst>
          </p:cNvPr>
          <p:cNvSpPr>
            <a:spLocks noGrp="1"/>
          </p:cNvSpPr>
          <p:nvPr>
            <p:ph type="sldNum" sz="quarter" idx="4"/>
          </p:nvPr>
        </p:nvSpPr>
        <p:spPr/>
        <p:txBody>
          <a:bodyPr/>
          <a:lstStyle/>
          <a:p>
            <a:fld id="{8D407A93-5F51-6D4C-9C0B-941BF48061CC}" type="slidenum">
              <a:rPr lang="en-US" smtClean="0"/>
              <a:pPr/>
              <a:t>17</a:t>
            </a:fld>
            <a:endParaRPr lang="en-US" dirty="0"/>
          </a:p>
        </p:txBody>
      </p:sp>
      <p:sp>
        <p:nvSpPr>
          <p:cNvPr id="3" name="Footer Placeholder 2">
            <a:extLst>
              <a:ext uri="{FF2B5EF4-FFF2-40B4-BE49-F238E27FC236}">
                <a16:creationId xmlns:a16="http://schemas.microsoft.com/office/drawing/2014/main" id="{34A0CADA-3E0B-CE98-D0E6-958CCDDC2E55}"/>
              </a:ext>
            </a:extLst>
          </p:cNvPr>
          <p:cNvSpPr>
            <a:spLocks noGrp="1"/>
          </p:cNvSpPr>
          <p:nvPr>
            <p:ph type="ftr" sz="quarter" idx="3"/>
          </p:nvPr>
        </p:nvSpPr>
        <p:spPr/>
        <p:txBody>
          <a:bodyPr/>
          <a:lstStyle/>
          <a:p>
            <a:r>
              <a:rPr lang="en-US" dirty="0"/>
              <a:t>Data and Image Processing</a:t>
            </a:r>
          </a:p>
        </p:txBody>
      </p:sp>
      <p:sp>
        <p:nvSpPr>
          <p:cNvPr id="7" name="Title 3">
            <a:extLst>
              <a:ext uri="{FF2B5EF4-FFF2-40B4-BE49-F238E27FC236}">
                <a16:creationId xmlns:a16="http://schemas.microsoft.com/office/drawing/2014/main" id="{C46A70FF-EA47-072A-9971-90BB92FBAD5B}"/>
              </a:ext>
            </a:extLst>
          </p:cNvPr>
          <p:cNvSpPr txBox="1">
            <a:spLocks/>
          </p:cNvSpPr>
          <p:nvPr/>
        </p:nvSpPr>
        <p:spPr>
          <a:xfrm>
            <a:off x="902522" y="649186"/>
            <a:ext cx="10078745" cy="908680"/>
          </a:xfrm>
          <a:prstGeom prst="rect">
            <a:avLst/>
          </a:prstGeom>
        </p:spPr>
        <p:txBody>
          <a:bodyPr>
            <a:noAutofit/>
          </a:bodyPr>
          <a:lst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a:lstStyle>
          <a:p>
            <a:pPr algn="ctr"/>
            <a:r>
              <a:rPr lang="en-US" sz="5400" dirty="0">
                <a:solidFill>
                  <a:srgbClr val="80AA3A"/>
                </a:solidFill>
              </a:rPr>
              <a:t>Kahoot Quiz</a:t>
            </a:r>
          </a:p>
        </p:txBody>
      </p:sp>
      <p:pic>
        <p:nvPicPr>
          <p:cNvPr id="9" name="Picture 8">
            <a:extLst>
              <a:ext uri="{FF2B5EF4-FFF2-40B4-BE49-F238E27FC236}">
                <a16:creationId xmlns:a16="http://schemas.microsoft.com/office/drawing/2014/main" id="{B09C4AC1-BE5C-8714-FAC4-20D358805B62}"/>
              </a:ext>
            </a:extLst>
          </p:cNvPr>
          <p:cNvPicPr>
            <a:picLocks noChangeAspect="1"/>
          </p:cNvPicPr>
          <p:nvPr/>
        </p:nvPicPr>
        <p:blipFill>
          <a:blip r:embed="rId3"/>
          <a:stretch>
            <a:fillRect/>
          </a:stretch>
        </p:blipFill>
        <p:spPr>
          <a:xfrm>
            <a:off x="2105721" y="2045213"/>
            <a:ext cx="3269167" cy="3269167"/>
          </a:xfrm>
          <a:prstGeom prst="rect">
            <a:avLst/>
          </a:prstGeom>
        </p:spPr>
      </p:pic>
      <p:sp>
        <p:nvSpPr>
          <p:cNvPr id="11" name="TextBox 10">
            <a:extLst>
              <a:ext uri="{FF2B5EF4-FFF2-40B4-BE49-F238E27FC236}">
                <a16:creationId xmlns:a16="http://schemas.microsoft.com/office/drawing/2014/main" id="{E7C8D27B-D19F-CBA8-47C9-BB814BE8706A}"/>
              </a:ext>
            </a:extLst>
          </p:cNvPr>
          <p:cNvSpPr txBox="1"/>
          <p:nvPr/>
        </p:nvSpPr>
        <p:spPr>
          <a:xfrm>
            <a:off x="5620216" y="4391050"/>
            <a:ext cx="4850780" cy="923330"/>
          </a:xfrm>
          <a:prstGeom prst="rect">
            <a:avLst/>
          </a:prstGeom>
          <a:noFill/>
        </p:spPr>
        <p:txBody>
          <a:bodyPr wrap="square" rtlCol="0">
            <a:spAutoFit/>
          </a:bodyPr>
          <a:lstStyle/>
          <a:p>
            <a:r>
              <a:rPr lang="en-US" dirty="0">
                <a:solidFill>
                  <a:srgbClr val="80AA3A"/>
                </a:solidFill>
                <a:hlinkClick r:id="rId4">
                  <a:extLst>
                    <a:ext uri="{A12FA001-AC4F-418D-AE19-62706E023703}">
                      <ahyp:hlinkClr xmlns:ahyp="http://schemas.microsoft.com/office/drawing/2018/hyperlinkcolor" val="tx"/>
                    </a:ext>
                  </a:extLst>
                </a:hlinkClick>
              </a:rPr>
              <a:t>www.kahoot.it</a:t>
            </a:r>
            <a:endParaRPr lang="en-US" dirty="0">
              <a:solidFill>
                <a:srgbClr val="80AA3A"/>
              </a:solidFill>
            </a:endParaRPr>
          </a:p>
          <a:p>
            <a:r>
              <a:rPr lang="en-US" dirty="0">
                <a:solidFill>
                  <a:schemeClr val="tx2">
                    <a:lumMod val="50000"/>
                    <a:lumOff val="50000"/>
                  </a:schemeClr>
                </a:solidFill>
              </a:rPr>
              <a:t>Replace the QR code accordingly and insert the code to join the Kahoot</a:t>
            </a:r>
            <a:endParaRPr lang="en-US" dirty="0">
              <a:solidFill>
                <a:srgbClr val="7030A0"/>
              </a:solidFill>
            </a:endParaRPr>
          </a:p>
        </p:txBody>
      </p:sp>
    </p:spTree>
    <p:extLst>
      <p:ext uri="{BB962C8B-B14F-4D97-AF65-F5344CB8AC3E}">
        <p14:creationId xmlns:p14="http://schemas.microsoft.com/office/powerpoint/2010/main" val="2960168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2</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Data and Image Processing</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1834376" y="731755"/>
            <a:ext cx="8972170" cy="828773"/>
          </a:xfrm>
        </p:spPr>
        <p:txBody>
          <a:bodyPr>
            <a:noAutofit/>
          </a:bodyPr>
          <a:lstStyle/>
          <a:p>
            <a:pPr algn="ctr"/>
            <a:r>
              <a:rPr lang="en-US" dirty="0"/>
              <a:t>Astronomers use telescopes on Earth and in space to collect data from celestial objects</a:t>
            </a:r>
          </a:p>
        </p:txBody>
      </p:sp>
      <p:pic>
        <p:nvPicPr>
          <p:cNvPr id="7" name="Picture Placeholder 6" descr="A diagram shows ten different space observatories, including FERMI, Chandra, Hubble, Euclid, Roman, and Webb space telescopes shown above the Earth, as well as the an airplane labelled “Sofia” flying above the groun. The Rubin and ELTs building is shown on top of a mountain, alongside two different arrays of radio disks labeled “ALMA” and “SKA.” A hortizontal, white dotted line labeled “Atmosphere” bisects the scene above the Sofia airplane below the space telescopes. Along the top of the scene, the various wavelengths of the electromagnetic spectrum - from shortest wavelength (gamma) to longest wavelength (radio) are labeled from left to right. Dark purple lines representing gamme, x-ray, and ultraviolet light are shown descending to the Fermi and Chandra space telescopes, but they don’t cross the line labeled as the edge of the atmosphere. Bars shown in the colors of the rainbow are shown descending below the section of the spectrum labeled “visible” and pass through the Hubble Space Telescope and through the line labeled “atmosphere” to the Rubin and ELTs observatory. Infrared, microwave, and radio waves are shown as red bars that pass through the atmosphere. Webb, Roman, and Euclid are shown in the Infrared light area, whereas ALMA is shown under “microwave” and the SKA observatory is shown detecting radio waves.">
            <a:extLst>
              <a:ext uri="{FF2B5EF4-FFF2-40B4-BE49-F238E27FC236}">
                <a16:creationId xmlns:a16="http://schemas.microsoft.com/office/drawing/2014/main" id="{82630CF9-834A-3A31-DB4A-3E1BB113BAB1}"/>
              </a:ext>
            </a:extLst>
          </p:cNvPr>
          <p:cNvPicPr>
            <a:picLocks noGrp="1" noChangeAspect="1"/>
          </p:cNvPicPr>
          <p:nvPr>
            <p:ph type="pic" sz="quarter" idx="11"/>
          </p:nvPr>
        </p:nvPicPr>
        <p:blipFill>
          <a:blip r:embed="rId4"/>
          <a:srcRect t="1501" b="1501"/>
          <a:stretch>
            <a:fillRect/>
          </a:stretch>
        </p:blipFill>
        <p:spPr>
          <a:xfrm>
            <a:off x="2886039" y="1560529"/>
            <a:ext cx="6419922" cy="4565715"/>
          </a:xfrm>
        </p:spPr>
      </p:pic>
      <p:sp>
        <p:nvSpPr>
          <p:cNvPr id="8" name="TextBox 7">
            <a:extLst>
              <a:ext uri="{FF2B5EF4-FFF2-40B4-BE49-F238E27FC236}">
                <a16:creationId xmlns:a16="http://schemas.microsoft.com/office/drawing/2014/main" id="{087DAA96-6BEF-7554-2AC7-EFB069DA552F}"/>
              </a:ext>
            </a:extLst>
          </p:cNvPr>
          <p:cNvSpPr txBox="1"/>
          <p:nvPr/>
        </p:nvSpPr>
        <p:spPr>
          <a:xfrm>
            <a:off x="9305961" y="5664579"/>
            <a:ext cx="1820967" cy="461665"/>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b="0" i="0" dirty="0">
                <a:solidFill>
                  <a:srgbClr val="141212"/>
                </a:solidFill>
                <a:effectLst/>
              </a:rPr>
              <a:t>NASA and STScI </a:t>
            </a:r>
            <a:endParaRPr lang="en-US" sz="1200" dirty="0"/>
          </a:p>
        </p:txBody>
      </p:sp>
    </p:spTree>
    <p:extLst>
      <p:ext uri="{BB962C8B-B14F-4D97-AF65-F5344CB8AC3E}">
        <p14:creationId xmlns:p14="http://schemas.microsoft.com/office/powerpoint/2010/main" val="1219371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4E372-ACE5-3C79-8FDF-0CF30E2AB29C}"/>
              </a:ext>
            </a:extLst>
          </p:cNvPr>
          <p:cNvSpPr>
            <a:spLocks noGrp="1"/>
          </p:cNvSpPr>
          <p:nvPr>
            <p:ph type="sldNum" sz="quarter" idx="4"/>
          </p:nvPr>
        </p:nvSpPr>
        <p:spPr>
          <a:xfrm>
            <a:off x="387869" y="6493978"/>
            <a:ext cx="495000" cy="365125"/>
          </a:xfrm>
        </p:spPr>
        <p:txBody>
          <a:bodyPr/>
          <a:lstStyle/>
          <a:p>
            <a:fld id="{8D407A93-5F51-6D4C-9C0B-941BF48061CC}" type="slidenum">
              <a:rPr lang="en-US" smtClean="0"/>
              <a:pPr/>
              <a:t>3</a:t>
            </a:fld>
            <a:endParaRPr lang="en-US" dirty="0"/>
          </a:p>
        </p:txBody>
      </p:sp>
      <p:sp>
        <p:nvSpPr>
          <p:cNvPr id="3" name="Footer Placeholder 2">
            <a:extLst>
              <a:ext uri="{FF2B5EF4-FFF2-40B4-BE49-F238E27FC236}">
                <a16:creationId xmlns:a16="http://schemas.microsoft.com/office/drawing/2014/main" id="{90D7F243-3B4A-7B6B-014E-0F948CD800A1}"/>
              </a:ext>
            </a:extLst>
          </p:cNvPr>
          <p:cNvSpPr>
            <a:spLocks noGrp="1"/>
          </p:cNvSpPr>
          <p:nvPr>
            <p:ph type="ftr" sz="quarter" idx="3"/>
          </p:nvPr>
        </p:nvSpPr>
        <p:spPr>
          <a:xfrm>
            <a:off x="914400" y="6492875"/>
            <a:ext cx="4114800" cy="365125"/>
          </a:xfrm>
        </p:spPr>
        <p:txBody>
          <a:bodyPr/>
          <a:lstStyle/>
          <a:p>
            <a:r>
              <a:rPr lang="en-US" dirty="0"/>
              <a:t>Data and Image Processing</a:t>
            </a:r>
          </a:p>
        </p:txBody>
      </p:sp>
      <p:sp>
        <p:nvSpPr>
          <p:cNvPr id="4" name="Rounded Rectangle 3">
            <a:extLst>
              <a:ext uri="{FF2B5EF4-FFF2-40B4-BE49-F238E27FC236}">
                <a16:creationId xmlns:a16="http://schemas.microsoft.com/office/drawing/2014/main" id="{96BBE8F5-174E-F8EB-34A4-DE9E5EE8E982}"/>
              </a:ext>
            </a:extLst>
          </p:cNvPr>
          <p:cNvSpPr/>
          <p:nvPr/>
        </p:nvSpPr>
        <p:spPr>
          <a:xfrm>
            <a:off x="3488988" y="1161897"/>
            <a:ext cx="5214025" cy="612842"/>
          </a:xfrm>
          <a:prstGeom prst="roundRect">
            <a:avLst>
              <a:gd name="adj" fmla="val 50000"/>
            </a:avLst>
          </a:pr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TextBox 5">
            <a:extLst>
              <a:ext uri="{FF2B5EF4-FFF2-40B4-BE49-F238E27FC236}">
                <a16:creationId xmlns:a16="http://schemas.microsoft.com/office/drawing/2014/main" id="{A698AAFF-6E9F-24D9-53F3-DD6A1FCB2E3F}"/>
              </a:ext>
            </a:extLst>
          </p:cNvPr>
          <p:cNvSpPr txBox="1"/>
          <p:nvPr/>
        </p:nvSpPr>
        <p:spPr>
          <a:xfrm>
            <a:off x="4804620" y="1161897"/>
            <a:ext cx="2883738" cy="584775"/>
          </a:xfrm>
          <a:prstGeom prst="rect">
            <a:avLst/>
          </a:prstGeom>
          <a:noFill/>
        </p:spPr>
        <p:txBody>
          <a:bodyPr wrap="none" rtlCol="0">
            <a:spAutoFit/>
          </a:bodyPr>
          <a:lstStyle/>
          <a:p>
            <a:pPr algn="ctr"/>
            <a:r>
              <a:rPr lang="en-US" sz="3200" b="1" dirty="0"/>
              <a:t>Key Vocabulary</a:t>
            </a:r>
          </a:p>
        </p:txBody>
      </p:sp>
      <p:sp>
        <p:nvSpPr>
          <p:cNvPr id="7" name="TextBox 6">
            <a:extLst>
              <a:ext uri="{FF2B5EF4-FFF2-40B4-BE49-F238E27FC236}">
                <a16:creationId xmlns:a16="http://schemas.microsoft.com/office/drawing/2014/main" id="{87C4E39B-E280-6130-F9BA-166E5758AF4D}"/>
              </a:ext>
            </a:extLst>
          </p:cNvPr>
          <p:cNvSpPr txBox="1"/>
          <p:nvPr/>
        </p:nvSpPr>
        <p:spPr>
          <a:xfrm>
            <a:off x="1396765" y="2096028"/>
            <a:ext cx="920445" cy="538609"/>
          </a:xfrm>
          <a:prstGeom prst="rect">
            <a:avLst/>
          </a:prstGeom>
          <a:noFill/>
        </p:spPr>
        <p:txBody>
          <a:bodyPr wrap="none" rtlCol="0">
            <a:spAutoFit/>
          </a:bodyPr>
          <a:lstStyle/>
          <a:p>
            <a:r>
              <a:rPr lang="en-US" sz="2900" dirty="0"/>
              <a:t>Data</a:t>
            </a:r>
          </a:p>
        </p:txBody>
      </p:sp>
      <p:sp>
        <p:nvSpPr>
          <p:cNvPr id="9" name="TextBox 8">
            <a:extLst>
              <a:ext uri="{FF2B5EF4-FFF2-40B4-BE49-F238E27FC236}">
                <a16:creationId xmlns:a16="http://schemas.microsoft.com/office/drawing/2014/main" id="{7CA98A8D-971D-8C1E-0BE7-A318E22E20BD}"/>
              </a:ext>
            </a:extLst>
          </p:cNvPr>
          <p:cNvSpPr txBox="1"/>
          <p:nvPr/>
        </p:nvSpPr>
        <p:spPr>
          <a:xfrm>
            <a:off x="1396764" y="2650458"/>
            <a:ext cx="4847919" cy="2923877"/>
          </a:xfrm>
          <a:prstGeom prst="rect">
            <a:avLst/>
          </a:prstGeom>
          <a:noFill/>
        </p:spPr>
        <p:txBody>
          <a:bodyPr wrap="square" rtlCol="0">
            <a:spAutoFit/>
          </a:bodyPr>
          <a:lstStyle/>
          <a:p>
            <a:r>
              <a:rPr lang="en-US" sz="2300" dirty="0"/>
              <a:t>Information collected to study an object or a phenomenon.</a:t>
            </a:r>
          </a:p>
          <a:p>
            <a:endParaRPr lang="en-US" sz="2300" dirty="0"/>
          </a:p>
          <a:p>
            <a:r>
              <a:rPr lang="en-US" sz="2300" dirty="0"/>
              <a:t>In modern astronomy, data is mainly digital, meaning it is encoded in a format that it can be stored, transmitted, and processed by computers and other electronic devices.</a:t>
            </a:r>
          </a:p>
        </p:txBody>
      </p:sp>
      <p:sp>
        <p:nvSpPr>
          <p:cNvPr id="5" name="TextBox 4">
            <a:extLst>
              <a:ext uri="{FF2B5EF4-FFF2-40B4-BE49-F238E27FC236}">
                <a16:creationId xmlns:a16="http://schemas.microsoft.com/office/drawing/2014/main" id="{3B14D8E8-D5D4-9493-A48A-7FF3AB2E6B03}"/>
              </a:ext>
            </a:extLst>
          </p:cNvPr>
          <p:cNvSpPr txBox="1"/>
          <p:nvPr/>
        </p:nvSpPr>
        <p:spPr>
          <a:xfrm>
            <a:off x="6610792" y="5763988"/>
            <a:ext cx="2270162" cy="276999"/>
          </a:xfrm>
          <a:prstGeom prst="rect">
            <a:avLst/>
          </a:prstGeom>
          <a:noFill/>
        </p:spPr>
        <p:txBody>
          <a:bodyPr wrap="square" rtlCol="0">
            <a:spAutoFit/>
          </a:bodyPr>
          <a:lstStyle/>
          <a:p>
            <a:r>
              <a:rPr lang="en-US" sz="1200" b="1" dirty="0"/>
              <a:t>Image c</a:t>
            </a:r>
            <a:r>
              <a:rPr lang="en-US" sz="1200" b="1" i="0" dirty="0">
                <a:effectLst/>
              </a:rPr>
              <a:t>redit: </a:t>
            </a:r>
            <a:r>
              <a:rPr lang="en-US" sz="1200" dirty="0"/>
              <a:t>NASA/CXC/SAO</a:t>
            </a:r>
          </a:p>
        </p:txBody>
      </p:sp>
      <p:pic>
        <p:nvPicPr>
          <p:cNvPr id="10" name="Picture 9" descr="An illustration shows a satellite above the curvature of Earth receiving light from a distant supernove remnant and transmitting data to a satellite dish on Earth. Below the illustration of the satellite and Earth is a long string of ones and zeros, representing the data encoded in binary code.">
            <a:extLst>
              <a:ext uri="{FF2B5EF4-FFF2-40B4-BE49-F238E27FC236}">
                <a16:creationId xmlns:a16="http://schemas.microsoft.com/office/drawing/2014/main" id="{8D941745-0CB4-BA96-6310-594CBF1AB723}"/>
              </a:ext>
            </a:extLst>
          </p:cNvPr>
          <p:cNvPicPr>
            <a:picLocks noChangeAspect="1"/>
          </p:cNvPicPr>
          <p:nvPr/>
        </p:nvPicPr>
        <p:blipFill>
          <a:blip r:embed="rId4"/>
          <a:srcRect b="37810"/>
          <a:stretch/>
        </p:blipFill>
        <p:spPr>
          <a:xfrm>
            <a:off x="6610792" y="1909553"/>
            <a:ext cx="4184444" cy="3854434"/>
          </a:xfrm>
          <a:prstGeom prst="rect">
            <a:avLst/>
          </a:prstGeom>
        </p:spPr>
      </p:pic>
    </p:spTree>
    <p:extLst>
      <p:ext uri="{BB962C8B-B14F-4D97-AF65-F5344CB8AC3E}">
        <p14:creationId xmlns:p14="http://schemas.microsoft.com/office/powerpoint/2010/main" val="1555989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4E372-ACE5-3C79-8FDF-0CF30E2AB29C}"/>
              </a:ext>
            </a:extLst>
          </p:cNvPr>
          <p:cNvSpPr>
            <a:spLocks noGrp="1"/>
          </p:cNvSpPr>
          <p:nvPr>
            <p:ph type="sldNum" sz="quarter" idx="4"/>
          </p:nvPr>
        </p:nvSpPr>
        <p:spPr>
          <a:xfrm>
            <a:off x="387869" y="6493978"/>
            <a:ext cx="495000" cy="365125"/>
          </a:xfrm>
        </p:spPr>
        <p:txBody>
          <a:bodyPr/>
          <a:lstStyle/>
          <a:p>
            <a:fld id="{8D407A93-5F51-6D4C-9C0B-941BF48061CC}" type="slidenum">
              <a:rPr lang="en-US" smtClean="0"/>
              <a:pPr/>
              <a:t>4</a:t>
            </a:fld>
            <a:endParaRPr lang="en-US" dirty="0"/>
          </a:p>
        </p:txBody>
      </p:sp>
      <p:sp>
        <p:nvSpPr>
          <p:cNvPr id="3" name="Footer Placeholder 2">
            <a:extLst>
              <a:ext uri="{FF2B5EF4-FFF2-40B4-BE49-F238E27FC236}">
                <a16:creationId xmlns:a16="http://schemas.microsoft.com/office/drawing/2014/main" id="{90D7F243-3B4A-7B6B-014E-0F948CD800A1}"/>
              </a:ext>
            </a:extLst>
          </p:cNvPr>
          <p:cNvSpPr>
            <a:spLocks noGrp="1"/>
          </p:cNvSpPr>
          <p:nvPr>
            <p:ph type="ftr" sz="quarter" idx="3"/>
          </p:nvPr>
        </p:nvSpPr>
        <p:spPr>
          <a:xfrm>
            <a:off x="914400" y="6492875"/>
            <a:ext cx="4114800" cy="365125"/>
          </a:xfrm>
        </p:spPr>
        <p:txBody>
          <a:bodyPr/>
          <a:lstStyle/>
          <a:p>
            <a:r>
              <a:rPr lang="en-US" dirty="0"/>
              <a:t>Data and Image Processing</a:t>
            </a:r>
          </a:p>
        </p:txBody>
      </p:sp>
      <p:sp>
        <p:nvSpPr>
          <p:cNvPr id="4" name="Rounded Rectangle 3">
            <a:extLst>
              <a:ext uri="{FF2B5EF4-FFF2-40B4-BE49-F238E27FC236}">
                <a16:creationId xmlns:a16="http://schemas.microsoft.com/office/drawing/2014/main" id="{96BBE8F5-174E-F8EB-34A4-DE9E5EE8E982}"/>
              </a:ext>
            </a:extLst>
          </p:cNvPr>
          <p:cNvSpPr/>
          <p:nvPr/>
        </p:nvSpPr>
        <p:spPr>
          <a:xfrm>
            <a:off x="3488988" y="1147864"/>
            <a:ext cx="5214025" cy="612842"/>
          </a:xfrm>
          <a:prstGeom prst="roundRect">
            <a:avLst>
              <a:gd name="adj" fmla="val 50000"/>
            </a:avLst>
          </a:pr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TextBox 5">
            <a:extLst>
              <a:ext uri="{FF2B5EF4-FFF2-40B4-BE49-F238E27FC236}">
                <a16:creationId xmlns:a16="http://schemas.microsoft.com/office/drawing/2014/main" id="{A698AAFF-6E9F-24D9-53F3-DD6A1FCB2E3F}"/>
              </a:ext>
            </a:extLst>
          </p:cNvPr>
          <p:cNvSpPr txBox="1"/>
          <p:nvPr/>
        </p:nvSpPr>
        <p:spPr>
          <a:xfrm>
            <a:off x="4804620" y="1161897"/>
            <a:ext cx="2883738" cy="584775"/>
          </a:xfrm>
          <a:prstGeom prst="rect">
            <a:avLst/>
          </a:prstGeom>
          <a:noFill/>
        </p:spPr>
        <p:txBody>
          <a:bodyPr wrap="none" rtlCol="0">
            <a:spAutoFit/>
          </a:bodyPr>
          <a:lstStyle/>
          <a:p>
            <a:r>
              <a:rPr lang="en-US" sz="3200" b="1" dirty="0"/>
              <a:t>Key Vocabulary</a:t>
            </a:r>
          </a:p>
        </p:txBody>
      </p:sp>
      <p:sp>
        <p:nvSpPr>
          <p:cNvPr id="7" name="TextBox 6">
            <a:extLst>
              <a:ext uri="{FF2B5EF4-FFF2-40B4-BE49-F238E27FC236}">
                <a16:creationId xmlns:a16="http://schemas.microsoft.com/office/drawing/2014/main" id="{87C4E39B-E280-6130-F9BA-166E5758AF4D}"/>
              </a:ext>
            </a:extLst>
          </p:cNvPr>
          <p:cNvSpPr txBox="1"/>
          <p:nvPr/>
        </p:nvSpPr>
        <p:spPr>
          <a:xfrm>
            <a:off x="1331637" y="2651122"/>
            <a:ext cx="1170513" cy="538609"/>
          </a:xfrm>
          <a:prstGeom prst="rect">
            <a:avLst/>
          </a:prstGeom>
          <a:noFill/>
        </p:spPr>
        <p:txBody>
          <a:bodyPr wrap="none" rtlCol="0">
            <a:spAutoFit/>
          </a:bodyPr>
          <a:lstStyle/>
          <a:p>
            <a:r>
              <a:rPr lang="en-US" sz="2900" dirty="0"/>
              <a:t>Photon</a:t>
            </a:r>
          </a:p>
        </p:txBody>
      </p:sp>
      <p:sp>
        <p:nvSpPr>
          <p:cNvPr id="9" name="TextBox 8">
            <a:extLst>
              <a:ext uri="{FF2B5EF4-FFF2-40B4-BE49-F238E27FC236}">
                <a16:creationId xmlns:a16="http://schemas.microsoft.com/office/drawing/2014/main" id="{7CA98A8D-971D-8C1E-0BE7-A318E22E20BD}"/>
              </a:ext>
            </a:extLst>
          </p:cNvPr>
          <p:cNvSpPr txBox="1"/>
          <p:nvPr/>
        </p:nvSpPr>
        <p:spPr>
          <a:xfrm>
            <a:off x="1331637" y="3429000"/>
            <a:ext cx="4204697" cy="1154162"/>
          </a:xfrm>
          <a:prstGeom prst="rect">
            <a:avLst/>
          </a:prstGeom>
          <a:noFill/>
        </p:spPr>
        <p:txBody>
          <a:bodyPr wrap="square" rtlCol="0">
            <a:spAutoFit/>
          </a:bodyPr>
          <a:lstStyle/>
          <a:p>
            <a:r>
              <a:rPr lang="en-US" sz="2300" dirty="0"/>
              <a:t>A packet of light, characterized by either its wavelength, frequency, or energy.</a:t>
            </a:r>
          </a:p>
        </p:txBody>
      </p:sp>
      <p:sp>
        <p:nvSpPr>
          <p:cNvPr id="5" name="TextBox 4">
            <a:extLst>
              <a:ext uri="{FF2B5EF4-FFF2-40B4-BE49-F238E27FC236}">
                <a16:creationId xmlns:a16="http://schemas.microsoft.com/office/drawing/2014/main" id="{8EA2850C-4D51-7D54-A4F9-BF4FC7840FA0}"/>
              </a:ext>
            </a:extLst>
          </p:cNvPr>
          <p:cNvSpPr txBox="1"/>
          <p:nvPr/>
        </p:nvSpPr>
        <p:spPr>
          <a:xfrm>
            <a:off x="6221796" y="5433137"/>
            <a:ext cx="4553562" cy="276999"/>
          </a:xfrm>
          <a:prstGeom prst="rect">
            <a:avLst/>
          </a:prstGeom>
          <a:noFill/>
        </p:spPr>
        <p:txBody>
          <a:bodyPr wrap="square" rtlCol="0">
            <a:spAutoFit/>
          </a:bodyPr>
          <a:lstStyle/>
          <a:p>
            <a:r>
              <a:rPr lang="en-US" sz="1200" b="1" dirty="0"/>
              <a:t>Image c</a:t>
            </a:r>
            <a:r>
              <a:rPr lang="en-US" sz="1200" b="1" i="0" dirty="0">
                <a:effectLst/>
              </a:rPr>
              <a:t>redit: </a:t>
            </a:r>
            <a:r>
              <a:rPr lang="en-US" sz="1200" i="0" dirty="0">
                <a:effectLst/>
              </a:rPr>
              <a:t>NASA/Sonoma State University/Aurore Simonnet</a:t>
            </a:r>
            <a:r>
              <a:rPr lang="en-US" sz="1200" b="1" i="0" dirty="0">
                <a:effectLst/>
              </a:rPr>
              <a:t> </a:t>
            </a:r>
            <a:endParaRPr lang="en-US" sz="1200" dirty="0"/>
          </a:p>
        </p:txBody>
      </p:sp>
      <p:pic>
        <p:nvPicPr>
          <p:cNvPr id="10" name="Picture 9" descr="This illustration shows one photon (shown as a purple ball) carrying a million times the energy of another photon (shown slightly below, in yellow). A wavier purple line follows behind the purple photon, whereas a less wavy yellow line follows behind the lower-energy photon, representing the photons’ different wavelengths. Both photons are shown traveling through the depths of space with many tiny white stars in the background.&#10;">
            <a:extLst>
              <a:ext uri="{FF2B5EF4-FFF2-40B4-BE49-F238E27FC236}">
                <a16:creationId xmlns:a16="http://schemas.microsoft.com/office/drawing/2014/main" id="{5A5E238F-7E21-57B9-93BF-A3341542C967}"/>
              </a:ext>
            </a:extLst>
          </p:cNvPr>
          <p:cNvPicPr>
            <a:picLocks noChangeAspect="1"/>
          </p:cNvPicPr>
          <p:nvPr/>
        </p:nvPicPr>
        <p:blipFill>
          <a:blip r:embed="rId4"/>
          <a:stretch>
            <a:fillRect/>
          </a:stretch>
        </p:blipFill>
        <p:spPr>
          <a:xfrm>
            <a:off x="6221796" y="2242334"/>
            <a:ext cx="4638567" cy="3131960"/>
          </a:xfrm>
          <a:prstGeom prst="rect">
            <a:avLst/>
          </a:prstGeom>
        </p:spPr>
      </p:pic>
    </p:spTree>
    <p:extLst>
      <p:ext uri="{BB962C8B-B14F-4D97-AF65-F5344CB8AC3E}">
        <p14:creationId xmlns:p14="http://schemas.microsoft.com/office/powerpoint/2010/main" val="481697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4E372-ACE5-3C79-8FDF-0CF30E2AB29C}"/>
              </a:ext>
            </a:extLst>
          </p:cNvPr>
          <p:cNvSpPr>
            <a:spLocks noGrp="1"/>
          </p:cNvSpPr>
          <p:nvPr>
            <p:ph type="sldNum" sz="quarter" idx="4"/>
          </p:nvPr>
        </p:nvSpPr>
        <p:spPr>
          <a:xfrm>
            <a:off x="387869" y="6493978"/>
            <a:ext cx="495000" cy="365125"/>
          </a:xfrm>
        </p:spPr>
        <p:txBody>
          <a:bodyPr/>
          <a:lstStyle/>
          <a:p>
            <a:fld id="{8D407A93-5F51-6D4C-9C0B-941BF48061CC}" type="slidenum">
              <a:rPr lang="en-US" smtClean="0"/>
              <a:pPr/>
              <a:t>5</a:t>
            </a:fld>
            <a:endParaRPr lang="en-US" dirty="0"/>
          </a:p>
        </p:txBody>
      </p:sp>
      <p:sp>
        <p:nvSpPr>
          <p:cNvPr id="3" name="Footer Placeholder 2">
            <a:extLst>
              <a:ext uri="{FF2B5EF4-FFF2-40B4-BE49-F238E27FC236}">
                <a16:creationId xmlns:a16="http://schemas.microsoft.com/office/drawing/2014/main" id="{90D7F243-3B4A-7B6B-014E-0F948CD800A1}"/>
              </a:ext>
            </a:extLst>
          </p:cNvPr>
          <p:cNvSpPr>
            <a:spLocks noGrp="1"/>
          </p:cNvSpPr>
          <p:nvPr>
            <p:ph type="ftr" sz="quarter" idx="3"/>
          </p:nvPr>
        </p:nvSpPr>
        <p:spPr>
          <a:xfrm>
            <a:off x="914400" y="6492875"/>
            <a:ext cx="4114800" cy="365125"/>
          </a:xfrm>
        </p:spPr>
        <p:txBody>
          <a:bodyPr/>
          <a:lstStyle/>
          <a:p>
            <a:r>
              <a:rPr lang="en-US" dirty="0"/>
              <a:t>Data and Image Processing</a:t>
            </a:r>
          </a:p>
        </p:txBody>
      </p:sp>
      <p:sp>
        <p:nvSpPr>
          <p:cNvPr id="4" name="Rounded Rectangle 3">
            <a:extLst>
              <a:ext uri="{FF2B5EF4-FFF2-40B4-BE49-F238E27FC236}">
                <a16:creationId xmlns:a16="http://schemas.microsoft.com/office/drawing/2014/main" id="{96BBE8F5-174E-F8EB-34A4-DE9E5EE8E982}"/>
              </a:ext>
            </a:extLst>
          </p:cNvPr>
          <p:cNvSpPr/>
          <p:nvPr/>
        </p:nvSpPr>
        <p:spPr>
          <a:xfrm>
            <a:off x="3488988" y="1147864"/>
            <a:ext cx="5214025" cy="612842"/>
          </a:xfrm>
          <a:prstGeom prst="roundRect">
            <a:avLst>
              <a:gd name="adj" fmla="val 50000"/>
            </a:avLst>
          </a:pr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TextBox 5">
            <a:extLst>
              <a:ext uri="{FF2B5EF4-FFF2-40B4-BE49-F238E27FC236}">
                <a16:creationId xmlns:a16="http://schemas.microsoft.com/office/drawing/2014/main" id="{A698AAFF-6E9F-24D9-53F3-DD6A1FCB2E3F}"/>
              </a:ext>
            </a:extLst>
          </p:cNvPr>
          <p:cNvSpPr txBox="1"/>
          <p:nvPr/>
        </p:nvSpPr>
        <p:spPr>
          <a:xfrm>
            <a:off x="4804620" y="1161897"/>
            <a:ext cx="2883738" cy="584775"/>
          </a:xfrm>
          <a:prstGeom prst="rect">
            <a:avLst/>
          </a:prstGeom>
          <a:noFill/>
        </p:spPr>
        <p:txBody>
          <a:bodyPr wrap="none" rtlCol="0">
            <a:spAutoFit/>
          </a:bodyPr>
          <a:lstStyle/>
          <a:p>
            <a:r>
              <a:rPr lang="en-US" sz="3200" b="1" dirty="0"/>
              <a:t>Key Vocabulary</a:t>
            </a:r>
          </a:p>
        </p:txBody>
      </p:sp>
      <p:sp>
        <p:nvSpPr>
          <p:cNvPr id="7" name="TextBox 6">
            <a:extLst>
              <a:ext uri="{FF2B5EF4-FFF2-40B4-BE49-F238E27FC236}">
                <a16:creationId xmlns:a16="http://schemas.microsoft.com/office/drawing/2014/main" id="{87C4E39B-E280-6130-F9BA-166E5758AF4D}"/>
              </a:ext>
            </a:extLst>
          </p:cNvPr>
          <p:cNvSpPr txBox="1"/>
          <p:nvPr/>
        </p:nvSpPr>
        <p:spPr>
          <a:xfrm>
            <a:off x="1347850" y="2023533"/>
            <a:ext cx="1024639" cy="538609"/>
          </a:xfrm>
          <a:prstGeom prst="rect">
            <a:avLst/>
          </a:prstGeom>
          <a:noFill/>
        </p:spPr>
        <p:txBody>
          <a:bodyPr wrap="none" rtlCol="0">
            <a:spAutoFit/>
          </a:bodyPr>
          <a:lstStyle/>
          <a:p>
            <a:r>
              <a:rPr lang="en-US" sz="2900" dirty="0"/>
              <a:t>Filter </a:t>
            </a:r>
          </a:p>
        </p:txBody>
      </p:sp>
      <p:sp>
        <p:nvSpPr>
          <p:cNvPr id="9" name="TextBox 8">
            <a:extLst>
              <a:ext uri="{FF2B5EF4-FFF2-40B4-BE49-F238E27FC236}">
                <a16:creationId xmlns:a16="http://schemas.microsoft.com/office/drawing/2014/main" id="{7CA98A8D-971D-8C1E-0BE7-A318E22E20BD}"/>
              </a:ext>
            </a:extLst>
          </p:cNvPr>
          <p:cNvSpPr txBox="1"/>
          <p:nvPr/>
        </p:nvSpPr>
        <p:spPr>
          <a:xfrm>
            <a:off x="1347850" y="2695629"/>
            <a:ext cx="4439634" cy="3277820"/>
          </a:xfrm>
          <a:prstGeom prst="rect">
            <a:avLst/>
          </a:prstGeom>
          <a:noFill/>
        </p:spPr>
        <p:txBody>
          <a:bodyPr wrap="square" rtlCol="0">
            <a:spAutoFit/>
          </a:bodyPr>
          <a:lstStyle/>
          <a:p>
            <a:r>
              <a:rPr lang="en-US" sz="2300" dirty="0"/>
              <a:t>A device or material that absorbs certain colors of light (wavelengths), while allowing others to pass through. </a:t>
            </a:r>
            <a:r>
              <a:rPr lang="en-US" sz="2300" b="1" dirty="0"/>
              <a:t>Filters</a:t>
            </a:r>
            <a:r>
              <a:rPr lang="en-US" sz="2300" dirty="0"/>
              <a:t> are used on telescopes to observe how celestial objects appear in certain colors (or wavelengths) of light, or to reduce the light of exceptionally bright objects. </a:t>
            </a:r>
          </a:p>
        </p:txBody>
      </p:sp>
      <p:pic>
        <p:nvPicPr>
          <p:cNvPr id="11" name="Picture 10" descr="A diagram shows how a filter blocks most wavelengths of light. On the right, a multi-colored arrow labeled “full spectrum light” points toward a green rectangular pane labeled “Green Glass.” On the reverse side of the pane, a much narrower green arrow labeled “Green light” continues pointing to the right. ">
            <a:extLst>
              <a:ext uri="{FF2B5EF4-FFF2-40B4-BE49-F238E27FC236}">
                <a16:creationId xmlns:a16="http://schemas.microsoft.com/office/drawing/2014/main" id="{D8DCF42A-50F3-D0A1-6FD0-AB4F59EAC1BF}"/>
              </a:ext>
            </a:extLst>
          </p:cNvPr>
          <p:cNvPicPr>
            <a:picLocks noChangeAspect="1"/>
          </p:cNvPicPr>
          <p:nvPr/>
        </p:nvPicPr>
        <p:blipFill>
          <a:blip r:embed="rId4"/>
          <a:srcRect l="5037" r="9907"/>
          <a:stretch/>
        </p:blipFill>
        <p:spPr>
          <a:xfrm>
            <a:off x="6015672" y="2562142"/>
            <a:ext cx="4828478" cy="2838398"/>
          </a:xfrm>
          <a:prstGeom prst="rect">
            <a:avLst/>
          </a:prstGeom>
        </p:spPr>
      </p:pic>
      <p:sp>
        <p:nvSpPr>
          <p:cNvPr id="5" name="TextBox 4">
            <a:extLst>
              <a:ext uri="{FF2B5EF4-FFF2-40B4-BE49-F238E27FC236}">
                <a16:creationId xmlns:a16="http://schemas.microsoft.com/office/drawing/2014/main" id="{44FDB33A-93C4-526B-276B-58EEBAF90512}"/>
              </a:ext>
            </a:extLst>
          </p:cNvPr>
          <p:cNvSpPr txBox="1"/>
          <p:nvPr/>
        </p:nvSpPr>
        <p:spPr>
          <a:xfrm>
            <a:off x="6015672" y="5400540"/>
            <a:ext cx="2559654" cy="276999"/>
          </a:xfrm>
          <a:prstGeom prst="rect">
            <a:avLst/>
          </a:prstGeom>
          <a:noFill/>
        </p:spPr>
        <p:txBody>
          <a:bodyPr wrap="square" rtlCol="0">
            <a:spAutoFit/>
          </a:bodyPr>
          <a:lstStyle/>
          <a:p>
            <a:r>
              <a:rPr lang="en-US" sz="1200" b="1" dirty="0"/>
              <a:t>Image c</a:t>
            </a:r>
            <a:r>
              <a:rPr lang="en-US" sz="1200" b="1" i="0" dirty="0">
                <a:effectLst/>
              </a:rPr>
              <a:t>redit: </a:t>
            </a:r>
            <a:r>
              <a:rPr lang="en-US" sz="1200" i="0" dirty="0">
                <a:effectLst/>
              </a:rPr>
              <a:t>NASA and STScI </a:t>
            </a:r>
            <a:endParaRPr lang="en-US" sz="1200" dirty="0"/>
          </a:p>
        </p:txBody>
      </p:sp>
    </p:spTree>
    <p:extLst>
      <p:ext uri="{BB962C8B-B14F-4D97-AF65-F5344CB8AC3E}">
        <p14:creationId xmlns:p14="http://schemas.microsoft.com/office/powerpoint/2010/main" val="2033587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A66396-2654-7DA2-7C20-19BD2A7A200B}"/>
              </a:ext>
            </a:extLst>
          </p:cNvPr>
          <p:cNvPicPr>
            <a:picLocks noChangeAspect="1"/>
          </p:cNvPicPr>
          <p:nvPr/>
        </p:nvPicPr>
        <p:blipFill>
          <a:blip r:embed="rId4"/>
          <a:stretch>
            <a:fillRect/>
          </a:stretch>
        </p:blipFill>
        <p:spPr>
          <a:xfrm>
            <a:off x="4613560" y="617733"/>
            <a:ext cx="3492527" cy="5613914"/>
          </a:xfrm>
          <a:prstGeom prst="rect">
            <a:avLst/>
          </a:prstGeom>
        </p:spPr>
      </p:pic>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6</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Data and Image Processing</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1411941" y="2161027"/>
            <a:ext cx="2602006" cy="468862"/>
          </a:xfrm>
        </p:spPr>
        <p:txBody>
          <a:bodyPr>
            <a:normAutofit fontScale="90000"/>
          </a:bodyPr>
          <a:lstStyle/>
          <a:p>
            <a:r>
              <a:rPr lang="en-US" dirty="0"/>
              <a:t>Telescopes collect and filter light from celestial objects</a:t>
            </a:r>
          </a:p>
        </p:txBody>
      </p:sp>
      <p:sp>
        <p:nvSpPr>
          <p:cNvPr id="8" name="TextBox 7">
            <a:extLst>
              <a:ext uri="{FF2B5EF4-FFF2-40B4-BE49-F238E27FC236}">
                <a16:creationId xmlns:a16="http://schemas.microsoft.com/office/drawing/2014/main" id="{087DAA96-6BEF-7554-2AC7-EFB069DA552F}"/>
              </a:ext>
            </a:extLst>
          </p:cNvPr>
          <p:cNvSpPr txBox="1"/>
          <p:nvPr/>
        </p:nvSpPr>
        <p:spPr>
          <a:xfrm>
            <a:off x="8233163" y="5936990"/>
            <a:ext cx="1779517"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b="0" i="0" dirty="0">
                <a:solidFill>
                  <a:srgbClr val="141212"/>
                </a:solidFill>
                <a:effectLst/>
              </a:rPr>
              <a:t>STScI </a:t>
            </a:r>
            <a:endParaRPr lang="en-US" sz="1200" dirty="0"/>
          </a:p>
        </p:txBody>
      </p:sp>
      <p:pic>
        <p:nvPicPr>
          <p:cNvPr id="16" name="Graphic 15" descr="Cursor with solid fill">
            <a:extLst>
              <a:ext uri="{FF2B5EF4-FFF2-40B4-BE49-F238E27FC236}">
                <a16:creationId xmlns:a16="http://schemas.microsoft.com/office/drawing/2014/main" id="{80B11DEF-7ED6-EF7E-7C43-BA64507713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007923">
            <a:off x="3556746" y="1591735"/>
            <a:ext cx="914400" cy="914400"/>
          </a:xfrm>
          <a:prstGeom prst="rect">
            <a:avLst/>
          </a:prstGeom>
        </p:spPr>
      </p:pic>
      <p:sp>
        <p:nvSpPr>
          <p:cNvPr id="5" name="Rectangle 4">
            <a:extLst>
              <a:ext uri="{FF2B5EF4-FFF2-40B4-BE49-F238E27FC236}">
                <a16:creationId xmlns:a16="http://schemas.microsoft.com/office/drawing/2014/main" id="{714EFA89-C6A5-7718-B9FC-4826CA79E540}"/>
              </a:ext>
              <a:ext uri="{C183D7F6-B498-43B3-948B-1728B52AA6E4}">
                <adec:decorative xmlns:adec="http://schemas.microsoft.com/office/drawing/2017/decorative" val="1"/>
              </a:ext>
            </a:extLst>
          </p:cNvPr>
          <p:cNvSpPr/>
          <p:nvPr/>
        </p:nvSpPr>
        <p:spPr>
          <a:xfrm>
            <a:off x="4580766" y="617734"/>
            <a:ext cx="3559187" cy="174632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758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BEE72A-C189-54C9-7EEF-2993FADB63F0}"/>
              </a:ext>
            </a:extLst>
          </p:cNvPr>
          <p:cNvPicPr>
            <a:picLocks noChangeAspect="1"/>
          </p:cNvPicPr>
          <p:nvPr/>
        </p:nvPicPr>
        <p:blipFill>
          <a:blip r:embed="rId4"/>
          <a:stretch>
            <a:fillRect/>
          </a:stretch>
        </p:blipFill>
        <p:spPr>
          <a:xfrm>
            <a:off x="4613560" y="617733"/>
            <a:ext cx="3492527" cy="5613914"/>
          </a:xfrm>
          <a:prstGeom prst="rect">
            <a:avLst/>
          </a:prstGeom>
        </p:spPr>
      </p:pic>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7</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Data and Image Processing</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1353126" y="2584360"/>
            <a:ext cx="2602006" cy="468862"/>
          </a:xfrm>
        </p:spPr>
        <p:txBody>
          <a:bodyPr>
            <a:normAutofit fontScale="90000"/>
          </a:bodyPr>
          <a:lstStyle/>
          <a:p>
            <a:r>
              <a:rPr lang="en-US" dirty="0"/>
              <a:t>Telescopes then transmit the data to Earth</a:t>
            </a:r>
          </a:p>
        </p:txBody>
      </p:sp>
      <p:sp>
        <p:nvSpPr>
          <p:cNvPr id="14" name="Rectangle 13">
            <a:extLst>
              <a:ext uri="{FF2B5EF4-FFF2-40B4-BE49-F238E27FC236}">
                <a16:creationId xmlns:a16="http://schemas.microsoft.com/office/drawing/2014/main" id="{7EBE73E6-FAD2-933E-FD2A-8B5476969F51}"/>
              </a:ext>
              <a:ext uri="{C183D7F6-B498-43B3-948B-1728B52AA6E4}">
                <adec:decorative xmlns:adec="http://schemas.microsoft.com/office/drawing/2017/decorative" val="1"/>
              </a:ext>
            </a:extLst>
          </p:cNvPr>
          <p:cNvSpPr/>
          <p:nvPr/>
        </p:nvSpPr>
        <p:spPr>
          <a:xfrm>
            <a:off x="4580766" y="2338628"/>
            <a:ext cx="3559187" cy="387536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with solid fill">
            <a:extLst>
              <a:ext uri="{FF2B5EF4-FFF2-40B4-BE49-F238E27FC236}">
                <a16:creationId xmlns:a16="http://schemas.microsoft.com/office/drawing/2014/main" id="{80B11DEF-7ED6-EF7E-7C43-BA64507713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007923">
            <a:off x="3544539" y="2527774"/>
            <a:ext cx="914400" cy="914400"/>
          </a:xfrm>
          <a:prstGeom prst="rect">
            <a:avLst/>
          </a:prstGeom>
        </p:spPr>
      </p:pic>
      <p:sp>
        <p:nvSpPr>
          <p:cNvPr id="7" name="TextBox 6">
            <a:extLst>
              <a:ext uri="{FF2B5EF4-FFF2-40B4-BE49-F238E27FC236}">
                <a16:creationId xmlns:a16="http://schemas.microsoft.com/office/drawing/2014/main" id="{03ACFE57-29A1-A828-D12E-D372625FE24B}"/>
              </a:ext>
            </a:extLst>
          </p:cNvPr>
          <p:cNvSpPr txBox="1"/>
          <p:nvPr/>
        </p:nvSpPr>
        <p:spPr>
          <a:xfrm>
            <a:off x="8233163" y="5936990"/>
            <a:ext cx="1779517"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b="0" i="0" dirty="0">
                <a:solidFill>
                  <a:srgbClr val="141212"/>
                </a:solidFill>
                <a:effectLst/>
              </a:rPr>
              <a:t>STScI </a:t>
            </a:r>
            <a:endParaRPr lang="en-US" sz="1200" dirty="0"/>
          </a:p>
        </p:txBody>
      </p:sp>
    </p:spTree>
    <p:extLst>
      <p:ext uri="{BB962C8B-B14F-4D97-AF65-F5344CB8AC3E}">
        <p14:creationId xmlns:p14="http://schemas.microsoft.com/office/powerpoint/2010/main" val="2167016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4E372-ACE5-3C79-8FDF-0CF30E2AB29C}"/>
              </a:ext>
            </a:extLst>
          </p:cNvPr>
          <p:cNvSpPr>
            <a:spLocks noGrp="1"/>
          </p:cNvSpPr>
          <p:nvPr>
            <p:ph type="sldNum" sz="quarter" idx="4"/>
          </p:nvPr>
        </p:nvSpPr>
        <p:spPr>
          <a:xfrm>
            <a:off x="387869" y="6493978"/>
            <a:ext cx="495000" cy="365125"/>
          </a:xfrm>
        </p:spPr>
        <p:txBody>
          <a:bodyPr/>
          <a:lstStyle/>
          <a:p>
            <a:fld id="{8D407A93-5F51-6D4C-9C0B-941BF48061CC}" type="slidenum">
              <a:rPr lang="en-US" smtClean="0"/>
              <a:pPr/>
              <a:t>8</a:t>
            </a:fld>
            <a:endParaRPr lang="en-US" dirty="0"/>
          </a:p>
        </p:txBody>
      </p:sp>
      <p:sp>
        <p:nvSpPr>
          <p:cNvPr id="3" name="Footer Placeholder 2">
            <a:extLst>
              <a:ext uri="{FF2B5EF4-FFF2-40B4-BE49-F238E27FC236}">
                <a16:creationId xmlns:a16="http://schemas.microsoft.com/office/drawing/2014/main" id="{90D7F243-3B4A-7B6B-014E-0F948CD800A1}"/>
              </a:ext>
            </a:extLst>
          </p:cNvPr>
          <p:cNvSpPr>
            <a:spLocks noGrp="1"/>
          </p:cNvSpPr>
          <p:nvPr>
            <p:ph type="ftr" sz="quarter" idx="3"/>
          </p:nvPr>
        </p:nvSpPr>
        <p:spPr>
          <a:xfrm>
            <a:off x="914400" y="6492875"/>
            <a:ext cx="4114800" cy="365125"/>
          </a:xfrm>
        </p:spPr>
        <p:txBody>
          <a:bodyPr/>
          <a:lstStyle/>
          <a:p>
            <a:r>
              <a:rPr lang="en-US" dirty="0"/>
              <a:t>Data and Image Processing</a:t>
            </a:r>
          </a:p>
        </p:txBody>
      </p:sp>
      <p:sp>
        <p:nvSpPr>
          <p:cNvPr id="4" name="Rounded Rectangle 3">
            <a:extLst>
              <a:ext uri="{FF2B5EF4-FFF2-40B4-BE49-F238E27FC236}">
                <a16:creationId xmlns:a16="http://schemas.microsoft.com/office/drawing/2014/main" id="{96BBE8F5-174E-F8EB-34A4-DE9E5EE8E982}"/>
              </a:ext>
            </a:extLst>
          </p:cNvPr>
          <p:cNvSpPr/>
          <p:nvPr/>
        </p:nvSpPr>
        <p:spPr>
          <a:xfrm>
            <a:off x="3488988" y="1147864"/>
            <a:ext cx="5214025" cy="612842"/>
          </a:xfrm>
          <a:prstGeom prst="roundRect">
            <a:avLst>
              <a:gd name="adj" fmla="val 50000"/>
            </a:avLst>
          </a:pr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TextBox 5">
            <a:extLst>
              <a:ext uri="{FF2B5EF4-FFF2-40B4-BE49-F238E27FC236}">
                <a16:creationId xmlns:a16="http://schemas.microsoft.com/office/drawing/2014/main" id="{A698AAFF-6E9F-24D9-53F3-DD6A1FCB2E3F}"/>
              </a:ext>
            </a:extLst>
          </p:cNvPr>
          <p:cNvSpPr txBox="1"/>
          <p:nvPr/>
        </p:nvSpPr>
        <p:spPr>
          <a:xfrm>
            <a:off x="4804620" y="1161897"/>
            <a:ext cx="2992742" cy="584775"/>
          </a:xfrm>
          <a:prstGeom prst="rect">
            <a:avLst/>
          </a:prstGeom>
          <a:noFill/>
        </p:spPr>
        <p:txBody>
          <a:bodyPr wrap="none" rtlCol="0">
            <a:spAutoFit/>
          </a:bodyPr>
          <a:lstStyle/>
          <a:p>
            <a:r>
              <a:rPr lang="en-US" sz="3200" b="1" dirty="0"/>
              <a:t>Key Vocabulary </a:t>
            </a:r>
          </a:p>
        </p:txBody>
      </p:sp>
      <p:sp>
        <p:nvSpPr>
          <p:cNvPr id="7" name="TextBox 6">
            <a:extLst>
              <a:ext uri="{FF2B5EF4-FFF2-40B4-BE49-F238E27FC236}">
                <a16:creationId xmlns:a16="http://schemas.microsoft.com/office/drawing/2014/main" id="{87C4E39B-E280-6130-F9BA-166E5758AF4D}"/>
              </a:ext>
            </a:extLst>
          </p:cNvPr>
          <p:cNvSpPr txBox="1"/>
          <p:nvPr/>
        </p:nvSpPr>
        <p:spPr>
          <a:xfrm>
            <a:off x="1164970" y="2124346"/>
            <a:ext cx="1250663" cy="538609"/>
          </a:xfrm>
          <a:prstGeom prst="rect">
            <a:avLst/>
          </a:prstGeom>
          <a:noFill/>
        </p:spPr>
        <p:txBody>
          <a:bodyPr wrap="none" rtlCol="0">
            <a:spAutoFit/>
          </a:bodyPr>
          <a:lstStyle/>
          <a:p>
            <a:r>
              <a:rPr lang="en-US" sz="2900" dirty="0"/>
              <a:t>Coding</a:t>
            </a:r>
          </a:p>
        </p:txBody>
      </p:sp>
      <p:sp>
        <p:nvSpPr>
          <p:cNvPr id="9" name="TextBox 8">
            <a:extLst>
              <a:ext uri="{FF2B5EF4-FFF2-40B4-BE49-F238E27FC236}">
                <a16:creationId xmlns:a16="http://schemas.microsoft.com/office/drawing/2014/main" id="{7CA98A8D-971D-8C1E-0BE7-A318E22E20BD}"/>
              </a:ext>
            </a:extLst>
          </p:cNvPr>
          <p:cNvSpPr txBox="1"/>
          <p:nvPr/>
        </p:nvSpPr>
        <p:spPr>
          <a:xfrm>
            <a:off x="1164970" y="2760956"/>
            <a:ext cx="4931030" cy="2923877"/>
          </a:xfrm>
          <a:prstGeom prst="rect">
            <a:avLst/>
          </a:prstGeom>
          <a:noFill/>
        </p:spPr>
        <p:txBody>
          <a:bodyPr wrap="square" rtlCol="0">
            <a:spAutoFit/>
          </a:bodyPr>
          <a:lstStyle/>
          <a:p>
            <a:r>
              <a:rPr lang="en-US" sz="2300" dirty="0"/>
              <a:t>In data and image processing, </a:t>
            </a:r>
            <a:r>
              <a:rPr lang="en-US" sz="2300" b="1" dirty="0"/>
              <a:t>coding</a:t>
            </a:r>
            <a:r>
              <a:rPr lang="en-US" sz="2300" dirty="0"/>
              <a:t> means turning information into a format that computers can understand and work with. It involves using special rules and instructions to change or improve data and pictures, making it easier for computers to analyze, store, or share them. </a:t>
            </a:r>
          </a:p>
        </p:txBody>
      </p:sp>
      <p:pic>
        <p:nvPicPr>
          <p:cNvPr id="5" name="Picture 4">
            <a:extLst>
              <a:ext uri="{FF2B5EF4-FFF2-40B4-BE49-F238E27FC236}">
                <a16:creationId xmlns:a16="http://schemas.microsoft.com/office/drawing/2014/main" id="{195C6C03-3AFB-D883-E148-E8AB35A3807C}"/>
              </a:ext>
            </a:extLst>
          </p:cNvPr>
          <p:cNvPicPr>
            <a:picLocks noChangeAspect="1"/>
          </p:cNvPicPr>
          <p:nvPr/>
        </p:nvPicPr>
        <p:blipFill>
          <a:blip r:embed="rId4"/>
          <a:stretch>
            <a:fillRect/>
          </a:stretch>
        </p:blipFill>
        <p:spPr>
          <a:xfrm>
            <a:off x="6677192" y="2760956"/>
            <a:ext cx="4349838" cy="2336339"/>
          </a:xfrm>
          <a:prstGeom prst="rect">
            <a:avLst/>
          </a:prstGeom>
        </p:spPr>
      </p:pic>
      <p:sp>
        <p:nvSpPr>
          <p:cNvPr id="8" name="TextBox 7">
            <a:extLst>
              <a:ext uri="{FF2B5EF4-FFF2-40B4-BE49-F238E27FC236}">
                <a16:creationId xmlns:a16="http://schemas.microsoft.com/office/drawing/2014/main" id="{151E2E88-47F9-77A2-AA70-8BE1F92C9500}"/>
              </a:ext>
            </a:extLst>
          </p:cNvPr>
          <p:cNvSpPr txBox="1"/>
          <p:nvPr/>
        </p:nvSpPr>
        <p:spPr>
          <a:xfrm>
            <a:off x="6677192" y="5161913"/>
            <a:ext cx="1779517"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i="0" dirty="0">
                <a:solidFill>
                  <a:srgbClr val="141212"/>
                </a:solidFill>
                <a:effectLst/>
              </a:rPr>
              <a:t>Kang/</a:t>
            </a:r>
            <a:r>
              <a:rPr lang="en-US" sz="1200" i="0" dirty="0" err="1">
                <a:solidFill>
                  <a:srgbClr val="141212"/>
                </a:solidFill>
                <a:effectLst/>
              </a:rPr>
              <a:t>STScI</a:t>
            </a:r>
            <a:endParaRPr lang="en-US" sz="1200" dirty="0"/>
          </a:p>
        </p:txBody>
      </p:sp>
    </p:spTree>
    <p:extLst>
      <p:ext uri="{BB962C8B-B14F-4D97-AF65-F5344CB8AC3E}">
        <p14:creationId xmlns:p14="http://schemas.microsoft.com/office/powerpoint/2010/main" val="324607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4E372-ACE5-3C79-8FDF-0CF30E2AB29C}"/>
              </a:ext>
            </a:extLst>
          </p:cNvPr>
          <p:cNvSpPr>
            <a:spLocks noGrp="1"/>
          </p:cNvSpPr>
          <p:nvPr>
            <p:ph type="sldNum" sz="quarter" idx="4"/>
          </p:nvPr>
        </p:nvSpPr>
        <p:spPr>
          <a:xfrm>
            <a:off x="387869" y="6493978"/>
            <a:ext cx="495000" cy="365125"/>
          </a:xfrm>
        </p:spPr>
        <p:txBody>
          <a:bodyPr/>
          <a:lstStyle/>
          <a:p>
            <a:fld id="{8D407A93-5F51-6D4C-9C0B-941BF48061CC}" type="slidenum">
              <a:rPr lang="en-US" smtClean="0"/>
              <a:pPr/>
              <a:t>9</a:t>
            </a:fld>
            <a:endParaRPr lang="en-US" dirty="0"/>
          </a:p>
        </p:txBody>
      </p:sp>
      <p:sp>
        <p:nvSpPr>
          <p:cNvPr id="3" name="Footer Placeholder 2">
            <a:extLst>
              <a:ext uri="{FF2B5EF4-FFF2-40B4-BE49-F238E27FC236}">
                <a16:creationId xmlns:a16="http://schemas.microsoft.com/office/drawing/2014/main" id="{90D7F243-3B4A-7B6B-014E-0F948CD800A1}"/>
              </a:ext>
            </a:extLst>
          </p:cNvPr>
          <p:cNvSpPr>
            <a:spLocks noGrp="1"/>
          </p:cNvSpPr>
          <p:nvPr>
            <p:ph type="ftr" sz="quarter" idx="3"/>
          </p:nvPr>
        </p:nvSpPr>
        <p:spPr>
          <a:xfrm>
            <a:off x="914400" y="6492875"/>
            <a:ext cx="4114800" cy="365125"/>
          </a:xfrm>
        </p:spPr>
        <p:txBody>
          <a:bodyPr/>
          <a:lstStyle/>
          <a:p>
            <a:r>
              <a:rPr lang="en-US" dirty="0"/>
              <a:t>Data and Image Processing</a:t>
            </a:r>
          </a:p>
        </p:txBody>
      </p:sp>
      <p:sp>
        <p:nvSpPr>
          <p:cNvPr id="4" name="Rounded Rectangle 3">
            <a:extLst>
              <a:ext uri="{FF2B5EF4-FFF2-40B4-BE49-F238E27FC236}">
                <a16:creationId xmlns:a16="http://schemas.microsoft.com/office/drawing/2014/main" id="{96BBE8F5-174E-F8EB-34A4-DE9E5EE8E982}"/>
              </a:ext>
            </a:extLst>
          </p:cNvPr>
          <p:cNvSpPr/>
          <p:nvPr/>
        </p:nvSpPr>
        <p:spPr>
          <a:xfrm>
            <a:off x="3488988" y="1147864"/>
            <a:ext cx="5214025" cy="612842"/>
          </a:xfrm>
          <a:prstGeom prst="roundRect">
            <a:avLst>
              <a:gd name="adj" fmla="val 50000"/>
            </a:avLst>
          </a:prstGeom>
          <a:solidFill>
            <a:srgbClr val="C0AB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TextBox 5">
            <a:extLst>
              <a:ext uri="{FF2B5EF4-FFF2-40B4-BE49-F238E27FC236}">
                <a16:creationId xmlns:a16="http://schemas.microsoft.com/office/drawing/2014/main" id="{A698AAFF-6E9F-24D9-53F3-DD6A1FCB2E3F}"/>
              </a:ext>
            </a:extLst>
          </p:cNvPr>
          <p:cNvSpPr txBox="1"/>
          <p:nvPr/>
        </p:nvSpPr>
        <p:spPr>
          <a:xfrm>
            <a:off x="4804620" y="1161897"/>
            <a:ext cx="2883738" cy="584775"/>
          </a:xfrm>
          <a:prstGeom prst="rect">
            <a:avLst/>
          </a:prstGeom>
          <a:noFill/>
        </p:spPr>
        <p:txBody>
          <a:bodyPr wrap="none" rtlCol="0">
            <a:spAutoFit/>
          </a:bodyPr>
          <a:lstStyle/>
          <a:p>
            <a:r>
              <a:rPr lang="en-US" sz="3200" b="1" dirty="0"/>
              <a:t>Key Vocabulary</a:t>
            </a:r>
          </a:p>
        </p:txBody>
      </p:sp>
      <p:sp>
        <p:nvSpPr>
          <p:cNvPr id="7" name="TextBox 6">
            <a:extLst>
              <a:ext uri="{FF2B5EF4-FFF2-40B4-BE49-F238E27FC236}">
                <a16:creationId xmlns:a16="http://schemas.microsoft.com/office/drawing/2014/main" id="{87C4E39B-E280-6130-F9BA-166E5758AF4D}"/>
              </a:ext>
            </a:extLst>
          </p:cNvPr>
          <p:cNvSpPr txBox="1"/>
          <p:nvPr/>
        </p:nvSpPr>
        <p:spPr>
          <a:xfrm>
            <a:off x="1493624" y="2059690"/>
            <a:ext cx="1952779" cy="538609"/>
          </a:xfrm>
          <a:prstGeom prst="rect">
            <a:avLst/>
          </a:prstGeom>
          <a:noFill/>
        </p:spPr>
        <p:txBody>
          <a:bodyPr wrap="none" rtlCol="0">
            <a:spAutoFit/>
          </a:bodyPr>
          <a:lstStyle/>
          <a:p>
            <a:r>
              <a:rPr lang="en-US" sz="2900" dirty="0"/>
              <a:t>Binary code</a:t>
            </a:r>
          </a:p>
        </p:txBody>
      </p:sp>
      <p:sp>
        <p:nvSpPr>
          <p:cNvPr id="9" name="TextBox 8">
            <a:extLst>
              <a:ext uri="{FF2B5EF4-FFF2-40B4-BE49-F238E27FC236}">
                <a16:creationId xmlns:a16="http://schemas.microsoft.com/office/drawing/2014/main" id="{7CA98A8D-971D-8C1E-0BE7-A318E22E20BD}"/>
              </a:ext>
            </a:extLst>
          </p:cNvPr>
          <p:cNvSpPr txBox="1"/>
          <p:nvPr/>
        </p:nvSpPr>
        <p:spPr>
          <a:xfrm>
            <a:off x="1493624" y="3003406"/>
            <a:ext cx="3355102" cy="2569934"/>
          </a:xfrm>
          <a:prstGeom prst="rect">
            <a:avLst/>
          </a:prstGeom>
          <a:noFill/>
        </p:spPr>
        <p:txBody>
          <a:bodyPr wrap="square" rtlCol="0">
            <a:spAutoFit/>
          </a:bodyPr>
          <a:lstStyle/>
          <a:p>
            <a:r>
              <a:rPr lang="en-US" sz="2300" dirty="0"/>
              <a:t>A system that uses only two digits (generally 1s and 0s) to represent things, like text, numbers, images, or computer instructions.</a:t>
            </a:r>
          </a:p>
          <a:p>
            <a:endParaRPr lang="en-US" sz="2300" dirty="0"/>
          </a:p>
          <a:p>
            <a:r>
              <a:rPr lang="en-US" sz="2300" b="1" dirty="0"/>
              <a:t>Note</a:t>
            </a:r>
            <a:r>
              <a:rPr lang="en-US" sz="2300" dirty="0"/>
              <a:t>: “Bi” means two. </a:t>
            </a:r>
          </a:p>
        </p:txBody>
      </p:sp>
      <p:pic>
        <p:nvPicPr>
          <p:cNvPr id="13" name="Picture 12" descr="An image showing the name “Kim” spelled in binary code. The letter “k” is spelled with the following string of numbers below it - 01001011, the letter “i” is spelled with 01101001 below it, and “m” is spelled with 01101101 below it. The letter “K” also has a series of dark blue rectangles representing zeros and light blue rectangles representing the ones below the corresponding line of binary code.">
            <a:extLst>
              <a:ext uri="{FF2B5EF4-FFF2-40B4-BE49-F238E27FC236}">
                <a16:creationId xmlns:a16="http://schemas.microsoft.com/office/drawing/2014/main" id="{D26F79F8-6BE4-C9E8-4FF0-B330C78096C4}"/>
              </a:ext>
            </a:extLst>
          </p:cNvPr>
          <p:cNvPicPr>
            <a:picLocks noChangeAspect="1"/>
          </p:cNvPicPr>
          <p:nvPr/>
        </p:nvPicPr>
        <p:blipFill>
          <a:blip r:embed="rId4"/>
          <a:srcRect b="57499"/>
          <a:stretch/>
        </p:blipFill>
        <p:spPr>
          <a:xfrm>
            <a:off x="5257591" y="2760956"/>
            <a:ext cx="5974977" cy="1863231"/>
          </a:xfrm>
          <a:prstGeom prst="rect">
            <a:avLst/>
          </a:prstGeom>
        </p:spPr>
      </p:pic>
      <p:sp>
        <p:nvSpPr>
          <p:cNvPr id="14" name="TextBox 13">
            <a:extLst>
              <a:ext uri="{FF2B5EF4-FFF2-40B4-BE49-F238E27FC236}">
                <a16:creationId xmlns:a16="http://schemas.microsoft.com/office/drawing/2014/main" id="{8FF16A06-720A-6EE7-76CE-493DFFD08FB1}"/>
              </a:ext>
            </a:extLst>
          </p:cNvPr>
          <p:cNvSpPr txBox="1"/>
          <p:nvPr/>
        </p:nvSpPr>
        <p:spPr>
          <a:xfrm>
            <a:off x="5257591" y="4624187"/>
            <a:ext cx="3681349" cy="276999"/>
          </a:xfrm>
          <a:prstGeom prst="rect">
            <a:avLst/>
          </a:prstGeom>
          <a:noFill/>
        </p:spPr>
        <p:txBody>
          <a:bodyPr wrap="square" rtlCol="0">
            <a:spAutoFit/>
          </a:bodyPr>
          <a:lstStyle/>
          <a:p>
            <a:r>
              <a:rPr lang="en-US" sz="1200" b="1" dirty="0"/>
              <a:t>Image c</a:t>
            </a:r>
            <a:r>
              <a:rPr lang="en-US" sz="1200" b="1" i="0" dirty="0">
                <a:effectLst/>
              </a:rPr>
              <a:t>redit: </a:t>
            </a:r>
            <a:r>
              <a:rPr lang="en-US" sz="1200" i="0" dirty="0">
                <a:effectLst/>
              </a:rPr>
              <a:t>NASA’s Universe of Learning</a:t>
            </a:r>
            <a:endParaRPr lang="en-US" sz="1200" dirty="0"/>
          </a:p>
        </p:txBody>
      </p:sp>
    </p:spTree>
    <p:extLst>
      <p:ext uri="{BB962C8B-B14F-4D97-AF65-F5344CB8AC3E}">
        <p14:creationId xmlns:p14="http://schemas.microsoft.com/office/powerpoint/2010/main" val="1622245620"/>
      </p:ext>
    </p:extLst>
  </p:cSld>
  <p:clrMapOvr>
    <a:masterClrMapping/>
  </p:clrMapOvr>
</p:sld>
</file>

<file path=ppt/theme/theme1.xml><?xml version="1.0" encoding="utf-8"?>
<a:theme xmlns:a="http://schemas.openxmlformats.org/drawingml/2006/main" name="Title">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2.xml><?xml version="1.0" encoding="utf-8"?>
<a:theme xmlns:a="http://schemas.openxmlformats.org/drawingml/2006/main" name="Blank">
  <a:themeElements>
    <a:clrScheme name="Custom 6">
      <a:dk1>
        <a:srgbClr val="000000"/>
      </a:dk1>
      <a:lt1>
        <a:srgbClr val="FFFFFF"/>
      </a:lt1>
      <a:dk2>
        <a:srgbClr val="000000"/>
      </a:dk2>
      <a:lt2>
        <a:srgbClr val="E7E6E6"/>
      </a:lt2>
      <a:accent1>
        <a:srgbClr val="89BE6B"/>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3.xml><?xml version="1.0" encoding="utf-8"?>
<a:theme xmlns:a="http://schemas.openxmlformats.org/drawingml/2006/main" name="50/50 ">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4.xml><?xml version="1.0" encoding="utf-8"?>
<a:theme xmlns:a="http://schemas.openxmlformats.org/drawingml/2006/main" name="Circles in a Row">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5.xml><?xml version="1.0" encoding="utf-8"?>
<a:theme xmlns:a="http://schemas.openxmlformats.org/drawingml/2006/main" name="Misc Design Elements">
  <a:themeElements>
    <a:clrScheme name="Custom 7">
      <a:dk1>
        <a:srgbClr val="000000"/>
      </a:dk1>
      <a:lt1>
        <a:srgbClr val="FFFFFF"/>
      </a:lt1>
      <a:dk2>
        <a:srgbClr val="000000"/>
      </a:dk2>
      <a:lt2>
        <a:srgbClr val="E7E6E6"/>
      </a:lt2>
      <a:accent1>
        <a:srgbClr val="89BE6B"/>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Title</Template>
  <TotalTime>13119</TotalTime>
  <Words>3721</Words>
  <Application>Microsoft Macintosh PowerPoint</Application>
  <PresentationFormat>Widescreen</PresentationFormat>
  <Paragraphs>296</Paragraphs>
  <Slides>17</Slides>
  <Notes>17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Arial</vt:lpstr>
      <vt:lpstr>Calibri</vt:lpstr>
      <vt:lpstr>Calisto MT</vt:lpstr>
      <vt:lpstr>Helvetica Neue</vt:lpstr>
      <vt:lpstr>Menlo</vt:lpstr>
      <vt:lpstr>Open Sans</vt:lpstr>
      <vt:lpstr>Slack-Lato</vt:lpstr>
      <vt:lpstr>Symbol</vt:lpstr>
      <vt:lpstr>Tw Cen MT</vt:lpstr>
      <vt:lpstr>Wingdings</vt:lpstr>
      <vt:lpstr>Title</vt:lpstr>
      <vt:lpstr>Blank</vt:lpstr>
      <vt:lpstr>50/50 </vt:lpstr>
      <vt:lpstr>Circles in a Row</vt:lpstr>
      <vt:lpstr>Misc Design Elements</vt:lpstr>
      <vt:lpstr>Data and Image Processing</vt:lpstr>
      <vt:lpstr>Astronomers use telescopes on Earth and in space to collect data from celestial objects</vt:lpstr>
      <vt:lpstr>PowerPoint Presentation</vt:lpstr>
      <vt:lpstr>PowerPoint Presentation</vt:lpstr>
      <vt:lpstr>PowerPoint Presentation</vt:lpstr>
      <vt:lpstr>Telescopes collect and filter light from celestial objects</vt:lpstr>
      <vt:lpstr>Telescopes then transmit the data to Earth</vt:lpstr>
      <vt:lpstr>PowerPoint Presentation</vt:lpstr>
      <vt:lpstr>PowerPoint Presentation</vt:lpstr>
      <vt:lpstr>Computers translate binary code data into a table that can be processed further</vt:lpstr>
      <vt:lpstr>PowerPoint Presentation</vt:lpstr>
      <vt:lpstr>Telescope images are a  visual representation of data collected across one or more wavelengths of light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Martha Saladino</cp:lastModifiedBy>
  <cp:revision>212</cp:revision>
  <dcterms:created xsi:type="dcterms:W3CDTF">2024-04-12T15:24:31Z</dcterms:created>
  <dcterms:modified xsi:type="dcterms:W3CDTF">2025-09-23T16:49:48Z</dcterms:modified>
</cp:coreProperties>
</file>