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9" r:id="rId2"/>
    <p:sldMasterId id="2147483663" r:id="rId3"/>
    <p:sldMasterId id="2147483661" r:id="rId4"/>
    <p:sldMasterId id="2147483665" r:id="rId5"/>
  </p:sldMasterIdLst>
  <p:notesMasterIdLst>
    <p:notesMasterId r:id="rId22"/>
  </p:notesMasterIdLst>
  <p:sldIdLst>
    <p:sldId id="256" r:id="rId6"/>
    <p:sldId id="272" r:id="rId7"/>
    <p:sldId id="273" r:id="rId8"/>
    <p:sldId id="269" r:id="rId9"/>
    <p:sldId id="275" r:id="rId10"/>
    <p:sldId id="276" r:id="rId11"/>
    <p:sldId id="270" r:id="rId12"/>
    <p:sldId id="277" r:id="rId13"/>
    <p:sldId id="278" r:id="rId14"/>
    <p:sldId id="279" r:id="rId15"/>
    <p:sldId id="280" r:id="rId16"/>
    <p:sldId id="281" r:id="rId17"/>
    <p:sldId id="282" r:id="rId18"/>
    <p:sldId id="283" r:id="rId19"/>
    <p:sldId id="284" r:id="rId20"/>
    <p:sldId id="2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heme Slide" id="{1D7A7425-2FF8-9141-9917-91C9E5C584DE}">
          <p14:sldIdLst>
            <p14:sldId id="256"/>
          </p14:sldIdLst>
        </p14:section>
        <p14:section name="Presentation Slides" id="{2348693A-5DF4-1C48-AE20-1DD02CAD67D4}">
          <p14:sldIdLst>
            <p14:sldId id="272"/>
            <p14:sldId id="273"/>
            <p14:sldId id="269"/>
            <p14:sldId id="275"/>
            <p14:sldId id="276"/>
            <p14:sldId id="270"/>
            <p14:sldId id="277"/>
            <p14:sldId id="278"/>
            <p14:sldId id="279"/>
            <p14:sldId id="280"/>
            <p14:sldId id="281"/>
            <p14:sldId id="282"/>
            <p14:sldId id="283"/>
            <p14:sldId id="284"/>
            <p14:sldId id="29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2A898"/>
    <a:srgbClr val="537268"/>
    <a:srgbClr val="72535F"/>
    <a:srgbClr val="585372"/>
    <a:srgbClr val="B0A6E5"/>
    <a:srgbClr val="847DAC"/>
    <a:srgbClr val="A6E5CE"/>
    <a:srgbClr val="7DAC9B"/>
    <a:srgbClr val="A6BDE5"/>
    <a:srgbClr val="6876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3E20A8-895F-1440-9957-5DFC0B8835F7}" v="22" dt="2025-09-23T16:56:25.4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76882"/>
  </p:normalViewPr>
  <p:slideViewPr>
    <p:cSldViewPr snapToGrid="0">
      <p:cViewPr varScale="1">
        <p:scale>
          <a:sx n="111" d="100"/>
          <a:sy n="111" d="100"/>
        </p:scale>
        <p:origin x="1832" y="200"/>
      </p:cViewPr>
      <p:guideLst/>
    </p:cSldViewPr>
  </p:slideViewPr>
  <p:outlineViewPr>
    <p:cViewPr>
      <p:scale>
        <a:sx n="33" d="100"/>
        <a:sy n="33" d="100"/>
      </p:scale>
      <p:origin x="0" y="0"/>
    </p:cViewPr>
  </p:outlineViewPr>
  <p:notesTextViewPr>
    <p:cViewPr>
      <p:scale>
        <a:sx n="100" d="100"/>
        <a:sy n="100" d="100"/>
      </p:scale>
      <p:origin x="0" y="-616"/>
    </p:cViewPr>
  </p:notesTextViewPr>
  <p:sorterViewPr>
    <p:cViewPr>
      <p:scale>
        <a:sx n="80" d="100"/>
        <a:sy n="80" d="100"/>
      </p:scale>
      <p:origin x="0" y="0"/>
    </p:cViewPr>
  </p:sorterViewPr>
  <p:notesViewPr>
    <p:cSldViewPr snapToGrid="0" showGuides="1">
      <p:cViewPr varScale="1">
        <p:scale>
          <a:sx n="99" d="100"/>
          <a:sy n="99" d="100"/>
        </p:scale>
        <p:origin x="3064"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ha Irene Saladino" userId="21055418929_tp_box_2" providerId="OAuth2" clId="{0378F4A2-0620-5F3A-B794-D2B6139E1240}"/>
    <pc:docChg chg="modSld">
      <pc:chgData name="Martha Irene Saladino" userId="21055418929_tp_box_2" providerId="OAuth2" clId="{0378F4A2-0620-5F3A-B794-D2B6139E1240}" dt="2025-09-23T16:56:24.941" v="19" actId="20577"/>
      <pc:docMkLst>
        <pc:docMk/>
      </pc:docMkLst>
      <pc:sldChg chg="modNotesTx">
        <pc:chgData name="Martha Irene Saladino" userId="21055418929_tp_box_2" providerId="OAuth2" clId="{0378F4A2-0620-5F3A-B794-D2B6139E1240}" dt="2025-09-23T16:50:50.050" v="3" actId="20577"/>
        <pc:sldMkLst>
          <pc:docMk/>
          <pc:sldMk cId="2072797281" sldId="256"/>
        </pc:sldMkLst>
      </pc:sldChg>
      <pc:sldChg chg="modNotesTx">
        <pc:chgData name="Martha Irene Saladino" userId="21055418929_tp_box_2" providerId="OAuth2" clId="{0378F4A2-0620-5F3A-B794-D2B6139E1240}" dt="2025-09-23T16:53:46.050" v="14" actId="20577"/>
        <pc:sldMkLst>
          <pc:docMk/>
          <pc:sldMk cId="3083243996" sldId="270"/>
        </pc:sldMkLst>
      </pc:sldChg>
      <pc:sldChg chg="modNotesTx">
        <pc:chgData name="Martha Irene Saladino" userId="21055418929_tp_box_2" providerId="OAuth2" clId="{0378F4A2-0620-5F3A-B794-D2B6139E1240}" dt="2025-09-23T16:56:04.400" v="17" actId="12"/>
        <pc:sldMkLst>
          <pc:docMk/>
          <pc:sldMk cId="1138610479" sldId="272"/>
        </pc:sldMkLst>
      </pc:sldChg>
      <pc:sldChg chg="modNotesTx">
        <pc:chgData name="Martha Irene Saladino" userId="21055418929_tp_box_2" providerId="OAuth2" clId="{0378F4A2-0620-5F3A-B794-D2B6139E1240}" dt="2025-09-23T16:52:14.925" v="9" actId="20577"/>
        <pc:sldMkLst>
          <pc:docMk/>
          <pc:sldMk cId="2460451612" sldId="275"/>
        </pc:sldMkLst>
      </pc:sldChg>
      <pc:sldChg chg="modNotesTx">
        <pc:chgData name="Martha Irene Saladino" userId="21055418929_tp_box_2" providerId="OAuth2" clId="{0378F4A2-0620-5F3A-B794-D2B6139E1240}" dt="2025-09-23T16:55:28.375" v="16" actId="20577"/>
        <pc:sldMkLst>
          <pc:docMk/>
          <pc:sldMk cId="3857609010" sldId="276"/>
        </pc:sldMkLst>
      </pc:sldChg>
      <pc:sldChg chg="modNotesTx">
        <pc:chgData name="Martha Irene Saladino" userId="21055418929_tp_box_2" providerId="OAuth2" clId="{0378F4A2-0620-5F3A-B794-D2B6139E1240}" dt="2025-09-23T16:56:24.941" v="19" actId="20577"/>
        <pc:sldMkLst>
          <pc:docMk/>
          <pc:sldMk cId="750208389" sldId="277"/>
        </pc:sldMkLst>
      </pc:sldChg>
      <pc:sldChg chg="modNotesTx">
        <pc:chgData name="Martha Irene Saladino" userId="21055418929_tp_box_2" providerId="OAuth2" clId="{0378F4A2-0620-5F3A-B794-D2B6139E1240}" dt="2025-09-23T16:54:28.223" v="15" actId="20577"/>
        <pc:sldMkLst>
          <pc:docMk/>
          <pc:sldMk cId="4104032253" sldId="2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84F9D0-E61E-8D4F-AFB7-0B9F05FA5E09}" type="datetimeFigureOut">
              <a:rPr lang="en-US" smtClean="0"/>
              <a:t>9/23/25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E76A028-A1A6-AD40-AB91-9EBED560BCE6}" type="slidenum">
              <a:rPr lang="en-US" smtClean="0"/>
              <a:t>‹#›</a:t>
            </a:fld>
            <a:endParaRPr lang="en-US"/>
          </a:p>
        </p:txBody>
      </p:sp>
    </p:spTree>
    <p:extLst>
      <p:ext uri="{BB962C8B-B14F-4D97-AF65-F5344CB8AC3E}">
        <p14:creationId xmlns:p14="http://schemas.microsoft.com/office/powerpoint/2010/main" val="3393794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s://chandra.harvard.edu/photo/2024/casa/" TargetMode="External"/><Relationship Id="rId3" Type="http://schemas.openxmlformats.org/officeDocument/2006/relationships/hyperlink" Target="https://www.universe-of-learning.org/contents/products/program-theme-4-stars" TargetMode="External"/><Relationship Id="rId7" Type="http://schemas.openxmlformats.org/officeDocument/2006/relationships/hyperlink" Target="https://chandra.harvard.edu/photo/2024/ar/"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science.nasa.gov/asset/webb/life-cycles-of-sun-like-and-massive-stars/" TargetMode="External"/><Relationship Id="rId5" Type="http://schemas.openxmlformats.org/officeDocument/2006/relationships/hyperlink" Target="https://imagine.gsfc.nasa.gov/science/objects/stars1.html" TargetMode="External"/><Relationship Id="rId4" Type="http://schemas.openxmlformats.org/officeDocument/2006/relationships/hyperlink" Target="https://science.nasa.gov/universe/stars/"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cience.nasa.gov/image-detail/amf-gsfc_20171208_archive_e001435/"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esahubble.org/images/opo1235b/"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sahubble.org/images/opo9726a/"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science.nasa.gov/solar-system/skywatching/night-sky-network/meet-the-workaholic-star-betelgeus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sahubble.org/images/opo9726a/"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science.nasa.gov/solar-system/skywatching/night-sky-network/meet-the-workaholic-star-betelgeuse/"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chandra.harvard.edu/photo/2013/ngc2392/" TargetMode="External"/><Relationship Id="rId13" Type="http://schemas.openxmlformats.org/officeDocument/2006/relationships/hyperlink" Target="http://www.galex.caltech.edu/media/glx2012-01r_img01.html" TargetMode="External"/><Relationship Id="rId3" Type="http://schemas.openxmlformats.org/officeDocument/2006/relationships/hyperlink" Target="https://imagine.gsfc.nasa.gov/science/objects/supernova_remnants.html" TargetMode="External"/><Relationship Id="rId7" Type="http://schemas.openxmlformats.org/officeDocument/2006/relationships/hyperlink" Target="https://chandra.harvard.edu/photo/2024/ar/" TargetMode="External"/><Relationship Id="rId12" Type="http://schemas.openxmlformats.org/officeDocument/2006/relationships/hyperlink" Target="https://science.nasa.gov/missions/webb/webb-reveals-new-structures-within-iconic-supernova/"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science.nasa.gov/asset/webb/southern-ring-nebula-nircam-image/" TargetMode="External"/><Relationship Id="rId11" Type="http://schemas.openxmlformats.org/officeDocument/2006/relationships/hyperlink" Target="https://www.astropix.org/image/stsci/2010-27c" TargetMode="External"/><Relationship Id="rId5" Type="http://schemas.openxmlformats.org/officeDocument/2006/relationships/hyperlink" Target="https://noirlab.edu/public/images/noao0307a/" TargetMode="External"/><Relationship Id="rId10" Type="http://schemas.openxmlformats.org/officeDocument/2006/relationships/hyperlink" Target="https://chandra.harvard.edu/photo/2024/25th/" TargetMode="External"/><Relationship Id="rId4" Type="http://schemas.openxmlformats.org/officeDocument/2006/relationships/hyperlink" Target="https://www.esa.int/ESA_Multimedia/Images/2023/08/Webb_captures_detailed_beauty_of_Ring_Nebula_MIRI_image" TargetMode="External"/><Relationship Id="rId9" Type="http://schemas.openxmlformats.org/officeDocument/2006/relationships/hyperlink" Target="https://esahubble.org/images/heic1608a/"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astropix.org/image/stsci/2017-25b"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chandra.harvard.edu/photo/2011/cygx1/" TargetMode="External"/><Relationship Id="rId4" Type="http://schemas.openxmlformats.org/officeDocument/2006/relationships/hyperlink" Target="https://www.spitzer.caltech.edu/image/ssc2018-16a-supernova-remnant-g54"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e.kahoot.it/share/stars/05789594-b356-4509-b9bb-8812b928dbc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science.nasa.gov/asset/webb/reading-the-rainbow-temperature/"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spacemath.gsfc.nasa.gov/weekly/5Page43.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asa.gov/stem-content/mass-vs-weight-activities/"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esahubble.org/images/heic0307a/" TargetMode="External"/><Relationship Id="rId3" Type="http://schemas.openxmlformats.org/officeDocument/2006/relationships/hyperlink" Target="https://esahubble.org/images/heic1501a/" TargetMode="External"/><Relationship Id="rId7" Type="http://schemas.openxmlformats.org/officeDocument/2006/relationships/hyperlink" Target="https://www.astropix.org/image/eso/potw1807a"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sahubble.org/images/opo9726a/" TargetMode="External"/><Relationship Id="rId5" Type="http://schemas.openxmlformats.org/officeDocument/2006/relationships/hyperlink" Target="https://science.nasa.gov/image-detail/amf-gsfc_20171208_archive_e001435/" TargetMode="External"/><Relationship Id="rId4" Type="http://schemas.openxmlformats.org/officeDocument/2006/relationships/hyperlink" Target="https://science.nasa.gov/asset/webb/l1527-and-protostar-nircam-image/" TargetMode="External"/><Relationship Id="rId9" Type="http://schemas.openxmlformats.org/officeDocument/2006/relationships/hyperlink" Target="https://svs.gsfc.nasa.gov/13852/"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chandra.harvard.edu/photo/2011/cygx1/" TargetMode="External"/><Relationship Id="rId3" Type="http://schemas.openxmlformats.org/officeDocument/2006/relationships/hyperlink" Target="https://esahubble.org/images/heic1501a/" TargetMode="External"/><Relationship Id="rId7" Type="http://schemas.openxmlformats.org/officeDocument/2006/relationships/hyperlink" Target="https://science.nasa.gov/asset/webb/crab-nebula-nircam-and-miri-image/"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science.nasa.gov/solar-system/skywatching/night-sky-network/meet-the-workaholic-star-betelgeuse/" TargetMode="External"/><Relationship Id="rId5" Type="http://schemas.openxmlformats.org/officeDocument/2006/relationships/hyperlink" Target="https://science.nasa.gov/missions/hubble/bright-blue-stars/" TargetMode="External"/><Relationship Id="rId4" Type="http://schemas.openxmlformats.org/officeDocument/2006/relationships/hyperlink" Target="https://science.nasa.gov/asset/webb/reading-the-rainbow-temperature/" TargetMode="External"/><Relationship Id="rId9" Type="http://schemas.openxmlformats.org/officeDocument/2006/relationships/hyperlink" Target="https://chandra.harvard.edu/photo/2024/timelapse/" TargetMode="Externa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www.nasa.gov/image-article/nasas-webb-reveals-cosmic-cliffs-glittering-landscape-of-star-birth/" TargetMode="External"/><Relationship Id="rId3" Type="http://schemas.openxmlformats.org/officeDocument/2006/relationships/hyperlink" Target="https://science.nasa.gov/asset/webb/chamaeleon-i-molecular-cloud-nircam-image/" TargetMode="External"/><Relationship Id="rId7" Type="http://schemas.openxmlformats.org/officeDocument/2006/relationships/hyperlink" Target="https://esahubble.org/images/heic0607a/"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science.nasa.gov/asset/webb/pillars-of-creation-miri-image/" TargetMode="External"/><Relationship Id="rId5" Type="http://schemas.openxmlformats.org/officeDocument/2006/relationships/hyperlink" Target="https://chandra.harvard.edu/photo/2024/sonify9/" TargetMode="External"/><Relationship Id="rId4" Type="http://schemas.openxmlformats.org/officeDocument/2006/relationships/hyperlink" Target="https://science.nasa.gov/asset/webb/rho-ophiuchi-nircam-image/"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esawebb.org/news/weic2322/"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science.nasa.gov/asset/webb/herbig-haro-4647-nircam-image/" TargetMode="External"/><Relationship Id="rId5" Type="http://schemas.openxmlformats.org/officeDocument/2006/relationships/hyperlink" Target="https://science.nasa.gov/missions/hubble/hubble-spies-newly-forming-star-incubating-in-ic-2631/" TargetMode="External"/><Relationship Id="rId4" Type="http://schemas.openxmlformats.org/officeDocument/2006/relationships/hyperlink" Target="https://www.spitzer.caltech.edu/image/sig10-006a-protostellar-envelope-and-jet-iras-03282-3035"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lmascience.eso.org/alma-science/planet-forming-disk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ublic.nrao.edu/news/2018-alma-survey-disk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1. Onscreen slide before the presentation begins and during the introduction</a:t>
            </a:r>
          </a:p>
          <a:p>
            <a:endParaRPr lang="en-US" dirty="0"/>
          </a:p>
          <a:p>
            <a:pPr marL="342900" indent="-342900">
              <a:buFont typeface="Wingdings" pitchFamily="2" charset="2"/>
              <a:buChar char="Ø"/>
            </a:pPr>
            <a:r>
              <a:rPr lang="en-US" sz="1800" dirty="0">
                <a:solidFill>
                  <a:srgbClr val="000000"/>
                </a:solidFill>
                <a:effectLst/>
                <a:latin typeface="Arial" panose="020B0604020202020204" pitchFamily="34" charset="0"/>
              </a:rPr>
              <a:t>These slides are available for you to customize for your presentation. </a:t>
            </a:r>
            <a:r>
              <a:rPr lang="en-US" sz="1800" b="1" dirty="0">
                <a:solidFill>
                  <a:srgbClr val="000000"/>
                </a:solidFill>
                <a:effectLst/>
                <a:latin typeface="Arial" panose="020B0604020202020204" pitchFamily="34" charset="0"/>
              </a:rPr>
              <a:t>Please feel free to add or remove slides as necessary to tailor the presentation for your event.</a:t>
            </a:r>
          </a:p>
          <a:p>
            <a:pPr marL="342900" indent="-342900">
              <a:buFont typeface="Wingdings" pitchFamily="2" charset="2"/>
              <a:buChar char="Ø"/>
            </a:pPr>
            <a:r>
              <a:rPr lang="en-US" sz="1800" dirty="0">
                <a:solidFill>
                  <a:srgbClr val="000000"/>
                </a:solidFill>
                <a:effectLst/>
                <a:latin typeface="Arial" panose="020B0604020202020204" pitchFamily="34" charset="0"/>
              </a:rPr>
              <a:t>In this notes pane area, you will find key points for each slide, as well as links to additional background information.</a:t>
            </a:r>
          </a:p>
          <a:p>
            <a:endParaRPr lang="en-US" sz="1200" dirty="0">
              <a:latin typeface="+mn-lt"/>
            </a:endParaRPr>
          </a:p>
          <a:p>
            <a:r>
              <a:rPr lang="en-US" sz="1200" b="1" dirty="0">
                <a:latin typeface="+mn-lt"/>
              </a:rPr>
              <a:t>Participant Takeaway Points:</a:t>
            </a:r>
          </a:p>
          <a:p>
            <a:r>
              <a:rPr lang="en-US" sz="1200" b="0" dirty="0">
                <a:latin typeface="+mn-lt"/>
              </a:rPr>
              <a:t>Participants will learn during this presentation that:</a:t>
            </a:r>
          </a:p>
          <a:p>
            <a:pPr marL="342900" lvl="0" indent="-3429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Stars form from clouds of dust and gas.</a:t>
            </a:r>
          </a:p>
          <a:p>
            <a:pPr marL="342900" lvl="0" indent="-3429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Stars have life cycles.</a:t>
            </a:r>
          </a:p>
          <a:p>
            <a:pPr marL="342900" lvl="0" indent="-342900">
              <a:buFont typeface="Symbol" pitchFamily="2" charset="2"/>
              <a:buChar char=""/>
              <a:tabLst>
                <a:tab pos="457200" algn="l"/>
              </a:tabLs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star’s life cycle depends on its mass.</a:t>
            </a:r>
          </a:p>
          <a:p>
            <a:pPr marL="342900" lvl="0" indent="-342900">
              <a:buFont typeface="Symbol" pitchFamily="2" charset="2"/>
              <a:buChar char=""/>
            </a:pPr>
            <a:endParaRPr lang="en-US" sz="1200" dirty="0">
              <a:effectLst/>
              <a:latin typeface="+mn-lt"/>
              <a:ea typeface="Calibri" panose="020F0502020204030204" pitchFamily="34" charset="0"/>
              <a:cs typeface="Times New Roman" panose="02020603050405020304" pitchFamily="18" charset="0"/>
            </a:endParaRPr>
          </a:p>
          <a:p>
            <a:pPr marL="0" lvl="0" indent="0">
              <a:buFont typeface="Symbol" pitchFamily="2" charset="2"/>
              <a:buNone/>
            </a:pPr>
            <a:r>
              <a:rPr lang="en-US" sz="1200" b="1" dirty="0">
                <a:effectLst/>
                <a:latin typeface="+mn-lt"/>
                <a:ea typeface="Calibri" panose="020F0502020204030204" pitchFamily="34" charset="0"/>
                <a:cs typeface="Times New Roman" panose="02020603050405020304" pitchFamily="18" charset="0"/>
              </a:rPr>
              <a:t>More Background Information:</a:t>
            </a:r>
            <a:endParaRPr lang="en-US" sz="5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itchFamily="2" charset="2"/>
              <a:buChar char="q"/>
              <a:tabLst>
                <a:tab pos="457200" algn="l"/>
              </a:tabLst>
            </a:pPr>
            <a:r>
              <a:rPr lang="en-US" sz="4000" dirty="0">
                <a:effectLst/>
                <a:latin typeface="Menlo" panose="020B0609030804020204" pitchFamily="49" charset="0"/>
              </a:rPr>
              <a:t>Program Theme: Stars: </a:t>
            </a:r>
            <a:r>
              <a:rPr lang="en-US" sz="5400" dirty="0">
                <a:effectLst/>
                <a:latin typeface="Helvetica Neue" panose="02000503000000020004" pitchFamily="2" charset="0"/>
                <a:hlinkClick r:id="rId3"/>
              </a:rPr>
              <a:t>https://www.universe-of-learning.org/contents/products/program-theme-4-stars</a:t>
            </a:r>
            <a:r>
              <a:rPr lang="en-US" sz="5400" dirty="0">
                <a:effectLst/>
                <a:latin typeface="Helvetica Neue" panose="02000503000000020004" pitchFamily="2" charset="0"/>
              </a:rPr>
              <a:t> </a:t>
            </a:r>
          </a:p>
          <a:p>
            <a:pPr marL="342900" lvl="0" indent="-342900">
              <a:buFont typeface="Wingdings" pitchFamily="2" charset="2"/>
              <a:buChar char="q"/>
              <a:tabLst>
                <a:tab pos="457200" algn="l"/>
              </a:tabLst>
            </a:pPr>
            <a:r>
              <a:rPr lang="en-US" sz="5400" kern="100" dirty="0">
                <a:effectLst/>
                <a:latin typeface="Calibri" panose="020F0502020204030204" pitchFamily="34" charset="0"/>
                <a:ea typeface="Calibri" panose="020F0502020204030204" pitchFamily="34" charset="0"/>
                <a:cs typeface="Times New Roman" panose="02020603050405020304" pitchFamily="18" charset="0"/>
              </a:rPr>
              <a:t>Star basics – NASA: </a:t>
            </a:r>
            <a:r>
              <a:rPr lang="en-US" sz="5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https://science.nasa.gov/universe/stars/</a:t>
            </a:r>
            <a:endParaRPr lang="en-US" sz="54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Wingdings" pitchFamily="2" charset="2"/>
              <a:buChar char="q"/>
              <a:tabLst>
                <a:tab pos="457200" algn="l"/>
              </a:tabLst>
            </a:pPr>
            <a:r>
              <a:rPr lang="en-US" sz="5400" kern="100" dirty="0">
                <a:effectLst/>
                <a:latin typeface="Calibri" panose="020F0502020204030204" pitchFamily="34" charset="0"/>
                <a:ea typeface="Calibri" panose="020F0502020204030204" pitchFamily="34" charset="0"/>
                <a:cs typeface="Times New Roman" panose="02020603050405020304" pitchFamily="18" charset="0"/>
              </a:rPr>
              <a:t>Stars – NASA Imagine the Universe: </a:t>
            </a:r>
            <a:r>
              <a:rPr lang="en-US" sz="5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https://imagine.gsfc.nasa.gov/science/objects/stars1.html</a:t>
            </a:r>
            <a:endParaRPr lang="en-US" sz="54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tab pos="457200" algn="l"/>
              </a:tabLst>
              <a:defRPr/>
            </a:pPr>
            <a:r>
              <a:rPr lang="en-US" sz="54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Stars Infographics: </a:t>
            </a:r>
            <a:r>
              <a:rPr lang="en-US" sz="1200" kern="1200" dirty="0">
                <a:solidFill>
                  <a:schemeClr val="tx1"/>
                </a:solidFill>
                <a:effectLst/>
                <a:latin typeface="+mn-lt"/>
                <a:ea typeface="+mn-ea"/>
                <a:cs typeface="+mn-cs"/>
                <a:hlinkClick r:id="rId6"/>
              </a:rPr>
              <a:t>https://science.nasa.gov/asset/webb/life-cycles-of-sun-like-and-massive-stars/</a:t>
            </a:r>
            <a:r>
              <a:rPr lang="en-US" sz="1200" kern="1200" dirty="0">
                <a:solidFill>
                  <a:schemeClr val="tx1"/>
                </a:solidFill>
                <a:effectLst/>
                <a:latin typeface="+mn-lt"/>
                <a:ea typeface="+mn-ea"/>
                <a:cs typeface="+mn-cs"/>
              </a:rPr>
              <a:t> </a:t>
            </a:r>
            <a:endParaRPr lang="en-US" sz="54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Wingdings" pitchFamily="2" charset="2"/>
              <a:buChar char="q"/>
              <a:tabLst>
                <a:tab pos="457200" algn="l"/>
              </a:tabLst>
              <a:defRPr/>
            </a:pPr>
            <a:endParaRPr lang="en-US" sz="5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Symbol" pitchFamily="2" charset="2"/>
              <a:buNone/>
              <a:tabLst/>
              <a:defRPr/>
            </a:pPr>
            <a:r>
              <a:rPr lang="en-US" sz="1200" b="1" dirty="0">
                <a:effectLst/>
                <a:latin typeface="+mn-lt"/>
                <a:ea typeface="Calibri" panose="020F0502020204030204" pitchFamily="34" charset="0"/>
                <a:cs typeface="Times New Roman" panose="02020603050405020304" pitchFamily="18" charset="0"/>
              </a:rPr>
              <a:t>Image credits and sources (left to right)</a:t>
            </a:r>
            <a:r>
              <a:rPr lang="en-US" sz="1200" dirty="0">
                <a:effectLst/>
                <a:latin typeface="+mn-lt"/>
                <a:ea typeface="Calibri" panose="020F0502020204030204" pitchFamily="34" charset="0"/>
                <a:cs typeface="Times New Roman" panose="02020603050405020304" pitchFamily="18" charset="0"/>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dirty="0">
                <a:effectLst/>
                <a:latin typeface="+mn-lt"/>
                <a:ea typeface="Calibri" panose="020F0502020204030204" pitchFamily="34" charset="0"/>
                <a:cs typeface="Times New Roman" panose="02020603050405020304" pitchFamily="18" charset="0"/>
              </a:rPr>
              <a:t>Cat’s Eye (</a:t>
            </a:r>
            <a:r>
              <a:rPr lang="en-US" b="0" i="0" u="none" strike="noStrike" dirty="0">
                <a:solidFill>
                  <a:srgbClr val="000000"/>
                </a:solidFill>
                <a:effectLst/>
                <a:latin typeface="Verdana" panose="020B0604030504040204" pitchFamily="34" charset="0"/>
              </a:rPr>
              <a:t>X-ray: NASA/CXC/SAO; Optical: NASA/ESA/</a:t>
            </a:r>
            <a:r>
              <a:rPr lang="en-US" b="0" i="0" u="none" strike="noStrike" dirty="0" err="1">
                <a:solidFill>
                  <a:srgbClr val="000000"/>
                </a:solidFill>
                <a:effectLst/>
                <a:latin typeface="Verdana" panose="020B0604030504040204" pitchFamily="34" charset="0"/>
              </a:rPr>
              <a:t>STScI</a:t>
            </a:r>
            <a:r>
              <a:rPr lang="en-US" b="0" i="0" u="none" strike="noStrike" dirty="0">
                <a:solidFill>
                  <a:srgbClr val="000000"/>
                </a:solidFill>
                <a:effectLst/>
                <a:latin typeface="Verdana" panose="020B0604030504040204" pitchFamily="34" charset="0"/>
              </a:rPr>
              <a:t>; Image Processing: NASA/CXC/SAO/J. Major, L. </a:t>
            </a:r>
            <a:r>
              <a:rPr lang="en-US" b="0" i="0" u="none" strike="noStrike" dirty="0" err="1">
                <a:solidFill>
                  <a:srgbClr val="000000"/>
                </a:solidFill>
                <a:effectLst/>
                <a:latin typeface="Verdana" panose="020B0604030504040204" pitchFamily="34" charset="0"/>
              </a:rPr>
              <a:t>Frattare</a:t>
            </a:r>
            <a:r>
              <a:rPr lang="en-US" b="0" i="0" u="none" strike="noStrike" dirty="0">
                <a:solidFill>
                  <a:srgbClr val="000000"/>
                </a:solidFill>
                <a:effectLst/>
                <a:latin typeface="Verdana" panose="020B0604030504040204" pitchFamily="34" charset="0"/>
              </a:rPr>
              <a:t>, K. Arcand)</a:t>
            </a:r>
            <a:r>
              <a:rPr lang="en-US" sz="1200" dirty="0">
                <a:effectLst/>
                <a:latin typeface="+mn-lt"/>
                <a:ea typeface="Calibri" panose="020F0502020204030204" pitchFamily="34" charset="0"/>
                <a:cs typeface="Times New Roman" panose="02020603050405020304" pitchFamily="18" charset="0"/>
              </a:rPr>
              <a:t>: </a:t>
            </a:r>
            <a:r>
              <a:rPr lang="en-US" dirty="0">
                <a:effectLst/>
                <a:latin typeface="Helvetica Neue" panose="02000503000000020004" pitchFamily="2" charset="0"/>
                <a:hlinkClick r:id="rId7"/>
              </a:rPr>
              <a:t>https://chandra.harvard.edu/photo/2024/ar/</a:t>
            </a:r>
            <a:endParaRPr lang="en-US" sz="1200" dirty="0">
              <a:effectLst/>
              <a:latin typeface="+mn-lt"/>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200" dirty="0">
                <a:effectLst/>
                <a:latin typeface="+mn-lt"/>
                <a:ea typeface="Calibri" panose="020F0502020204030204" pitchFamily="34" charset="0"/>
                <a:cs typeface="Times New Roman" panose="02020603050405020304" pitchFamily="18" charset="0"/>
              </a:rPr>
              <a:t>Cas A (</a:t>
            </a:r>
            <a:r>
              <a:rPr lang="en-US" b="0" i="0" u="none" strike="noStrike" dirty="0">
                <a:solidFill>
                  <a:srgbClr val="000000"/>
                </a:solidFill>
                <a:effectLst/>
                <a:latin typeface="Verdana" panose="020B0604030504040204" pitchFamily="34" charset="0"/>
              </a:rPr>
              <a:t>X-ray: NASA/CXC/SAO; Optical: NASA/ESA/</a:t>
            </a:r>
            <a:r>
              <a:rPr lang="en-US" b="0" i="0" u="none" strike="noStrike" dirty="0" err="1">
                <a:solidFill>
                  <a:srgbClr val="000000"/>
                </a:solidFill>
                <a:effectLst/>
                <a:latin typeface="Verdana" panose="020B0604030504040204" pitchFamily="34" charset="0"/>
              </a:rPr>
              <a:t>STScI</a:t>
            </a:r>
            <a:r>
              <a:rPr lang="en-US" b="0" i="0" u="none" strike="noStrike" dirty="0">
                <a:solidFill>
                  <a:srgbClr val="000000"/>
                </a:solidFill>
                <a:effectLst/>
                <a:latin typeface="Verdana" panose="020B0604030504040204" pitchFamily="34" charset="0"/>
              </a:rPr>
              <a:t>; IR: NASA/ESA/CSA/</a:t>
            </a:r>
            <a:r>
              <a:rPr lang="en-US" b="0" i="0" u="none" strike="noStrike" dirty="0" err="1">
                <a:solidFill>
                  <a:srgbClr val="000000"/>
                </a:solidFill>
                <a:effectLst/>
                <a:latin typeface="Verdana" panose="020B0604030504040204" pitchFamily="34" charset="0"/>
              </a:rPr>
              <a:t>STScI</a:t>
            </a:r>
            <a:r>
              <a:rPr lang="en-US" b="0" i="0" u="none" strike="noStrike" dirty="0">
                <a:solidFill>
                  <a:srgbClr val="000000"/>
                </a:solidFill>
                <a:effectLst/>
                <a:latin typeface="Verdana" panose="020B0604030504040204" pitchFamily="34" charset="0"/>
              </a:rPr>
              <a:t>/</a:t>
            </a:r>
            <a:r>
              <a:rPr lang="en-US" b="0" i="0" u="none" strike="noStrike" dirty="0" err="1">
                <a:solidFill>
                  <a:srgbClr val="000000"/>
                </a:solidFill>
                <a:effectLst/>
                <a:latin typeface="Verdana" panose="020B0604030504040204" pitchFamily="34" charset="0"/>
              </a:rPr>
              <a:t>Milisavljevic</a:t>
            </a:r>
            <a:r>
              <a:rPr lang="en-US" b="0" i="0" u="none" strike="noStrike" dirty="0">
                <a:solidFill>
                  <a:srgbClr val="000000"/>
                </a:solidFill>
                <a:effectLst/>
                <a:latin typeface="Verdana" panose="020B0604030504040204" pitchFamily="34" charset="0"/>
              </a:rPr>
              <a:t> et al., NASA/JPL/</a:t>
            </a:r>
            <a:r>
              <a:rPr lang="en-US" b="0" i="0" u="none" strike="noStrike" dirty="0" err="1">
                <a:solidFill>
                  <a:srgbClr val="000000"/>
                </a:solidFill>
                <a:effectLst/>
                <a:latin typeface="Verdana" panose="020B0604030504040204" pitchFamily="34" charset="0"/>
              </a:rPr>
              <a:t>CalTech</a:t>
            </a:r>
            <a:r>
              <a:rPr lang="en-US" b="0" i="0" u="none" strike="noStrike" dirty="0">
                <a:solidFill>
                  <a:srgbClr val="000000"/>
                </a:solidFill>
                <a:effectLst/>
                <a:latin typeface="Verdana" panose="020B0604030504040204" pitchFamily="34" charset="0"/>
              </a:rPr>
              <a:t>; Image Processing: NASA/CXC/SAO/J. Schmidt and K. Arcand</a:t>
            </a:r>
            <a:r>
              <a:rPr lang="en-US" sz="1200" dirty="0">
                <a:effectLst/>
                <a:latin typeface="+mn-lt"/>
                <a:ea typeface="Calibri" panose="020F0502020204030204" pitchFamily="34" charset="0"/>
                <a:cs typeface="Times New Roman" panose="02020603050405020304" pitchFamily="18" charset="0"/>
              </a:rPr>
              <a:t>):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https://chandra.harvard.edu/photo/2024/casa/</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US" sz="1800" b="1"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Last Updated: </a:t>
            </a:r>
            <a:r>
              <a:rPr lang="en-US" sz="1800" u="none"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December 2024</a:t>
            </a:r>
          </a:p>
        </p:txBody>
      </p:sp>
      <p:sp>
        <p:nvSpPr>
          <p:cNvPr id="4" name="Slide Number Placeholder 3"/>
          <p:cNvSpPr>
            <a:spLocks noGrp="1"/>
          </p:cNvSpPr>
          <p:nvPr>
            <p:ph type="sldNum" sz="quarter" idx="5"/>
          </p:nvPr>
        </p:nvSpPr>
        <p:spPr/>
        <p:txBody>
          <a:bodyPr/>
          <a:lstStyle/>
          <a:p>
            <a:fld id="{3E76A028-A1A6-AD40-AB91-9EBED560BCE6}" type="slidenum">
              <a:rPr lang="en-US" smtClean="0"/>
              <a:t>1</a:t>
            </a:fld>
            <a:endParaRPr lang="en-US"/>
          </a:p>
        </p:txBody>
      </p:sp>
    </p:spTree>
    <p:extLst>
      <p:ext uri="{BB962C8B-B14F-4D97-AF65-F5344CB8AC3E}">
        <p14:creationId xmlns:p14="http://schemas.microsoft.com/office/powerpoint/2010/main" val="815643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052F9-4139-ED81-7556-27AE596CD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1BEFF-B1DD-46A4-0672-20E5C64FCA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D9545-F598-80C8-067F-4549FAE436B3}"/>
              </a:ext>
            </a:extLst>
          </p:cNvPr>
          <p:cNvSpPr>
            <a:spLocks noGrp="1"/>
          </p:cNvSpPr>
          <p:nvPr>
            <p:ph type="body" idx="1"/>
          </p:nvPr>
        </p:nvSpPr>
        <p:spPr/>
        <p:txBody>
          <a:bodyPr/>
          <a:lstStyle/>
          <a:p>
            <a:r>
              <a:rPr lang="en-US" b="1" dirty="0"/>
              <a:t>10. Define Vocabulary</a:t>
            </a:r>
          </a:p>
          <a:p>
            <a:endParaRPr lang="en-US" b="1" dirty="0"/>
          </a:p>
          <a:p>
            <a:r>
              <a:rPr lang="en-US" b="0" dirty="0"/>
              <a:t>Use this slide to define vocabulary as needed.</a:t>
            </a:r>
          </a:p>
          <a:p>
            <a:endParaRPr lang="en-US" b="0" dirty="0"/>
          </a:p>
          <a:p>
            <a:r>
              <a:rPr lang="en-US" b="1" i="1" dirty="0"/>
              <a:t>Tip: </a:t>
            </a:r>
            <a:r>
              <a:rPr lang="en-US" b="0" i="1" dirty="0"/>
              <a:t>For inexpert learners, introduce nuclear fusion as tiny particles smashing into each other and giving off a large amount of light and heat as they combine. </a:t>
            </a:r>
          </a:p>
        </p:txBody>
      </p:sp>
      <p:sp>
        <p:nvSpPr>
          <p:cNvPr id="4" name="Slide Number Placeholder 3">
            <a:extLst>
              <a:ext uri="{FF2B5EF4-FFF2-40B4-BE49-F238E27FC236}">
                <a16:creationId xmlns:a16="http://schemas.microsoft.com/office/drawing/2014/main" id="{87F1C072-DDBD-B90B-E2A6-4169477A2E7D}"/>
              </a:ext>
            </a:extLst>
          </p:cNvPr>
          <p:cNvSpPr>
            <a:spLocks noGrp="1"/>
          </p:cNvSpPr>
          <p:nvPr>
            <p:ph type="sldNum" sz="quarter" idx="5"/>
          </p:nvPr>
        </p:nvSpPr>
        <p:spPr/>
        <p:txBody>
          <a:bodyPr/>
          <a:lstStyle/>
          <a:p>
            <a:fld id="{3E76A028-A1A6-AD40-AB91-9EBED560BCE6}" type="slidenum">
              <a:rPr lang="en-US" smtClean="0"/>
              <a:t>10</a:t>
            </a:fld>
            <a:endParaRPr lang="en-US"/>
          </a:p>
        </p:txBody>
      </p:sp>
    </p:spTree>
    <p:extLst>
      <p:ext uri="{BB962C8B-B14F-4D97-AF65-F5344CB8AC3E}">
        <p14:creationId xmlns:p14="http://schemas.microsoft.com/office/powerpoint/2010/main" val="3153261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11. The life stages of stars: The main sequence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Key points to address:</a:t>
            </a:r>
            <a:endParaRPr lang="en-US" b="1" dirty="0"/>
          </a:p>
          <a:p>
            <a:pPr marL="171450" indent="-171450">
              <a:buFont typeface="Arial" panose="020B0604020202020204" pitchFamily="34" charset="0"/>
              <a:buChar char="•"/>
            </a:pPr>
            <a:r>
              <a:rPr lang="en-US" dirty="0"/>
              <a:t>As the baby star (protostar) gains mass, its core (center of the star) gets hotter and denser (more tightly packed). Eventually, the baby star’s core is hot and dense enough for hydrogen to start fusing into helium. </a:t>
            </a:r>
          </a:p>
          <a:p>
            <a:pPr marL="171450" indent="-171450">
              <a:buFont typeface="Arial" panose="020B0604020202020204" pitchFamily="34" charset="0"/>
              <a:buChar char="•"/>
            </a:pPr>
            <a:r>
              <a:rPr lang="en-US" dirty="0"/>
              <a:t>When the protostar starts fusing hydrogen, it enters the "main sequence" phase of its life.</a:t>
            </a:r>
          </a:p>
          <a:p>
            <a:pPr marL="171450" indent="-171450">
              <a:buFont typeface="Arial" panose="020B0604020202020204" pitchFamily="34" charset="0"/>
              <a:buChar char="•"/>
            </a:pPr>
            <a:r>
              <a:rPr lang="en-US" dirty="0"/>
              <a:t>Stars spend most of their life in the main sequence stage:</a:t>
            </a:r>
          </a:p>
          <a:p>
            <a:pPr marL="628650" lvl="1" indent="-171450">
              <a:buFont typeface="Arial" panose="020B0604020202020204" pitchFamily="34" charset="0"/>
              <a:buChar char="•"/>
            </a:pPr>
            <a:r>
              <a:rPr lang="en-US" dirty="0"/>
              <a:t>A Sun-like star will spend billions of years in this phase, burning hydrogen into helium in its center.</a:t>
            </a:r>
          </a:p>
          <a:p>
            <a:pPr marL="628650" lvl="1" indent="-171450">
              <a:buFont typeface="Arial" panose="020B0604020202020204" pitchFamily="34" charset="0"/>
              <a:buChar char="•"/>
            </a:pPr>
            <a:r>
              <a:rPr lang="en-US" dirty="0"/>
              <a:t>A massive star will spend its fuel faster, and therefore will remain in this phase for only a few millions years. </a:t>
            </a:r>
          </a:p>
          <a:p>
            <a:pPr marL="171450" lvl="0" indent="-171450">
              <a:buFont typeface="Arial" panose="020B0604020202020204" pitchFamily="34" charset="0"/>
              <a:buChar char="•"/>
            </a:pPr>
            <a:r>
              <a:rPr lang="en-US" b="1" dirty="0"/>
              <a:t>Note:</a:t>
            </a:r>
            <a:r>
              <a:rPr lang="en-US" dirty="0"/>
              <a:t> The radiation and heat from the hydrogen fusion keeps the force of gravity from collapsing the star during the main sequence phase. Massive stars have stronger gravity acting inwards, which makes their cores hotter. This speeds up nuclear reactions, so they use up their fuel faster than Sun-like stars.</a:t>
            </a:r>
          </a:p>
          <a:p>
            <a:pPr marL="171450" lvl="0" indent="-171450">
              <a:buFont typeface="Arial" panose="020B0604020202020204" pitchFamily="34" charset="0"/>
              <a:buChar char="•"/>
            </a:pPr>
            <a:endParaRPr lang="en-US" dirty="0"/>
          </a:p>
          <a:p>
            <a:pPr marL="0" indent="0">
              <a:buFont typeface="Arial" panose="020B0604020202020204" pitchFamily="34" charset="0"/>
              <a:buNone/>
            </a:pPr>
            <a:r>
              <a:rPr lang="en-US" b="1" dirty="0"/>
              <a:t>Image credits and sources:</a:t>
            </a:r>
            <a:r>
              <a:rPr lang="en-US" dirty="0"/>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Sun (left, </a:t>
            </a:r>
            <a:r>
              <a:rPr lang="en-US" b="0" dirty="0"/>
              <a:t>NASA/Goddard/SDO): </a:t>
            </a:r>
            <a:r>
              <a:rPr lang="en-US" dirty="0">
                <a:effectLst/>
                <a:latin typeface="Helvetica Neue" panose="02000503000000020004" pitchFamily="2" charset="0"/>
                <a:hlinkClick r:id="rId3"/>
              </a:rPr>
              <a:t>https://science.nasa.gov/image-detail/amf-gsfc_20171208_archive_e001435/</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rgbClr val="333333"/>
                </a:solidFill>
                <a:effectLst/>
                <a:latin typeface="Open Sans" panose="020B0606030504020204" pitchFamily="34" charset="0"/>
              </a:rPr>
              <a:t>30 Doradus Nebula (right, NASA, ESA, and E. </a:t>
            </a:r>
            <a:r>
              <a:rPr lang="en-US" b="0" i="0" u="none" strike="noStrike" dirty="0" err="1">
                <a:solidFill>
                  <a:srgbClr val="333333"/>
                </a:solidFill>
                <a:effectLst/>
                <a:latin typeface="Open Sans" panose="020B0606030504020204" pitchFamily="34" charset="0"/>
              </a:rPr>
              <a:t>Sabbi</a:t>
            </a:r>
            <a:r>
              <a:rPr lang="en-US" b="0" i="0" u="none" strike="noStrike" dirty="0">
                <a:solidFill>
                  <a:srgbClr val="333333"/>
                </a:solidFill>
                <a:effectLst/>
                <a:latin typeface="Open Sans" panose="020B0606030504020204" pitchFamily="34" charset="0"/>
              </a:rPr>
              <a:t> [ESA/</a:t>
            </a:r>
            <a:r>
              <a:rPr lang="en-US" b="0" i="0" u="none" strike="noStrike" dirty="0" err="1">
                <a:solidFill>
                  <a:srgbClr val="333333"/>
                </a:solidFill>
                <a:effectLst/>
                <a:latin typeface="Open Sans" panose="020B0606030504020204" pitchFamily="34" charset="0"/>
              </a:rPr>
              <a:t>STScI</a:t>
            </a:r>
            <a:r>
              <a:rPr lang="en-US" b="0" i="0" u="none" strike="noStrike" dirty="0">
                <a:solidFill>
                  <a:srgbClr val="333333"/>
                </a:solidFill>
                <a:effectLst/>
                <a:latin typeface="Open Sans" panose="020B0606030504020204" pitchFamily="34" charset="0"/>
              </a:rPr>
              <a:t>])</a:t>
            </a:r>
            <a:r>
              <a:rPr lang="en-US" b="0" i="0" u="none" strike="noStrike" dirty="0">
                <a:solidFill>
                  <a:srgbClr val="333333"/>
                </a:solidFill>
                <a:effectLst/>
                <a:latin typeface="Helvetica Neue" panose="02000503000000020004" pitchFamily="2" charset="0"/>
              </a:rPr>
              <a:t>: </a:t>
            </a:r>
            <a:r>
              <a:rPr lang="en-US" dirty="0">
                <a:effectLst/>
                <a:latin typeface="Helvetica Neue" panose="02000503000000020004" pitchFamily="2" charset="0"/>
                <a:hlinkClick r:id="rId4"/>
              </a:rPr>
              <a:t>https://esahubble.org/images/opo1235b/</a:t>
            </a:r>
            <a:endParaRPr lang="en-US" dirty="0">
              <a:effectLst/>
              <a:latin typeface="Helvetica Neue" panose="02000503000000020004" pitchFamily="2" charset="0"/>
            </a:endParaRPr>
          </a:p>
          <a:p>
            <a:endParaRPr lang="en-US" b="0" i="0" u="none" strike="noStrike" dirty="0">
              <a:solidFill>
                <a:srgbClr val="000000"/>
              </a:solidFill>
              <a:effectLst/>
              <a:latin typeface="Helvetica" pitchFamily="2" charset="0"/>
            </a:endParaRPr>
          </a:p>
        </p:txBody>
      </p:sp>
      <p:sp>
        <p:nvSpPr>
          <p:cNvPr id="4" name="Slide Number Placeholder 3"/>
          <p:cNvSpPr>
            <a:spLocks noGrp="1"/>
          </p:cNvSpPr>
          <p:nvPr>
            <p:ph type="sldNum" sz="quarter" idx="5"/>
          </p:nvPr>
        </p:nvSpPr>
        <p:spPr/>
        <p:txBody>
          <a:bodyPr/>
          <a:lstStyle/>
          <a:p>
            <a:fld id="{3E76A028-A1A6-AD40-AB91-9EBED560BCE6}" type="slidenum">
              <a:rPr lang="en-US" smtClean="0"/>
              <a:t>11</a:t>
            </a:fld>
            <a:endParaRPr lang="en-US"/>
          </a:p>
        </p:txBody>
      </p:sp>
    </p:spTree>
    <p:extLst>
      <p:ext uri="{BB962C8B-B14F-4D97-AF65-F5344CB8AC3E}">
        <p14:creationId xmlns:p14="http://schemas.microsoft.com/office/powerpoint/2010/main" val="1179914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12. The life stages of stars: The red giant phase (Sun-like stars) and the red supergiant phase (massive stars)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Key points to address:</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As the star runs out of hydrogen, the outward pressure of fusion is overwhelmed by the inward pull of gravity.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star’s inner layers begin collapsing, squishing the core and increasing its pressure and temperature.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Meanwhile, the outer layers expand and cool down, giving the star its red color: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Sun-like stars expand to a hundred times bigger.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Massive stars can expand up to a thousand times bigger.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At this point the star is called: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a:t>
            </a:r>
            <a:r>
              <a:rPr lang="en-US" b="1" dirty="0"/>
              <a:t>red giant star</a:t>
            </a:r>
            <a:r>
              <a:rPr lang="en-US" dirty="0"/>
              <a:t> for Sun-like stars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 </a:t>
            </a:r>
            <a:r>
              <a:rPr lang="en-US" b="1" dirty="0"/>
              <a:t>red supergiant star</a:t>
            </a:r>
            <a:r>
              <a:rPr lang="en-US" dirty="0"/>
              <a:t> for massive stars.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star's hot, dense core initiates a new nuclear reaction, fusing helium into carbon and oxygen until it runs out of helium fuel.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dirty="0"/>
              <a:t>Did you know? </a:t>
            </a:r>
            <a:r>
              <a:rPr lang="en-US" i="1" dirty="0"/>
              <a:t>When our Sun reaches the red giant phase, it will expand to a size that could reach Mars’ orbit.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Image credits and sources: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Mira (left, </a:t>
            </a:r>
            <a:r>
              <a:rPr lang="en-US" b="0" dirty="0"/>
              <a:t>Margarita </a:t>
            </a:r>
            <a:r>
              <a:rPr lang="en-US" b="0" dirty="0" err="1"/>
              <a:t>Karovska</a:t>
            </a:r>
            <a:r>
              <a:rPr lang="en-US" b="0" dirty="0"/>
              <a:t> [Harvard-Smithsonian Center for Astrophysics], and NASA/ESA</a:t>
            </a:r>
            <a:r>
              <a:rPr lang="en-US" dirty="0"/>
              <a:t>): </a:t>
            </a:r>
            <a:r>
              <a:rPr lang="en-US" dirty="0">
                <a:effectLst/>
                <a:latin typeface="Helvetica Neue" panose="02000503000000020004" pitchFamily="2" charset="0"/>
                <a:hlinkClick r:id="rId3"/>
              </a:rPr>
              <a:t>https://esahubble.org/images/opo9726a/</a:t>
            </a: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Betelgeuse (right, Andrea Dupree [Harvard-Smithsonian </a:t>
            </a:r>
            <a:r>
              <a:rPr lang="en-US" dirty="0" err="1"/>
              <a:t>CfA</a:t>
            </a:r>
            <a:r>
              <a:rPr lang="en-US" dirty="0"/>
              <a:t>], Ronald Gilliland [</a:t>
            </a:r>
            <a:r>
              <a:rPr lang="en-US" dirty="0" err="1"/>
              <a:t>STScI</a:t>
            </a:r>
            <a:r>
              <a:rPr lang="en-US" dirty="0"/>
              <a:t>], NASA and ESA): </a:t>
            </a:r>
            <a:r>
              <a:rPr lang="en-US" dirty="0">
                <a:effectLst/>
                <a:latin typeface="Helvetica Neue" panose="02000503000000020004" pitchFamily="2" charset="0"/>
                <a:hlinkClick r:id="rId4"/>
              </a:rPr>
              <a:t>https://science.nasa.gov/solar-system/skywatching/night-sky-network/meet-the-workaholic-star-betelgeuse/</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b="1" dirty="0"/>
          </a:p>
        </p:txBody>
      </p:sp>
      <p:sp>
        <p:nvSpPr>
          <p:cNvPr id="4" name="Slide Number Placeholder 3"/>
          <p:cNvSpPr>
            <a:spLocks noGrp="1"/>
          </p:cNvSpPr>
          <p:nvPr>
            <p:ph type="sldNum" sz="quarter" idx="5"/>
          </p:nvPr>
        </p:nvSpPr>
        <p:spPr/>
        <p:txBody>
          <a:bodyPr/>
          <a:lstStyle/>
          <a:p>
            <a:fld id="{3E76A028-A1A6-AD40-AB91-9EBED560BCE6}" type="slidenum">
              <a:rPr lang="en-US" smtClean="0"/>
              <a:t>12</a:t>
            </a:fld>
            <a:endParaRPr lang="en-US"/>
          </a:p>
        </p:txBody>
      </p:sp>
    </p:spTree>
    <p:extLst>
      <p:ext uri="{BB962C8B-B14F-4D97-AF65-F5344CB8AC3E}">
        <p14:creationId xmlns:p14="http://schemas.microsoft.com/office/powerpoint/2010/main" val="1226158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13. The life stages of stars: The post-red giant phase (Sun-like stars) and the red supergiant phase (massive stars) continuation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Key points to address:</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What happens next depends on the star’s mass: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Sun-like star: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Once the star runs out of helium fuel in its core, the star expands further and becomes extremely luminous.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Fusion now occurs in shells around a core (center) made of carbon and oxygen.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1B1B1B"/>
                </a:solidFill>
                <a:effectLst/>
                <a:latin typeface="Public Sans Web"/>
              </a:rPr>
              <a:t>The star then undergoes pulsations that inflate and deflate it, ejecting some of its outer layers.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u="none" strike="noStrike" dirty="0">
                <a:solidFill>
                  <a:srgbClr val="1B1B1B"/>
                </a:solidFill>
                <a:effectLst/>
                <a:latin typeface="Public Sans Web"/>
              </a:rPr>
              <a:t>Massive star: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Once the star runs out of helium fuel in its core, the core will contract again, and become hotter and dense enough to fuse carbon into a heavier element, neon.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When carbon is used up, another fusion reaction occurs, which will produce another even heavier element. This will continue until the core is filled with iron atoms.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Up to this point, the fusion reactions produce enough energy to fight the gravitational force that would make it collapse. However, fusing iron requires an input of energy rather than producing excess energy.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With a core full of iron, the star will lose the fight against gravitational forces.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Image credits and sources: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R </a:t>
            </a:r>
            <a:r>
              <a:rPr lang="en-US" dirty="0" err="1"/>
              <a:t>Sculptoris</a:t>
            </a:r>
            <a:r>
              <a:rPr lang="en-US" dirty="0"/>
              <a:t> (left, </a:t>
            </a:r>
            <a:r>
              <a:rPr lang="en-US" b="0" i="0" u="none" strike="noStrike" dirty="0">
                <a:solidFill>
                  <a:srgbClr val="333333"/>
                </a:solidFill>
                <a:effectLst/>
                <a:latin typeface="Helvetica Neue LT ESO" panose="02000503000000020004" pitchFamily="2" charset="0"/>
              </a:rPr>
              <a:t>ESO/M. </a:t>
            </a:r>
            <a:r>
              <a:rPr lang="en-US" b="0" i="0" u="none" strike="noStrike" dirty="0" err="1">
                <a:solidFill>
                  <a:srgbClr val="333333"/>
                </a:solidFill>
                <a:effectLst/>
                <a:latin typeface="Helvetica Neue LT ESO" panose="02000503000000020004" pitchFamily="2" charset="0"/>
              </a:rPr>
              <a:t>Wittkowski</a:t>
            </a:r>
            <a:r>
              <a:rPr lang="en-US" b="0" i="0" u="none" strike="noStrike" dirty="0">
                <a:solidFill>
                  <a:srgbClr val="333333"/>
                </a:solidFill>
                <a:effectLst/>
                <a:latin typeface="Helvetica Neue LT ESO" panose="02000503000000020004" pitchFamily="2" charset="0"/>
              </a:rPr>
              <a:t> [ESO]</a:t>
            </a:r>
            <a:r>
              <a:rPr lang="en-US" dirty="0"/>
              <a:t>): </a:t>
            </a:r>
            <a:r>
              <a:rPr lang="en-US" dirty="0">
                <a:effectLst/>
                <a:latin typeface="Helvetica Neue" panose="02000503000000020004" pitchFamily="2" charset="0"/>
                <a:hlinkClick r:id="rId3"/>
              </a:rPr>
              <a:t>https://www.eso.org/public/images/potw1807a/</a:t>
            </a: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Betelgeuse (right, Andrea Dupree [Harvard-Smithsonian </a:t>
            </a:r>
            <a:r>
              <a:rPr lang="en-US" dirty="0" err="1"/>
              <a:t>CfA</a:t>
            </a:r>
            <a:r>
              <a:rPr lang="en-US" dirty="0"/>
              <a:t>], Ronald Gilliland [</a:t>
            </a:r>
            <a:r>
              <a:rPr lang="en-US" dirty="0" err="1"/>
              <a:t>STScI</a:t>
            </a:r>
            <a:r>
              <a:rPr lang="en-US" dirty="0"/>
              <a:t>], NASA and ESA): </a:t>
            </a:r>
            <a:r>
              <a:rPr lang="en-US" dirty="0">
                <a:effectLst/>
                <a:latin typeface="Helvetica Neue" panose="02000503000000020004" pitchFamily="2" charset="0"/>
                <a:hlinkClick r:id="rId4"/>
              </a:rPr>
              <a:t>https://science.nasa.gov/solar-system/skywatching/night-sky-network/meet-the-workaholic-star-betelgeuse/</a:t>
            </a: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i="1" u="none" strike="noStrike" dirty="0">
              <a:solidFill>
                <a:srgbClr val="1B1B1B"/>
              </a:solidFill>
              <a:effectLst/>
              <a:latin typeface="Public Sans Web"/>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13</a:t>
            </a:fld>
            <a:endParaRPr lang="en-US"/>
          </a:p>
        </p:txBody>
      </p:sp>
    </p:spTree>
    <p:extLst>
      <p:ext uri="{BB962C8B-B14F-4D97-AF65-F5344CB8AC3E}">
        <p14:creationId xmlns:p14="http://schemas.microsoft.com/office/powerpoint/2010/main" val="3114581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148EB0-3589-CD87-EAA3-D8FE55AA2E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F412EB-50BB-AD15-191A-BFF20BD6E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D2C5CB-C2C9-4AFE-D49C-023F9CD324F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14. The life stages of stars: Their final stages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Key points to address:</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What happens in the star’s final stages depends on its mass: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Sun-like star: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1B1B1B"/>
                </a:solidFill>
                <a:effectLst/>
                <a:latin typeface="Public Sans Web"/>
              </a:rPr>
              <a:t>The star will shed most of its mass, eventually forming a cloud of material called a </a:t>
            </a:r>
            <a:r>
              <a:rPr lang="en-US" b="1" i="0" u="none" strike="noStrike" dirty="0">
                <a:solidFill>
                  <a:srgbClr val="1B1B1B"/>
                </a:solidFill>
                <a:effectLst/>
                <a:latin typeface="Public Sans Web"/>
              </a:rPr>
              <a:t>planetary nebula</a:t>
            </a:r>
            <a:r>
              <a:rPr lang="en-US" b="0" i="0" u="none" strike="noStrike" dirty="0">
                <a:solidFill>
                  <a:srgbClr val="1B1B1B"/>
                </a:solidFill>
                <a:effectLst/>
                <a:latin typeface="Public Sans Web"/>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1B1B1B"/>
                </a:solidFill>
                <a:effectLst/>
                <a:latin typeface="Public Sans Web"/>
              </a:rPr>
              <a:t>The material shed by the star during its life and later stages will be recycled and enrich future star-forming clouds and become incorporated into the next generation of stars.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u="none" strike="noStrike" dirty="0">
                <a:solidFill>
                  <a:srgbClr val="1B1B1B"/>
                </a:solidFill>
                <a:effectLst/>
                <a:latin typeface="Public Sans Web"/>
              </a:rPr>
              <a:t>Massive star: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As the nuclear reactions stop, gravity makes the star’s iron core collapse, crushing the iron nuclei until forces between the nuclei abruptly halt the contraction.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141413"/>
                </a:solidFill>
                <a:effectLst/>
                <a:latin typeface="Calisto MT" panose="02040603050505030304" pitchFamily="18" charset="77"/>
              </a:rPr>
              <a:t>This sudden change creates a powerful shock wave that travels through the star’s outer layers, heating them up and creating even more new elements!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1B1B1B"/>
                </a:solidFill>
                <a:effectLst/>
                <a:latin typeface="Public Sans Web"/>
              </a:rPr>
              <a:t>The result is a huge explosion called a </a:t>
            </a:r>
            <a:r>
              <a:rPr lang="en-US" b="1" i="0" u="none" strike="noStrike" dirty="0">
                <a:solidFill>
                  <a:srgbClr val="1B1B1B"/>
                </a:solidFill>
                <a:effectLst/>
                <a:latin typeface="Public Sans Web"/>
              </a:rPr>
              <a:t>supernova</a:t>
            </a:r>
            <a:r>
              <a:rPr lang="en-US" b="0" i="0" u="none" strike="noStrike" dirty="0">
                <a:solidFill>
                  <a:srgbClr val="1B1B1B"/>
                </a:solidFill>
                <a:effectLst/>
                <a:latin typeface="Public Sans Web"/>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u="none" strike="noStrike" dirty="0">
                <a:solidFill>
                  <a:srgbClr val="1B1B1B"/>
                </a:solidFill>
                <a:effectLst/>
                <a:latin typeface="Public Sans Web"/>
              </a:rPr>
              <a:t>The material cast into space during the star’s life and by the supernova will enrich future star-forming clouds and become incorporated into the next generation of stars.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0" u="none" strike="noStrike" dirty="0">
                <a:solidFill>
                  <a:srgbClr val="1B1B1B"/>
                </a:solidFill>
                <a:effectLst/>
                <a:latin typeface="Public Sans Web"/>
              </a:rPr>
              <a:t>Note: </a:t>
            </a:r>
            <a:r>
              <a:rPr lang="en-US" b="0" i="0" u="none" strike="noStrike" dirty="0">
                <a:solidFill>
                  <a:srgbClr val="1B1B1B"/>
                </a:solidFill>
                <a:effectLst/>
                <a:latin typeface="Public Sans Web"/>
              </a:rPr>
              <a:t>The images show the remnants of this explosion, called “</a:t>
            </a:r>
            <a:r>
              <a:rPr lang="en-US" b="1" i="0" u="none" strike="noStrike" dirty="0">
                <a:solidFill>
                  <a:srgbClr val="1B1B1B"/>
                </a:solidFill>
                <a:effectLst/>
                <a:latin typeface="Public Sans Web"/>
              </a:rPr>
              <a:t>supernova remnants</a:t>
            </a:r>
            <a:r>
              <a:rPr lang="en-US" b="0" i="0" u="none" strike="noStrike" dirty="0">
                <a:solidFill>
                  <a:srgbClr val="1B1B1B"/>
                </a:solidFill>
                <a:effectLst/>
                <a:latin typeface="Public Sans Web"/>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u="none" strike="noStrike" dirty="0">
              <a:solidFill>
                <a:srgbClr val="1B1B1B"/>
              </a:solidFill>
              <a:effectLst/>
              <a:latin typeface="Public Sans Web"/>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0" u="none" strike="noStrike" dirty="0">
                <a:solidFill>
                  <a:srgbClr val="1B1B1B"/>
                </a:solidFill>
                <a:effectLst/>
                <a:latin typeface="Public Sans Web"/>
              </a:rPr>
              <a:t>More background information:</a:t>
            </a:r>
            <a:endParaRPr lang="en-US" b="0" i="0" u="none" strike="noStrike" dirty="0">
              <a:solidFill>
                <a:srgbClr val="1B1B1B"/>
              </a:solidFill>
              <a:effectLst/>
              <a:latin typeface="Public Sans Web"/>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b="0" i="0" u="none" strike="noStrike" dirty="0">
                <a:solidFill>
                  <a:srgbClr val="1B1B1B"/>
                </a:solidFill>
                <a:effectLst/>
                <a:latin typeface="Public Sans Web"/>
              </a:rPr>
              <a:t>Supernova Remnants – NASA Imagine the Universe!: </a:t>
            </a:r>
            <a:r>
              <a:rPr lang="en-US" dirty="0">
                <a:effectLst/>
                <a:latin typeface="Helvetica Neue" panose="02000503000000020004" pitchFamily="2" charset="0"/>
                <a:hlinkClick r:id="rId3"/>
              </a:rPr>
              <a:t>https://imagine.gsfc.nasa.gov/science/objects/supernova_remnants.html</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Image credits and sources: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1" dirty="0"/>
              <a:t>Planetary Nebula (left to right and top to bottom):</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rgbClr val="1B1B1B"/>
                </a:solidFill>
                <a:effectLst/>
                <a:latin typeface="Public Sans Web"/>
              </a:rPr>
              <a:t>Ring Nebula (</a:t>
            </a:r>
            <a:r>
              <a:rPr lang="en-US" b="0" i="0" u="none" strike="noStrike" dirty="0">
                <a:solidFill>
                  <a:srgbClr val="8197A6"/>
                </a:solidFill>
                <a:effectLst/>
                <a:latin typeface="Arial" panose="020B0604020202020204" pitchFamily="34" charset="0"/>
              </a:rPr>
              <a:t>ESA/Webb, NASA, CSA, M. Barlow, N. Cox, R. Wesson)</a:t>
            </a:r>
            <a:r>
              <a:rPr lang="en-US" b="0" i="0" u="none" strike="noStrike" dirty="0">
                <a:solidFill>
                  <a:srgbClr val="1B1B1B"/>
                </a:solidFill>
                <a:effectLst/>
                <a:latin typeface="Public Sans Web"/>
              </a:rPr>
              <a:t>: </a:t>
            </a:r>
            <a:r>
              <a:rPr lang="en-US" dirty="0">
                <a:effectLst/>
                <a:latin typeface="Helvetica Neue" panose="02000503000000020004" pitchFamily="2" charset="0"/>
                <a:hlinkClick r:id="rId4"/>
              </a:rPr>
              <a:t>https://www.esa.int/ESA_Multimedia/Images/2023/08/Webb_captures_detailed_beauty_of_Ring_Nebula_MIRI_image</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Helix Nebula (</a:t>
            </a:r>
            <a:r>
              <a:rPr lang="en-US" b="0" i="0" u="none" strike="noStrike" dirty="0">
                <a:solidFill>
                  <a:srgbClr val="333333"/>
                </a:solidFill>
                <a:effectLst/>
                <a:latin typeface="quatro"/>
              </a:rPr>
              <a:t>NASA, NOAO, ESA, the Hubble Helix Nebula Team, M. Meixner [</a:t>
            </a:r>
            <a:r>
              <a:rPr lang="en-US" b="0" i="0" u="none" strike="noStrike" dirty="0" err="1">
                <a:solidFill>
                  <a:srgbClr val="333333"/>
                </a:solidFill>
                <a:effectLst/>
                <a:latin typeface="quatro"/>
              </a:rPr>
              <a:t>STScI</a:t>
            </a:r>
            <a:r>
              <a:rPr lang="en-US" b="0" i="0" u="none" strike="noStrike" dirty="0">
                <a:solidFill>
                  <a:srgbClr val="333333"/>
                </a:solidFill>
                <a:effectLst/>
                <a:latin typeface="quatro"/>
              </a:rPr>
              <a:t>], and T.A. Rector [NRAO])</a:t>
            </a:r>
            <a:r>
              <a:rPr lang="en-US" dirty="0">
                <a:effectLst/>
                <a:latin typeface="Helvetica Neue" panose="02000503000000020004" pitchFamily="2" charset="0"/>
              </a:rPr>
              <a:t>: </a:t>
            </a:r>
            <a:r>
              <a:rPr lang="en-US" dirty="0">
                <a:effectLst/>
                <a:latin typeface="Helvetica Neue" panose="02000503000000020004" pitchFamily="2" charset="0"/>
                <a:hlinkClick r:id="rId5"/>
              </a:rPr>
              <a:t>https://noirlab.edu/public/images/noao0307a/</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Southern Ring Nebula (</a:t>
            </a:r>
            <a:r>
              <a:rPr lang="en-US" b="0" i="0" u="none" strike="noStrike" dirty="0">
                <a:solidFill>
                  <a:srgbClr val="222222"/>
                </a:solidFill>
                <a:effectLst/>
                <a:latin typeface="Acrobat"/>
              </a:rPr>
              <a:t>NASA, ESA, CSA, </a:t>
            </a:r>
            <a:r>
              <a:rPr lang="en-US" b="0" i="0" u="none" strike="noStrike" dirty="0" err="1">
                <a:solidFill>
                  <a:srgbClr val="222222"/>
                </a:solidFill>
                <a:effectLst/>
                <a:latin typeface="Acrobat"/>
              </a:rPr>
              <a:t>STScI</a:t>
            </a:r>
            <a:r>
              <a:rPr lang="en-US" dirty="0">
                <a:effectLst/>
                <a:latin typeface="Helvetica Neue" panose="02000503000000020004" pitchFamily="2" charset="0"/>
              </a:rPr>
              <a:t>): </a:t>
            </a:r>
            <a:r>
              <a:rPr lang="en-US" sz="1200" kern="1200" dirty="0">
                <a:solidFill>
                  <a:schemeClr val="tx1"/>
                </a:solidFill>
                <a:effectLst/>
                <a:latin typeface="+mn-lt"/>
                <a:ea typeface="+mn-ea"/>
                <a:cs typeface="+mn-cs"/>
                <a:hlinkClick r:id="rId6"/>
              </a:rPr>
              <a:t>https://science.nasa.gov/asset/webb/southern-ring-nebula-nircam-image/</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Cat’s Nebula (</a:t>
            </a:r>
            <a:r>
              <a:rPr lang="en-US" b="0" i="0" u="none" strike="noStrike" dirty="0">
                <a:solidFill>
                  <a:srgbClr val="000000"/>
                </a:solidFill>
                <a:effectLst/>
                <a:latin typeface="Verdana" panose="020B0604030504040204" pitchFamily="34" charset="0"/>
              </a:rPr>
              <a:t>X-ray: NASA/CXC/SAO; Optical: NASA/ESA/</a:t>
            </a:r>
            <a:r>
              <a:rPr lang="en-US" b="0" i="0" u="none" strike="noStrike" dirty="0" err="1">
                <a:solidFill>
                  <a:srgbClr val="000000"/>
                </a:solidFill>
                <a:effectLst/>
                <a:latin typeface="Verdana" panose="020B0604030504040204" pitchFamily="34" charset="0"/>
              </a:rPr>
              <a:t>STScI</a:t>
            </a:r>
            <a:r>
              <a:rPr lang="en-US" b="0" i="0" u="none" strike="noStrike" dirty="0">
                <a:solidFill>
                  <a:srgbClr val="000000"/>
                </a:solidFill>
                <a:effectLst/>
                <a:latin typeface="Verdana" panose="020B0604030504040204" pitchFamily="34" charset="0"/>
              </a:rPr>
              <a:t>; Image Processing: NASA/CXC/SAO/J. Major, L. </a:t>
            </a:r>
            <a:r>
              <a:rPr lang="en-US" b="0" i="0" u="none" strike="noStrike" dirty="0" err="1">
                <a:solidFill>
                  <a:srgbClr val="000000"/>
                </a:solidFill>
                <a:effectLst/>
                <a:latin typeface="Verdana" panose="020B0604030504040204" pitchFamily="34" charset="0"/>
              </a:rPr>
              <a:t>Frattare</a:t>
            </a:r>
            <a:r>
              <a:rPr lang="en-US" b="0" i="0" u="none" strike="noStrike" dirty="0">
                <a:solidFill>
                  <a:srgbClr val="000000"/>
                </a:solidFill>
                <a:effectLst/>
                <a:latin typeface="Verdana" panose="020B0604030504040204" pitchFamily="34" charset="0"/>
              </a:rPr>
              <a:t>, K. Arcand)</a:t>
            </a:r>
            <a:r>
              <a:rPr lang="en-US" sz="1200" dirty="0">
                <a:effectLst/>
                <a:latin typeface="+mn-lt"/>
                <a:ea typeface="Calibri" panose="020F0502020204030204" pitchFamily="34" charset="0"/>
                <a:cs typeface="Times New Roman" panose="02020603050405020304" pitchFamily="18" charset="0"/>
              </a:rPr>
              <a:t>: </a:t>
            </a:r>
            <a:r>
              <a:rPr lang="en-US" dirty="0">
                <a:effectLst/>
                <a:latin typeface="Helvetica Neue" panose="02000503000000020004" pitchFamily="2" charset="0"/>
                <a:hlinkClick r:id="rId7"/>
              </a:rPr>
              <a:t>https://chandra.harvard.edu/photo/2024/ar/</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rgbClr val="000000"/>
                </a:solidFill>
                <a:effectLst/>
                <a:latin typeface="Verdana" panose="020B0604030504040204" pitchFamily="34" charset="0"/>
              </a:rPr>
              <a:t>NGC 2392 (X-ray: NASA/CXC/IAA-CSIC/</a:t>
            </a:r>
            <a:r>
              <a:rPr lang="en-US" b="0" i="0" u="none" strike="noStrike" dirty="0" err="1">
                <a:solidFill>
                  <a:srgbClr val="000000"/>
                </a:solidFill>
                <a:effectLst/>
                <a:latin typeface="Verdana" panose="020B0604030504040204" pitchFamily="34" charset="0"/>
              </a:rPr>
              <a:t>N.Ruiz</a:t>
            </a:r>
            <a:r>
              <a:rPr lang="en-US" b="0" i="0" u="none" strike="noStrike" dirty="0">
                <a:solidFill>
                  <a:srgbClr val="000000"/>
                </a:solidFill>
                <a:effectLst/>
                <a:latin typeface="Verdana" panose="020B0604030504040204" pitchFamily="34" charset="0"/>
              </a:rPr>
              <a:t> et al, Optical: NASA/</a:t>
            </a:r>
            <a:r>
              <a:rPr lang="en-US" b="0" i="0" u="none" strike="noStrike" dirty="0" err="1">
                <a:solidFill>
                  <a:srgbClr val="000000"/>
                </a:solidFill>
                <a:effectLst/>
                <a:latin typeface="Verdana" panose="020B0604030504040204" pitchFamily="34" charset="0"/>
              </a:rPr>
              <a:t>STScI</a:t>
            </a:r>
            <a:r>
              <a:rPr lang="en-US" b="0" i="0" u="none" strike="noStrike" dirty="0">
                <a:solidFill>
                  <a:srgbClr val="000000"/>
                </a:solidFill>
                <a:effectLst/>
                <a:latin typeface="Verdana" panose="020B0604030504040204" pitchFamily="34" charset="0"/>
              </a:rPr>
              <a:t>)</a:t>
            </a:r>
            <a:r>
              <a:rPr lang="en-US" b="0" i="0" u="none" strike="noStrike" dirty="0">
                <a:solidFill>
                  <a:srgbClr val="000000"/>
                </a:solidFill>
                <a:effectLst/>
                <a:latin typeface="Helvetica Neue" panose="02000503000000020004" pitchFamily="2" charset="0"/>
              </a:rPr>
              <a:t>: </a:t>
            </a:r>
            <a:r>
              <a:rPr lang="en-US" dirty="0">
                <a:effectLst/>
                <a:latin typeface="Helvetica Neue" panose="02000503000000020004" pitchFamily="2" charset="0"/>
                <a:hlinkClick r:id="rId8"/>
              </a:rPr>
              <a:t>https://chandra.harvard.edu/photo/2013/ngc2392/</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Bubble Nebula (</a:t>
            </a:r>
            <a:r>
              <a:rPr lang="en-US" b="0" i="0" u="none" strike="noStrike" dirty="0">
                <a:solidFill>
                  <a:srgbClr val="333333"/>
                </a:solidFill>
                <a:effectLst/>
                <a:latin typeface="Open Sans" panose="020B0606030504020204" pitchFamily="34" charset="0"/>
              </a:rPr>
              <a:t>NASA, ESA, Hubble Heritage Team</a:t>
            </a:r>
            <a:r>
              <a:rPr lang="en-US" dirty="0">
                <a:effectLst/>
                <a:latin typeface="Helvetica Neue" panose="02000503000000020004" pitchFamily="2" charset="0"/>
              </a:rPr>
              <a:t>): </a:t>
            </a:r>
            <a:r>
              <a:rPr lang="en-US" dirty="0">
                <a:effectLst/>
                <a:latin typeface="Helvetica Neue" panose="02000503000000020004" pitchFamily="2" charset="0"/>
                <a:hlinkClick r:id="rId9"/>
              </a:rPr>
              <a:t>https://esahubble.org/images/heic1608a/</a:t>
            </a: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effectLst/>
                <a:latin typeface="Helvetica Neue" panose="02000503000000020004" pitchFamily="2" charset="0"/>
              </a:rPr>
              <a:t>Supernovae Remnants </a:t>
            </a:r>
            <a:r>
              <a:rPr lang="en-US" b="0" i="1" dirty="0"/>
              <a:t>(left to right and top to bottom)</a:t>
            </a:r>
            <a:r>
              <a:rPr lang="en-US" i="1" dirty="0">
                <a:effectLst/>
                <a:latin typeface="Helvetica Neue" panose="02000503000000020004" pitchFamily="2" charset="0"/>
              </a:rPr>
              <a: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Cas A (</a:t>
            </a:r>
            <a:r>
              <a:rPr lang="en-US" b="0" i="0" u="none" strike="noStrike" dirty="0">
                <a:solidFill>
                  <a:srgbClr val="000000"/>
                </a:solidFill>
                <a:effectLst/>
                <a:latin typeface="Verdana" panose="020B0604030504040204" pitchFamily="34" charset="0"/>
              </a:rPr>
              <a:t>X-ray: NASA/CXC/SAO; Infrared: NASA/ESA/CSA/</a:t>
            </a:r>
            <a:r>
              <a:rPr lang="en-US" b="0" i="0" u="none" strike="noStrike" dirty="0" err="1">
                <a:solidFill>
                  <a:srgbClr val="000000"/>
                </a:solidFill>
                <a:effectLst/>
                <a:latin typeface="Verdana" panose="020B0604030504040204" pitchFamily="34" charset="0"/>
              </a:rPr>
              <a:t>STScI</a:t>
            </a:r>
            <a:r>
              <a:rPr lang="en-US" b="0" i="0" u="none" strike="noStrike" dirty="0">
                <a:solidFill>
                  <a:srgbClr val="000000"/>
                </a:solidFill>
                <a:effectLst/>
                <a:latin typeface="Verdana" panose="020B0604030504040204" pitchFamily="34" charset="0"/>
              </a:rPr>
              <a:t>/D. </a:t>
            </a:r>
            <a:r>
              <a:rPr lang="en-US" b="0" i="0" u="none" strike="noStrike" dirty="0" err="1">
                <a:solidFill>
                  <a:srgbClr val="000000"/>
                </a:solidFill>
                <a:effectLst/>
                <a:latin typeface="Verdana" panose="020B0604030504040204" pitchFamily="34" charset="0"/>
              </a:rPr>
              <a:t>Milisavljevic</a:t>
            </a:r>
            <a:r>
              <a:rPr lang="en-US" b="0" i="0" u="none" strike="noStrike" dirty="0">
                <a:solidFill>
                  <a:srgbClr val="000000"/>
                </a:solidFill>
                <a:effectLst/>
                <a:latin typeface="Verdana" panose="020B0604030504040204" pitchFamily="34" charset="0"/>
              </a:rPr>
              <a:t> [Purdue Univ.], I. De Looze [</a:t>
            </a:r>
            <a:r>
              <a:rPr lang="en-US" b="0" i="0" u="none" strike="noStrike" dirty="0" err="1">
                <a:solidFill>
                  <a:srgbClr val="000000"/>
                </a:solidFill>
                <a:effectLst/>
                <a:latin typeface="Verdana" panose="020B0604030504040204" pitchFamily="34" charset="0"/>
              </a:rPr>
              <a:t>Ugent</a:t>
            </a:r>
            <a:r>
              <a:rPr lang="en-US" b="0" i="0" u="none" strike="noStrike" dirty="0">
                <a:solidFill>
                  <a:srgbClr val="000000"/>
                </a:solidFill>
                <a:effectLst/>
                <a:latin typeface="Verdana" panose="020B0604030504040204" pitchFamily="34" charset="0"/>
              </a:rPr>
              <a:t>], T. </a:t>
            </a:r>
            <a:r>
              <a:rPr lang="en-US" b="0" i="0" u="none" strike="noStrike" dirty="0" err="1">
                <a:solidFill>
                  <a:srgbClr val="000000"/>
                </a:solidFill>
                <a:effectLst/>
                <a:latin typeface="Verdana" panose="020B0604030504040204" pitchFamily="34" charset="0"/>
              </a:rPr>
              <a:t>Temim</a:t>
            </a:r>
            <a:r>
              <a:rPr lang="en-US" b="0" i="0" u="none" strike="noStrike" dirty="0">
                <a:solidFill>
                  <a:srgbClr val="000000"/>
                </a:solidFill>
                <a:effectLst/>
                <a:latin typeface="Verdana" panose="020B0604030504040204" pitchFamily="34" charset="0"/>
              </a:rPr>
              <a:t> [Princeton Univ.]; Image Processing: NASA/CXC/SAO/J. Schmidt, K. Arcand, and J. Major</a:t>
            </a:r>
            <a:r>
              <a:rPr lang="en-US" dirty="0">
                <a:effectLst/>
                <a:latin typeface="Helvetica Neue" panose="02000503000000020004" pitchFamily="2" charset="0"/>
              </a:rPr>
              <a:t>): </a:t>
            </a:r>
            <a:r>
              <a:rPr lang="en-US" dirty="0">
                <a:effectLst/>
                <a:latin typeface="Helvetica Neue" panose="02000503000000020004" pitchFamily="2" charset="0"/>
                <a:hlinkClick r:id="rId10"/>
              </a:rPr>
              <a:t>https://chandra.harvard.edu/photo/2024/25th/</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Crab Nebula (</a:t>
            </a:r>
            <a:r>
              <a:rPr lang="en-US" b="0" i="0" u="none" strike="noStrike" dirty="0">
                <a:solidFill>
                  <a:srgbClr val="000000"/>
                </a:solidFill>
                <a:effectLst/>
                <a:latin typeface="Verdana" panose="020B0604030504040204" pitchFamily="34" charset="0"/>
              </a:rPr>
              <a:t>X-ray: [Chandra] NASA/CXC/SAO, [IXPE] NASA/MSFC; Optical: NASA/ESA/</a:t>
            </a:r>
            <a:r>
              <a:rPr lang="en-US" b="0" i="0" u="none" strike="noStrike" dirty="0" err="1">
                <a:solidFill>
                  <a:srgbClr val="000000"/>
                </a:solidFill>
                <a:effectLst/>
                <a:latin typeface="Verdana" panose="020B0604030504040204" pitchFamily="34" charset="0"/>
              </a:rPr>
              <a:t>STScI</a:t>
            </a:r>
            <a:r>
              <a:rPr lang="en-US" b="0" i="0" u="none" strike="noStrike" dirty="0">
                <a:solidFill>
                  <a:srgbClr val="000000"/>
                </a:solidFill>
                <a:effectLst/>
                <a:latin typeface="Verdana" panose="020B0604030504040204" pitchFamily="34" charset="0"/>
              </a:rPr>
              <a:t>; Image Processing: NASA/CXC/SAO/J. Schmidt, K. Arcand, and L. </a:t>
            </a:r>
            <a:r>
              <a:rPr lang="en-US" b="0" i="0" u="none" strike="noStrike" dirty="0" err="1">
                <a:solidFill>
                  <a:srgbClr val="000000"/>
                </a:solidFill>
                <a:effectLst/>
                <a:latin typeface="Verdana" panose="020B0604030504040204" pitchFamily="34" charset="0"/>
              </a:rPr>
              <a:t>Frattare</a:t>
            </a:r>
            <a:r>
              <a:rPr lang="en-US" dirty="0">
                <a:effectLst/>
                <a:latin typeface="Helvetica Neue" panose="02000503000000020004" pitchFamily="2" charset="0"/>
              </a:rPr>
              <a:t>): </a:t>
            </a:r>
            <a:r>
              <a:rPr lang="en-US" dirty="0">
                <a:effectLst/>
                <a:latin typeface="Helvetica Neue" panose="02000503000000020004" pitchFamily="2" charset="0"/>
                <a:hlinkClick r:id="rId10"/>
              </a:rPr>
              <a:t>https://chandra.harvard.edu/photo/2024/25th/</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rgbClr val="FFFFFF"/>
                </a:solidFill>
                <a:effectLst/>
                <a:latin typeface="Open Sans" panose="020B0606030504020204" pitchFamily="34" charset="0"/>
              </a:rPr>
              <a:t>Supernova Remnant 0509-67.5 (</a:t>
            </a:r>
            <a:r>
              <a:rPr lang="en-US" dirty="0">
                <a:effectLst/>
                <a:latin typeface="Helvetica Neue" panose="02000503000000020004" pitchFamily="2" charset="0"/>
              </a:rPr>
              <a:t>NASA, ESA, CXC, SAO, the Hubble Heritage Team [</a:t>
            </a:r>
            <a:r>
              <a:rPr lang="en-US" dirty="0" err="1">
                <a:effectLst/>
                <a:latin typeface="Helvetica Neue" panose="02000503000000020004" pitchFamily="2" charset="0"/>
              </a:rPr>
              <a:t>STScI</a:t>
            </a:r>
            <a:r>
              <a:rPr lang="en-US" dirty="0">
                <a:effectLst/>
                <a:latin typeface="Helvetica Neue" panose="02000503000000020004" pitchFamily="2" charset="0"/>
              </a:rPr>
              <a:t>/AURA], and J. Hughes [Rutgers University]</a:t>
            </a:r>
            <a:r>
              <a:rPr lang="en-US" b="0" i="0" u="none" strike="noStrike" dirty="0">
                <a:solidFill>
                  <a:srgbClr val="FFFFFF"/>
                </a:solidFill>
                <a:effectLst/>
                <a:latin typeface="Open Sans" panose="020B0606030504020204" pitchFamily="34" charset="0"/>
              </a:rPr>
              <a:t>): </a:t>
            </a:r>
            <a:r>
              <a:rPr lang="en-US" dirty="0">
                <a:effectLst/>
                <a:latin typeface="Helvetica Neue" panose="02000503000000020004" pitchFamily="2" charset="0"/>
                <a:hlinkClick r:id="rId11"/>
              </a:rPr>
              <a:t>https://www.astropix.org/image/stsci/2010-27c</a:t>
            </a:r>
            <a:r>
              <a:rPr lang="en-US" dirty="0">
                <a:effectLst/>
                <a:latin typeface="Helvetica Neue" panose="02000503000000020004" pitchFamily="2" charset="0"/>
              </a:rPr>
              <a:t> </a:t>
            </a:r>
          </a:p>
          <a:p>
            <a:r>
              <a:rPr lang="en-US" dirty="0">
                <a:effectLst/>
                <a:latin typeface="Helvetica Neue" panose="02000503000000020004" pitchFamily="2" charset="0"/>
              </a:rPr>
              <a:t>Supernova 1987 A (</a:t>
            </a:r>
            <a:r>
              <a:rPr lang="en-US" b="0" i="0" u="none" strike="noStrike" dirty="0">
                <a:solidFill>
                  <a:srgbClr val="222222"/>
                </a:solidFill>
                <a:effectLst/>
                <a:latin typeface="Acrobat"/>
              </a:rPr>
              <a:t>NASA, ESA, CSA, Mikako Matsuura [Cardiff University], Richard Arendt [NASA-GSFC, UMBC], Claes Fransson [Stockholm University], Josefin Larsson [KTH]</a:t>
            </a:r>
            <a:r>
              <a:rPr lang="en-US" dirty="0">
                <a:effectLst/>
                <a:latin typeface="Helvetica Neue" panose="02000503000000020004" pitchFamily="2" charset="0"/>
              </a:rPr>
              <a:t>): </a:t>
            </a:r>
            <a:r>
              <a:rPr lang="en-US" sz="1200" kern="1200" dirty="0">
                <a:solidFill>
                  <a:schemeClr val="tx1"/>
                </a:solidFill>
                <a:effectLst/>
                <a:latin typeface="+mn-lt"/>
                <a:ea typeface="+mn-ea"/>
                <a:cs typeface="+mn-cs"/>
                <a:hlinkClick r:id="rId12"/>
              </a:rPr>
              <a:t>https://science.nasa.gov/missions/webb/webb-reveals-new-structures-within-iconic-supernova/</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G21.5-0.9 (</a:t>
            </a:r>
            <a:r>
              <a:rPr lang="en-US" b="0" i="0" u="none" strike="noStrike" dirty="0">
                <a:solidFill>
                  <a:srgbClr val="000000"/>
                </a:solidFill>
                <a:effectLst/>
                <a:latin typeface="Verdana" panose="020B0604030504040204" pitchFamily="34" charset="0"/>
              </a:rPr>
              <a:t>X-ray: NASA/CXC/SAO; Infrared: NASA/JPL/</a:t>
            </a:r>
            <a:r>
              <a:rPr lang="en-US" b="0" i="0" u="none" strike="noStrike" dirty="0" err="1">
                <a:solidFill>
                  <a:srgbClr val="000000"/>
                </a:solidFill>
                <a:effectLst/>
                <a:latin typeface="Verdana" panose="020B0604030504040204" pitchFamily="34" charset="0"/>
              </a:rPr>
              <a:t>CalTech</a:t>
            </a:r>
            <a:r>
              <a:rPr lang="en-US" b="0" i="0" u="none" strike="noStrike" dirty="0">
                <a:solidFill>
                  <a:srgbClr val="000000"/>
                </a:solidFill>
                <a:effectLst/>
                <a:latin typeface="Verdana" panose="020B0604030504040204" pitchFamily="34" charset="0"/>
              </a:rPr>
              <a:t>/Spitzer; Radio: NSF/NRAO/VLA; Image Processing: NASA/CXC/SAO/L. </a:t>
            </a:r>
            <a:r>
              <a:rPr lang="en-US" b="0" i="0" u="none" strike="noStrike" dirty="0" err="1">
                <a:solidFill>
                  <a:srgbClr val="000000"/>
                </a:solidFill>
                <a:effectLst/>
                <a:latin typeface="Verdana" panose="020B0604030504040204" pitchFamily="34" charset="0"/>
              </a:rPr>
              <a:t>Frattare</a:t>
            </a:r>
            <a:r>
              <a:rPr lang="en-US" dirty="0">
                <a:effectLst/>
                <a:latin typeface="Helvetica Neue" panose="02000503000000020004" pitchFamily="2" charset="0"/>
              </a:rPr>
              <a:t>): </a:t>
            </a:r>
            <a:r>
              <a:rPr lang="en-US" dirty="0">
                <a:effectLst/>
                <a:latin typeface="Helvetica Neue" panose="02000503000000020004" pitchFamily="2" charset="0"/>
                <a:hlinkClick r:id="rId10"/>
              </a:rPr>
              <a:t>https://chandra.harvard.edu/photo/2024/25th/</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Cygnus Loop Nebula (</a:t>
            </a:r>
            <a:r>
              <a:rPr lang="en-US" b="0" i="0" u="none" strike="noStrike" dirty="0">
                <a:solidFill>
                  <a:srgbClr val="000000"/>
                </a:solidFill>
                <a:effectLst/>
                <a:latin typeface="Arial" panose="020B0604020202020204" pitchFamily="34" charset="0"/>
              </a:rPr>
              <a:t>NASA/JPL-Caltech</a:t>
            </a:r>
            <a:r>
              <a:rPr lang="en-US" dirty="0">
                <a:effectLst/>
                <a:latin typeface="Helvetica Neue" panose="02000503000000020004" pitchFamily="2" charset="0"/>
              </a:rPr>
              <a:t>): </a:t>
            </a:r>
            <a:r>
              <a:rPr lang="en-US" dirty="0">
                <a:effectLst/>
                <a:latin typeface="Helvetica Neue" panose="02000503000000020004" pitchFamily="2" charset="0"/>
                <a:hlinkClick r:id="rId13"/>
              </a:rPr>
              <a:t>http://www.galex.caltech.edu/media/glx2012-01r_img01.html</a:t>
            </a:r>
            <a:r>
              <a:rPr lang="en-US" dirty="0">
                <a:effectLst/>
                <a:latin typeface="Helvetica Neue" panose="02000503000000020004" pitchFamily="2" charset="0"/>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latin typeface="Helvetica Neue" panose="02000503000000020004" pitchFamily="2" charset="0"/>
            </a:endParaRPr>
          </a:p>
        </p:txBody>
      </p:sp>
      <p:sp>
        <p:nvSpPr>
          <p:cNvPr id="4" name="Slide Number Placeholder 3">
            <a:extLst>
              <a:ext uri="{FF2B5EF4-FFF2-40B4-BE49-F238E27FC236}">
                <a16:creationId xmlns:a16="http://schemas.microsoft.com/office/drawing/2014/main" id="{92AB91D6-C177-E35F-2E2E-E36B8BBCF97C}"/>
              </a:ext>
            </a:extLst>
          </p:cNvPr>
          <p:cNvSpPr>
            <a:spLocks noGrp="1"/>
          </p:cNvSpPr>
          <p:nvPr>
            <p:ph type="sldNum" sz="quarter" idx="5"/>
          </p:nvPr>
        </p:nvSpPr>
        <p:spPr/>
        <p:txBody>
          <a:bodyPr/>
          <a:lstStyle/>
          <a:p>
            <a:fld id="{3E76A028-A1A6-AD40-AB91-9EBED560BCE6}" type="slidenum">
              <a:rPr lang="en-US" smtClean="0"/>
              <a:t>14</a:t>
            </a:fld>
            <a:endParaRPr lang="en-US"/>
          </a:p>
        </p:txBody>
      </p:sp>
    </p:spTree>
    <p:extLst>
      <p:ext uri="{BB962C8B-B14F-4D97-AF65-F5344CB8AC3E}">
        <p14:creationId xmlns:p14="http://schemas.microsoft.com/office/powerpoint/2010/main" val="11970424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AF763-1067-1BC0-F822-E53B6F4F6A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C28036-CB94-5FEB-2FE9-624775471E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C9340D-6F41-9280-11DB-58F72F0D1EA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15. The life stages of stars: A star like our Sun will become a white dwarf. A massive star will become a neutron star or a stellar-mass black hole, depending on its initial mass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Key points to address:</a:t>
            </a:r>
            <a:endParaRPr lang="en-US"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What happens next depends on the mass of the star: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Sun-like star: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All that’s left of the star is its core, now called a white dwarf, a roughly Earth-sized object that slowly cools down.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u="none" strike="noStrike" dirty="0">
                <a:solidFill>
                  <a:srgbClr val="1B1B1B"/>
                </a:solidFill>
                <a:effectLst/>
                <a:latin typeface="Public Sans Web"/>
              </a:rPr>
              <a:t>Massive star:</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Depending on the star’s initial mass, its surviving core will become either of the following dense remnants: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If the star was not that massive (less than 20 times the mass of our Sun), it will leave behind a a neutron star, a very dense object that packs more mass than the Sun into a sphere about as wide as New York City’s Manhattan Island.</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If the star was very massive (larger than about 20 times the mass of the Sun), it will leave behind a stellar-mass black hole, an object so dense and with a very large gravity that not even light can escape it.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i="1" dirty="0"/>
              <a:t>Fun fact: </a:t>
            </a:r>
            <a:r>
              <a:rPr lang="en-US" b="0" i="1" dirty="0"/>
              <a:t>A tablespoon of neutron star material weighs about as much as Mount Everest!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Image credits and sources: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rgbClr val="141212"/>
                </a:solidFill>
                <a:effectLst/>
                <a:latin typeface="Merriweather" pitchFamily="2" charset="77"/>
              </a:rPr>
              <a:t>Stein 2051 B </a:t>
            </a:r>
            <a:r>
              <a:rPr lang="en-US" dirty="0"/>
              <a:t> (left, NASA, ESA, and K. Sahu [</a:t>
            </a:r>
            <a:r>
              <a:rPr lang="en-US" dirty="0" err="1"/>
              <a:t>STScI</a:t>
            </a:r>
            <a:r>
              <a:rPr lang="en-US" dirty="0"/>
              <a:t>]): </a:t>
            </a:r>
            <a:r>
              <a:rPr lang="en-US" dirty="0">
                <a:effectLst/>
                <a:latin typeface="Helvetica Neue" panose="02000503000000020004" pitchFamily="2" charset="0"/>
                <a:hlinkClick r:id="rId3"/>
              </a:rPr>
              <a:t>https://www.astropix.org/image/stsci/2017-25b</a:t>
            </a: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Supernova Remnant G54 (middle, NASA/JPL-Caltech/CXC/ESA/NRAO/J. Rho [SETI Institute]): </a:t>
            </a:r>
            <a:r>
              <a:rPr lang="en-US" dirty="0">
                <a:effectLst/>
                <a:latin typeface="Helvetica Neue" panose="02000503000000020004" pitchFamily="2" charset="0"/>
                <a:hlinkClick r:id="rId4"/>
              </a:rPr>
              <a:t>https://www.spitzer.caltech.edu/image/ssc2018-16a-supernova-remnant-g54</a:t>
            </a:r>
            <a:r>
              <a:rPr lang="en-US" dirty="0">
                <a:effectLst/>
                <a:latin typeface="Helvetica Neue" panose="02000503000000020004" pitchFamily="2" charset="0"/>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Black hole illustration (right, </a:t>
            </a:r>
            <a:r>
              <a:rPr lang="en-US" b="0" i="0" u="none" strike="noStrike" dirty="0">
                <a:solidFill>
                  <a:srgbClr val="000000"/>
                </a:solidFill>
                <a:effectLst/>
                <a:latin typeface="Verdana" panose="020B0604030504040204" pitchFamily="34" charset="0"/>
              </a:rPr>
              <a:t>NASA/CXC/</a:t>
            </a:r>
            <a:r>
              <a:rPr lang="en-US" b="0" i="0" u="none" strike="noStrike" dirty="0" err="1">
                <a:solidFill>
                  <a:srgbClr val="000000"/>
                </a:solidFill>
                <a:effectLst/>
                <a:latin typeface="Verdana" panose="020B0604030504040204" pitchFamily="34" charset="0"/>
              </a:rPr>
              <a:t>M.Weiss</a:t>
            </a:r>
            <a:r>
              <a:rPr lang="en-US" dirty="0"/>
              <a:t>): </a:t>
            </a:r>
            <a:r>
              <a:rPr lang="en-US" dirty="0">
                <a:effectLst/>
                <a:latin typeface="Helvetica Neue" panose="02000503000000020004" pitchFamily="2" charset="0"/>
                <a:hlinkClick r:id="rId5"/>
              </a:rPr>
              <a:t>https://chandra.harvard.edu/photo/2011/cygx1/</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b="1" i="1" u="none" strike="noStrike" dirty="0">
              <a:solidFill>
                <a:srgbClr val="1B1B1B"/>
              </a:solidFill>
              <a:effectLst/>
              <a:latin typeface="Public Sans Web"/>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p>
          <a:p>
            <a:endParaRPr lang="en-US" dirty="0"/>
          </a:p>
        </p:txBody>
      </p:sp>
      <p:sp>
        <p:nvSpPr>
          <p:cNvPr id="4" name="Slide Number Placeholder 3">
            <a:extLst>
              <a:ext uri="{FF2B5EF4-FFF2-40B4-BE49-F238E27FC236}">
                <a16:creationId xmlns:a16="http://schemas.microsoft.com/office/drawing/2014/main" id="{46CB68CC-05E1-93D3-0749-AD2103DDC4CD}"/>
              </a:ext>
            </a:extLst>
          </p:cNvPr>
          <p:cNvSpPr>
            <a:spLocks noGrp="1"/>
          </p:cNvSpPr>
          <p:nvPr>
            <p:ph type="sldNum" sz="quarter" idx="5"/>
          </p:nvPr>
        </p:nvSpPr>
        <p:spPr/>
        <p:txBody>
          <a:bodyPr/>
          <a:lstStyle/>
          <a:p>
            <a:fld id="{3E76A028-A1A6-AD40-AB91-9EBED560BCE6}" type="slidenum">
              <a:rPr lang="en-US" smtClean="0"/>
              <a:t>15</a:t>
            </a:fld>
            <a:endParaRPr lang="en-US"/>
          </a:p>
        </p:txBody>
      </p:sp>
    </p:spTree>
    <p:extLst>
      <p:ext uri="{BB962C8B-B14F-4D97-AF65-F5344CB8AC3E}">
        <p14:creationId xmlns:p14="http://schemas.microsoft.com/office/powerpoint/2010/main" val="3067143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Kahoot Quiz</a:t>
            </a:r>
          </a:p>
          <a:p>
            <a:endParaRPr lang="en-US" b="1" dirty="0"/>
          </a:p>
          <a:p>
            <a:pPr marL="171450" indent="-171450">
              <a:buFont typeface="Arial" panose="020B0604020202020204" pitchFamily="34" charset="0"/>
              <a:buChar char="•"/>
            </a:pPr>
            <a:r>
              <a:rPr lang="en-US" b="0" dirty="0"/>
              <a:t>Replace the QR code with your own to host this Kahoot Quiz and/or insert the code to join.</a:t>
            </a:r>
          </a:p>
          <a:p>
            <a:pPr marL="171450" indent="-171450">
              <a:buFont typeface="Arial" panose="020B0604020202020204" pitchFamily="34" charset="0"/>
              <a:buChar char="•"/>
            </a:pPr>
            <a:r>
              <a:rPr lang="en-US" b="0" dirty="0"/>
              <a:t>Note that you will need to have a Kahoot account in order to host it.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t>This is the link for the host: </a:t>
            </a:r>
            <a:r>
              <a:rPr lang="en-US" dirty="0">
                <a:effectLst/>
                <a:latin typeface="Helvetica Neue" panose="02000503000000020004" pitchFamily="2" charset="0"/>
                <a:hlinkClick r:id="rId3"/>
              </a:rPr>
              <a:t>https://create.kahoot.it/share/stars/05789594-b356-4509-b9bb-8812b928dbc4</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16</a:t>
            </a:fld>
            <a:endParaRPr lang="en-US"/>
          </a:p>
        </p:txBody>
      </p:sp>
    </p:spTree>
    <p:extLst>
      <p:ext uri="{BB962C8B-B14F-4D97-AF65-F5344CB8AC3E}">
        <p14:creationId xmlns:p14="http://schemas.microsoft.com/office/powerpoint/2010/main" val="151979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2. Explain what stars are and how astronomers classify them</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200" kern="100" dirty="0">
                <a:effectLst/>
                <a:latin typeface="Calibri" panose="020F0502020204030204" pitchFamily="34" charset="0"/>
                <a:ea typeface="Calibri" panose="020F0502020204030204" pitchFamily="34" charset="0"/>
                <a:cs typeface="Times New Roman" panose="02020603050405020304" pitchFamily="18" charset="0"/>
              </a:rPr>
              <a:t>Key points to address:</a:t>
            </a:r>
          </a:p>
          <a:p>
            <a:pPr marL="342900" lvl="0" indent="-342900">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 star is a giant ball of gas — mainly hydrogen — held together by its own gravity.</a:t>
            </a:r>
          </a:p>
          <a:p>
            <a:pPr marL="342900" lvl="0" indent="-342900">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There’s a variety of stars and one way in which astronomers classify* them is according to the amount of mass they have when they are born.</a:t>
            </a:r>
          </a:p>
          <a:p>
            <a:pPr marL="342900" lvl="0" indent="-342900">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Our Sun is an example of a low-mass star. </a:t>
            </a:r>
          </a:p>
          <a:p>
            <a:pPr marL="742950" lvl="1" indent="-285750">
              <a:buFont typeface="Arial" panose="020B0604020202020204" pitchFamily="34" charset="0"/>
              <a:buChar char="•"/>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These stars have lower temperatures.</a:t>
            </a:r>
          </a:p>
          <a:p>
            <a:pPr marL="742950" lvl="1" indent="-285750">
              <a:buFont typeface="Arial" panose="020B0604020202020204" pitchFamily="34" charset="0"/>
              <a:buChar char="•"/>
              <a:tabLst>
                <a:tab pos="9144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The cooler they are, the redder they appear.</a:t>
            </a:r>
          </a:p>
          <a:p>
            <a:pPr marL="342900" lvl="0" indent="-342900">
              <a:buFont typeface="Arial" panose="020B0604020202020204" pitchFamily="34" charset="0"/>
              <a:buChar char="•"/>
              <a:tabLst>
                <a:tab pos="457200" algn="l"/>
              </a:tabLs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Low- and intermediate-mass stars evolve in a similar way. From here onwards, we will refer to them as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Sun-like stars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tab pos="457200" algn="l"/>
              </a:tabLst>
              <a:defRPr/>
            </a:pPr>
            <a:r>
              <a:rPr lang="en-US" dirty="0"/>
              <a:t>Massive stars have higher temperatures. Their intense heat causes them to emit light with shorter wavelengths, which our eyes perceive as blue.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i="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i="1" kern="100" dirty="0">
                <a:effectLst/>
                <a:latin typeface="Calibri" panose="020F0502020204030204" pitchFamily="34" charset="0"/>
                <a:ea typeface="Calibri" panose="020F0502020204030204" pitchFamily="34" charset="0"/>
                <a:cs typeface="Times New Roman" panose="02020603050405020304" pitchFamily="18" charset="0"/>
              </a:rPr>
              <a:t>To start the conversation: </a:t>
            </a:r>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Ask participants if they know any stars. You can also ask if they know of any constellations, which are groups of stars that form recognizable patterns. </a:t>
            </a:r>
          </a:p>
          <a:p>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i="1" kern="100" dirty="0">
                <a:effectLst/>
                <a:latin typeface="Calibri" panose="020F0502020204030204" pitchFamily="34" charset="0"/>
                <a:ea typeface="Calibri" panose="020F0502020204030204" pitchFamily="34" charset="0"/>
                <a:cs typeface="Times New Roman" panose="02020603050405020304" pitchFamily="18" charset="0"/>
              </a:rPr>
              <a:t>* Stars can also be classified based on their characteristics, like their temperature, which we estimate by analyzing the light they emit when split into a spectrum (like a rainbow). This classification includes different types of stars listed from hottest to coolest: O, B, A, F, G, K, and M. Our Sun is a type G star. </a:t>
            </a:r>
          </a:p>
          <a:p>
            <a:endParaRPr lang="en-US" sz="1200" i="1"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200" b="1" i="0" kern="100" dirty="0">
                <a:effectLst/>
                <a:latin typeface="Calibri" panose="020F0502020204030204" pitchFamily="34" charset="0"/>
                <a:ea typeface="Calibri" panose="020F0502020204030204" pitchFamily="34" charset="0"/>
                <a:cs typeface="Times New Roman" panose="02020603050405020304" pitchFamily="18" charset="0"/>
              </a:rPr>
              <a:t>More background information:</a:t>
            </a:r>
          </a:p>
          <a:p>
            <a:pPr marL="171450" indent="-171450">
              <a:buFont typeface="Wingdings" pitchFamily="2" charset="2"/>
              <a:buChar char="q"/>
            </a:pPr>
            <a:r>
              <a:rPr lang="en-US" sz="1200" i="0" kern="100" dirty="0">
                <a:effectLst/>
                <a:latin typeface="Calibri" panose="020F0502020204030204" pitchFamily="34" charset="0"/>
                <a:ea typeface="Calibri" panose="020F0502020204030204" pitchFamily="34" charset="0"/>
                <a:cs typeface="Times New Roman" panose="02020603050405020304" pitchFamily="18" charset="0"/>
              </a:rPr>
              <a:t>Reading the Rainbow: Temperature: </a:t>
            </a:r>
            <a:r>
              <a:rPr lang="en-US" sz="1200" kern="1200" dirty="0">
                <a:solidFill>
                  <a:schemeClr val="tx1"/>
                </a:solidFill>
                <a:effectLst/>
                <a:latin typeface="+mn-lt"/>
                <a:ea typeface="+mn-ea"/>
                <a:cs typeface="+mn-cs"/>
                <a:hlinkClick r:id="rId3"/>
              </a:rPr>
              <a:t>https://science.nasa.gov/asset/webb/reading-the-rainbow-temperature/</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sz="1200" i="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Spectral classification of Stars – NASA: </a:t>
            </a:r>
            <a:r>
              <a:rPr lang="en-US" dirty="0">
                <a:effectLst/>
                <a:latin typeface="Helvetica Neue" panose="02000503000000020004" pitchFamily="2" charset="0"/>
                <a:hlinkClick r:id="rId4"/>
              </a:rPr>
              <a:t>https://spacemath.gsfc.nasa.gov/weekly/5Page43.pdf</a:t>
            </a:r>
            <a:endParaRPr lang="en-US" dirty="0">
              <a:effectLst/>
              <a:latin typeface="Helvetica Neue" panose="02000503000000020004" pitchFamily="2" charset="0"/>
            </a:endParaRPr>
          </a:p>
          <a:p>
            <a:pPr marL="171450" indent="-171450">
              <a:buFont typeface="Wingdings" pitchFamily="2" charset="2"/>
              <a:buChar char="q"/>
            </a:pPr>
            <a:endParaRPr lang="en-US" sz="1200" i="0" u="none"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Images source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1200" dirty="0">
                <a:solidFill>
                  <a:schemeClr val="tx1"/>
                </a:solidFill>
                <a:effectLst/>
                <a:latin typeface="+mn-lt"/>
                <a:ea typeface="+mn-ea"/>
                <a:cs typeface="+mn-cs"/>
                <a:hlinkClick r:id="rId3"/>
              </a:rPr>
              <a:t>https://science.nasa.gov/asset/webb/reading-the-rainbow-temperature/</a:t>
            </a:r>
            <a:r>
              <a:rPr lang="en-US" sz="1200" kern="1200" dirty="0">
                <a:solidFill>
                  <a:schemeClr val="tx1"/>
                </a:solidFill>
                <a:effectLst/>
                <a:latin typeface="+mn-lt"/>
                <a:ea typeface="+mn-ea"/>
                <a:cs typeface="+mn-cs"/>
              </a:rPr>
              <a:t> </a:t>
            </a:r>
          </a:p>
          <a:p>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76A028-A1A6-AD40-AB91-9EBED560BCE6}" type="slidenum">
              <a:rPr lang="en-US" smtClean="0"/>
              <a:t>2</a:t>
            </a:fld>
            <a:endParaRPr lang="en-US"/>
          </a:p>
        </p:txBody>
      </p:sp>
    </p:spTree>
    <p:extLst>
      <p:ext uri="{BB962C8B-B14F-4D97-AF65-F5344CB8AC3E}">
        <p14:creationId xmlns:p14="http://schemas.microsoft.com/office/powerpoint/2010/main" val="9698851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3. Define Vocabulary</a:t>
            </a:r>
          </a:p>
          <a:p>
            <a:endParaRPr lang="en-US" b="1" dirty="0"/>
          </a:p>
          <a:p>
            <a:r>
              <a:rPr lang="en-US" b="0" dirty="0"/>
              <a:t>Use this slide to define vocabulary as needed.</a:t>
            </a:r>
          </a:p>
          <a:p>
            <a:endParaRPr lang="en-US" b="0" dirty="0"/>
          </a:p>
          <a:p>
            <a:r>
              <a:rPr lang="en-US" b="1" dirty="0"/>
              <a:t>More background information:</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r>
              <a:rPr lang="en-US" b="0" dirty="0"/>
              <a:t>Mass vs. Weight – NASA: </a:t>
            </a:r>
            <a:r>
              <a:rPr lang="en-US" dirty="0">
                <a:effectLst/>
                <a:latin typeface="Helvetica Neue" panose="02000503000000020004" pitchFamily="2" charset="0"/>
                <a:hlinkClick r:id="rId3"/>
              </a:rPr>
              <a:t>https://www.nasa.gov/stem-content/mass-vs-weight-activities/</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q"/>
              <a:tabLst/>
              <a:defRPr/>
            </a:pPr>
            <a:endParaRPr lang="en-US" b="0" dirty="0"/>
          </a:p>
        </p:txBody>
      </p:sp>
      <p:sp>
        <p:nvSpPr>
          <p:cNvPr id="4" name="Slide Number Placeholder 3"/>
          <p:cNvSpPr>
            <a:spLocks noGrp="1"/>
          </p:cNvSpPr>
          <p:nvPr>
            <p:ph type="sldNum" sz="quarter" idx="5"/>
          </p:nvPr>
        </p:nvSpPr>
        <p:spPr/>
        <p:txBody>
          <a:bodyPr/>
          <a:lstStyle/>
          <a:p>
            <a:fld id="{3E76A028-A1A6-AD40-AB91-9EBED560BCE6}" type="slidenum">
              <a:rPr lang="en-US" smtClean="0"/>
              <a:t>3</a:t>
            </a:fld>
            <a:endParaRPr lang="en-US"/>
          </a:p>
        </p:txBody>
      </p:sp>
    </p:spTree>
    <p:extLst>
      <p:ext uri="{BB962C8B-B14F-4D97-AF65-F5344CB8AC3E}">
        <p14:creationId xmlns:p14="http://schemas.microsoft.com/office/powerpoint/2010/main" val="2441434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 Start by explaining what a life cycle is using humans as an example</a:t>
            </a:r>
          </a:p>
          <a:p>
            <a:endParaRPr lang="en-US" b="1" dirty="0"/>
          </a:p>
          <a:p>
            <a:pPr marL="0" marR="0" lvl="0" indent="0">
              <a:spcBef>
                <a:spcPts val="0"/>
              </a:spcBef>
              <a:spcAft>
                <a:spcPts val="0"/>
              </a:spcAft>
              <a:buFont typeface="Arial" panose="020B0604020202020204" pitchFamily="34" charset="0"/>
              <a:buNone/>
            </a:pPr>
            <a:r>
              <a:rPr lang="en-US" b="0" dirty="0"/>
              <a:t>Key points to address:</a:t>
            </a:r>
            <a:endParaRPr lang="en-US" b="1" dirty="0"/>
          </a:p>
          <a:p>
            <a:pPr marL="171450" marR="0" lvl="0" indent="-171450">
              <a:spcBef>
                <a:spcPts val="0"/>
              </a:spcBef>
              <a:spcAft>
                <a:spcPts val="0"/>
              </a:spcAft>
              <a:buFont typeface="Arial" panose="020B0604020202020204" pitchFamily="34" charset="0"/>
              <a:buChar char="•"/>
            </a:pPr>
            <a:r>
              <a:rPr lang="en-US" dirty="0"/>
              <a:t>A life cycle is the series of stages something goes through from beginning to end. </a:t>
            </a:r>
          </a:p>
          <a:p>
            <a:pPr marL="171450" marR="0" lvl="0" indent="-171450">
              <a:spcBef>
                <a:spcPts val="0"/>
              </a:spcBef>
              <a:spcAft>
                <a:spcPts val="0"/>
              </a:spcAft>
              <a:buFont typeface="Arial" panose="020B0604020202020204" pitchFamily="34" charset="0"/>
              <a:buChar char="•"/>
            </a:pPr>
            <a:r>
              <a:rPr lang="en-US" dirty="0"/>
              <a:t>Humans have a life cycle, and go through different stages: We are born, grow older, and eventually die.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Each of these stages lasts different lengths of time.</a:t>
            </a:r>
          </a:p>
          <a:p>
            <a:pPr marL="171450" marR="0" lvl="0" indent="-171450">
              <a:spcBef>
                <a:spcPts val="0"/>
              </a:spcBef>
              <a:spcAft>
                <a:spcPts val="0"/>
              </a:spcAft>
              <a:buFont typeface="Arial" panose="020B0604020202020204" pitchFamily="34" charset="0"/>
              <a:buChar char="•"/>
            </a:pPr>
            <a:endParaRPr lang="en-US" dirty="0"/>
          </a:p>
          <a:p>
            <a:pPr marL="0" marR="0" lvl="0" indent="0">
              <a:spcBef>
                <a:spcPts val="0"/>
              </a:spcBef>
              <a:spcAft>
                <a:spcPts val="0"/>
              </a:spcAft>
              <a:buFont typeface="Arial" panose="020B0604020202020204" pitchFamily="34" charset="0"/>
              <a:buNone/>
            </a:pPr>
            <a:r>
              <a:rPr lang="en-US" b="1" i="1" dirty="0"/>
              <a:t>Engage: </a:t>
            </a:r>
            <a:r>
              <a:rPr lang="en-US" i="1" dirty="0"/>
              <a:t>You can ask participants which other life cycles they know. Examples include the life cycle of a butterfly or a plant.  </a:t>
            </a:r>
          </a:p>
          <a:p>
            <a:pPr marL="171450" marR="0" lvl="0" indent="-171450">
              <a:spcBef>
                <a:spcPts val="0"/>
              </a:spcBef>
              <a:spcAft>
                <a:spcPts val="0"/>
              </a:spcAft>
              <a:buFont typeface="Arial" panose="020B0604020202020204" pitchFamily="34" charset="0"/>
              <a:buChar char="•"/>
            </a:pP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E76A028-A1A6-AD40-AB91-9EBED560BCE6}" type="slidenum">
              <a:rPr lang="en-US" smtClean="0"/>
              <a:t>4</a:t>
            </a:fld>
            <a:endParaRPr lang="en-US"/>
          </a:p>
        </p:txBody>
      </p:sp>
    </p:spTree>
    <p:extLst>
      <p:ext uri="{BB962C8B-B14F-4D97-AF65-F5344CB8AC3E}">
        <p14:creationId xmlns:p14="http://schemas.microsoft.com/office/powerpoint/2010/main" val="160836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B545A5-66FB-795E-741D-FC143C45CD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9024AC-A40C-C2AD-B431-930A412489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FE481E-02D4-FFED-E99B-64C10161E912}"/>
              </a:ext>
            </a:extLst>
          </p:cNvPr>
          <p:cNvSpPr>
            <a:spLocks noGrp="1"/>
          </p:cNvSpPr>
          <p:nvPr>
            <p:ph type="body" idx="1"/>
          </p:nvPr>
        </p:nvSpPr>
        <p:spPr/>
        <p:txBody>
          <a:bodyPr/>
          <a:lstStyle/>
          <a:p>
            <a:r>
              <a:rPr lang="en-US" b="1" dirty="0"/>
              <a:t>5. The life cycle of stars (Part 1)</a:t>
            </a:r>
          </a:p>
          <a:p>
            <a:pPr marL="0" marR="0" lvl="0" indent="0">
              <a:spcBef>
                <a:spcPts val="0"/>
              </a:spcBef>
              <a:spcAft>
                <a:spcPts val="0"/>
              </a:spcAft>
              <a:buFont typeface="Arial" panose="020B0604020202020204" pitchFamily="34" charset="0"/>
              <a:buNone/>
            </a:pPr>
            <a:endParaRPr lang="en-US" b="1" dirty="0"/>
          </a:p>
          <a:p>
            <a:pPr marL="0" marR="0" lvl="0" indent="0">
              <a:spcBef>
                <a:spcPts val="0"/>
              </a:spcBef>
              <a:spcAft>
                <a:spcPts val="0"/>
              </a:spcAft>
              <a:buFont typeface="Arial" panose="020B0604020202020204" pitchFamily="34" charset="0"/>
              <a:buNone/>
            </a:pPr>
            <a:r>
              <a:rPr lang="en-US" b="0" dirty="0"/>
              <a:t>Key points to address:</a:t>
            </a:r>
            <a:endParaRPr lang="en-US" b="1" dirty="0"/>
          </a:p>
          <a:p>
            <a:pPr marL="171450" marR="0" lvl="0" indent="-171450">
              <a:spcBef>
                <a:spcPts val="0"/>
              </a:spcBef>
              <a:spcAft>
                <a:spcPts val="0"/>
              </a:spcAft>
              <a:buFont typeface="Arial" panose="020B0604020202020204" pitchFamily="34" charset="0"/>
              <a:buChar char="•"/>
            </a:pPr>
            <a:r>
              <a:rPr lang="en-US" dirty="0"/>
              <a:t>Like humans, stars have a life cycle, but compared to that of humans, their life cycles are millions to billions of times longer. </a:t>
            </a:r>
          </a:p>
          <a:p>
            <a:pPr marL="171450" marR="0" lvl="0" indent="-171450">
              <a:spcBef>
                <a:spcPts val="0"/>
              </a:spcBef>
              <a:spcAft>
                <a:spcPts val="0"/>
              </a:spcAft>
              <a:buFont typeface="Arial" panose="020B0604020202020204" pitchFamily="34" charset="0"/>
              <a:buChar char="•"/>
            </a:pPr>
            <a:r>
              <a:rPr lang="en-US" dirty="0"/>
              <a:t>A star like our Sun will live for </a:t>
            </a:r>
            <a:r>
              <a:rPr lang="en-US" b="1" dirty="0"/>
              <a:t>billions</a:t>
            </a:r>
            <a:r>
              <a:rPr lang="en-US" dirty="0"/>
              <a:t> of years and go through different stages during its lifetime. </a:t>
            </a:r>
          </a:p>
          <a:p>
            <a:pPr marL="171450" marR="0" lvl="0" indent="-171450">
              <a:spcBef>
                <a:spcPts val="0"/>
              </a:spcBef>
              <a:spcAft>
                <a:spcPts val="0"/>
              </a:spcAft>
              <a:buFont typeface="Arial" panose="020B0604020202020204" pitchFamily="34" charset="0"/>
              <a:buChar char="•"/>
            </a:pPr>
            <a:r>
              <a:rPr lang="en-US" dirty="0"/>
              <a:t>Each of these stages lasts different lengths of time. </a:t>
            </a:r>
          </a:p>
          <a:p>
            <a:pPr marL="171450" marR="0" lvl="0" indent="-171450">
              <a:spcBef>
                <a:spcPts val="0"/>
              </a:spcBef>
              <a:spcAft>
                <a:spcPts val="0"/>
              </a:spcAft>
              <a:buFont typeface="Arial" panose="020B0604020202020204" pitchFamily="34" charset="0"/>
              <a:buChar char="•"/>
            </a:pPr>
            <a:endParaRPr lang="en-US" dirty="0"/>
          </a:p>
          <a:p>
            <a:pPr marL="0" marR="0" lvl="0" indent="0">
              <a:spcBef>
                <a:spcPts val="0"/>
              </a:spcBef>
              <a:spcAft>
                <a:spcPts val="0"/>
              </a:spcAft>
              <a:buFont typeface="Arial" panose="020B0604020202020204" pitchFamily="34" charset="0"/>
              <a:buNone/>
            </a:pPr>
            <a:r>
              <a:rPr lang="en-US" b="1" dirty="0"/>
              <a:t>Image credits and sources (left to right):</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dirty="0"/>
              <a:t>Pillars of Creation (</a:t>
            </a:r>
            <a:r>
              <a:rPr lang="en-US" dirty="0">
                <a:effectLst/>
                <a:latin typeface="Helvetica Neue" panose="02000503000000020004" pitchFamily="2" charset="0"/>
              </a:rPr>
              <a:t>NASA, ESA/Hubble and the Hubble Heritage Team</a:t>
            </a:r>
            <a:r>
              <a:rPr lang="en-US" b="0" dirty="0"/>
              <a:t>): </a:t>
            </a:r>
            <a:r>
              <a:rPr lang="en-US" dirty="0">
                <a:effectLst/>
                <a:latin typeface="Helvetica Neue" panose="02000503000000020004" pitchFamily="2" charset="0"/>
                <a:hlinkClick r:id="rId3"/>
              </a:rPr>
              <a:t>https://esahubble.org/images/heic1501a/</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dirty="0"/>
              <a:t>Protostar L1527 (</a:t>
            </a:r>
            <a:r>
              <a:rPr lang="en-US" b="0" i="0" u="none" strike="noStrike" dirty="0">
                <a:solidFill>
                  <a:srgbClr val="222222"/>
                </a:solidFill>
                <a:effectLst/>
                <a:latin typeface="Acrobat"/>
              </a:rPr>
              <a:t>NASA, ESA, CSA, </a:t>
            </a:r>
            <a:r>
              <a:rPr lang="en-US" b="0" i="0" u="none" strike="noStrike" dirty="0" err="1">
                <a:solidFill>
                  <a:srgbClr val="222222"/>
                </a:solidFill>
                <a:effectLst/>
                <a:latin typeface="Acrobat"/>
              </a:rPr>
              <a:t>STScI</a:t>
            </a:r>
            <a:r>
              <a:rPr lang="en-US" b="0" i="0" u="none" strike="noStrike" dirty="0">
                <a:solidFill>
                  <a:srgbClr val="222222"/>
                </a:solidFill>
                <a:effectLst/>
                <a:latin typeface="Acrobat"/>
              </a:rPr>
              <a:t>; Image processing: NASA, ESA, CSA, </a:t>
            </a:r>
            <a:r>
              <a:rPr lang="en-US" b="0" i="0" u="none" strike="noStrike" dirty="0" err="1">
                <a:solidFill>
                  <a:srgbClr val="222222"/>
                </a:solidFill>
                <a:effectLst/>
                <a:latin typeface="Acrobat"/>
              </a:rPr>
              <a:t>STScI</a:t>
            </a:r>
            <a:r>
              <a:rPr lang="en-US" b="0" dirty="0"/>
              <a:t>): </a:t>
            </a:r>
            <a:r>
              <a:rPr lang="en-US" sz="1200" kern="1200" dirty="0">
                <a:solidFill>
                  <a:schemeClr val="tx1"/>
                </a:solidFill>
                <a:effectLst/>
                <a:latin typeface="+mn-lt"/>
                <a:ea typeface="+mn-ea"/>
                <a:cs typeface="+mn-cs"/>
                <a:hlinkClick r:id="rId4"/>
              </a:rPr>
              <a:t>https://science.nasa.gov/asset/webb/l1527-and-protostar-nircam-image/</a:t>
            </a:r>
            <a:r>
              <a:rPr lang="en-US" sz="1200" kern="1200" dirty="0">
                <a:solidFill>
                  <a:schemeClr val="tx1"/>
                </a:solidFill>
                <a:effectLst/>
                <a:latin typeface="+mn-lt"/>
                <a:ea typeface="+mn-ea"/>
                <a:cs typeface="+mn-cs"/>
              </a:rPr>
              <a:t> </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dirty="0"/>
              <a:t>Sun (NASA/Goddard/SDO): </a:t>
            </a:r>
            <a:r>
              <a:rPr lang="en-US" dirty="0">
                <a:effectLst/>
                <a:latin typeface="Helvetica Neue" panose="02000503000000020004" pitchFamily="2" charset="0"/>
                <a:hlinkClick r:id="rId5"/>
              </a:rPr>
              <a:t>https://science.nasa.gov/image-detail/amf-gsfc_20171208_archive_e001435/</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dirty="0"/>
              <a:t>Mira (Margarita </a:t>
            </a:r>
            <a:r>
              <a:rPr lang="en-US" b="0" dirty="0" err="1"/>
              <a:t>Karovska</a:t>
            </a:r>
            <a:r>
              <a:rPr lang="en-US" b="0" dirty="0"/>
              <a:t> [Harvard-Smithsonian Center for Astrophysics], and NASA/ESA): </a:t>
            </a:r>
            <a:r>
              <a:rPr lang="en-US" dirty="0">
                <a:effectLst/>
                <a:latin typeface="Helvetica Neue" panose="02000503000000020004" pitchFamily="2" charset="0"/>
                <a:hlinkClick r:id="rId6"/>
              </a:rPr>
              <a:t>https://esahubble.org/images/opo9726a/</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dirty="0"/>
              <a:t>R </a:t>
            </a:r>
            <a:r>
              <a:rPr lang="en-US" b="0" dirty="0" err="1"/>
              <a:t>Sculptoris</a:t>
            </a:r>
            <a:r>
              <a:rPr lang="en-US" b="0" dirty="0"/>
              <a:t> (</a:t>
            </a:r>
            <a:r>
              <a:rPr lang="en-US" b="0" i="0" u="none" strike="noStrike" dirty="0">
                <a:solidFill>
                  <a:srgbClr val="333333"/>
                </a:solidFill>
                <a:effectLst/>
                <a:latin typeface="Helvetica Neue LT ESO" panose="02000503000000020004" pitchFamily="2" charset="0"/>
              </a:rPr>
              <a:t>ESO/M. </a:t>
            </a:r>
            <a:r>
              <a:rPr lang="en-US" b="0" i="0" u="none" strike="noStrike" dirty="0" err="1">
                <a:solidFill>
                  <a:srgbClr val="333333"/>
                </a:solidFill>
                <a:effectLst/>
                <a:latin typeface="Helvetica Neue LT ESO" panose="02000503000000020004" pitchFamily="2" charset="0"/>
              </a:rPr>
              <a:t>Wittkowski</a:t>
            </a:r>
            <a:r>
              <a:rPr lang="en-US" b="0" i="0" u="none" strike="noStrike" dirty="0">
                <a:solidFill>
                  <a:srgbClr val="333333"/>
                </a:solidFill>
                <a:effectLst/>
                <a:latin typeface="Helvetica Neue LT ESO" panose="02000503000000020004" pitchFamily="2" charset="0"/>
              </a:rPr>
              <a:t> [ESO]</a:t>
            </a:r>
            <a:r>
              <a:rPr lang="en-US" b="0" dirty="0"/>
              <a:t>): </a:t>
            </a:r>
            <a:r>
              <a:rPr lang="en-US" dirty="0">
                <a:effectLst/>
                <a:latin typeface="Helvetica Neue" panose="02000503000000020004" pitchFamily="2" charset="0"/>
                <a:hlinkClick r:id="rId7"/>
              </a:rPr>
              <a:t>https://www.astropix.org/image/eso/potw1807a</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dirty="0"/>
              <a:t>Helix Nebula (</a:t>
            </a:r>
            <a:r>
              <a:rPr lang="en-US" dirty="0">
                <a:effectLst/>
                <a:latin typeface="Helvetica Neue" panose="02000503000000020004" pitchFamily="2" charset="0"/>
              </a:rPr>
              <a:t>NASA, NOAO, ESA, the Hubble Helix Nebula Team, M. Meixner [</a:t>
            </a:r>
            <a:r>
              <a:rPr lang="en-US" dirty="0" err="1">
                <a:effectLst/>
                <a:latin typeface="Helvetica Neue" panose="02000503000000020004" pitchFamily="2" charset="0"/>
              </a:rPr>
              <a:t>STScI</a:t>
            </a:r>
            <a:r>
              <a:rPr lang="en-US" dirty="0">
                <a:effectLst/>
                <a:latin typeface="Helvetica Neue" panose="02000503000000020004" pitchFamily="2" charset="0"/>
              </a:rPr>
              <a:t>], and T.A. Rector [NRAO]</a:t>
            </a:r>
            <a:r>
              <a:rPr lang="en-US" b="0" dirty="0"/>
              <a:t>): </a:t>
            </a:r>
            <a:r>
              <a:rPr lang="en-US" dirty="0">
                <a:effectLst/>
                <a:latin typeface="Helvetica Neue" panose="02000503000000020004" pitchFamily="2" charset="0"/>
                <a:hlinkClick r:id="rId8"/>
              </a:rPr>
              <a:t>https://esahubble.org/images/heic0307a/</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dirty="0"/>
              <a:t>White dwarf (illustration, </a:t>
            </a:r>
            <a:r>
              <a:rPr lang="en-US" b="0" i="0" u="none" strike="noStrike" dirty="0">
                <a:solidFill>
                  <a:srgbClr val="212529"/>
                </a:solidFill>
                <a:effectLst/>
                <a:latin typeface="Titillium Web" panose="020F0502020204030204" pitchFamily="34" charset="0"/>
              </a:rPr>
              <a:t>NASA's Goddard Space Flight Center</a:t>
            </a:r>
            <a:r>
              <a:rPr lang="en-US" b="0" dirty="0"/>
              <a:t>): </a:t>
            </a:r>
            <a:r>
              <a:rPr lang="en-US" dirty="0">
                <a:effectLst/>
                <a:latin typeface="Helvetica Neue" panose="02000503000000020004" pitchFamily="2" charset="0"/>
                <a:hlinkClick r:id="rId9"/>
              </a:rPr>
              <a:t>https://svs.gsfc.nasa.gov/13852/</a:t>
            </a:r>
            <a:endParaRPr lang="en-US" b="0" dirty="0"/>
          </a:p>
        </p:txBody>
      </p:sp>
      <p:sp>
        <p:nvSpPr>
          <p:cNvPr id="4" name="Slide Number Placeholder 3">
            <a:extLst>
              <a:ext uri="{FF2B5EF4-FFF2-40B4-BE49-F238E27FC236}">
                <a16:creationId xmlns:a16="http://schemas.microsoft.com/office/drawing/2014/main" id="{80904668-6081-2EB9-4FF2-CDE2B9F47380}"/>
              </a:ext>
            </a:extLst>
          </p:cNvPr>
          <p:cNvSpPr>
            <a:spLocks noGrp="1"/>
          </p:cNvSpPr>
          <p:nvPr>
            <p:ph type="sldNum" sz="quarter" idx="5"/>
          </p:nvPr>
        </p:nvSpPr>
        <p:spPr/>
        <p:txBody>
          <a:bodyPr/>
          <a:lstStyle/>
          <a:p>
            <a:fld id="{3E76A028-A1A6-AD40-AB91-9EBED560BCE6}" type="slidenum">
              <a:rPr lang="en-US" smtClean="0"/>
              <a:t>5</a:t>
            </a:fld>
            <a:endParaRPr lang="en-US"/>
          </a:p>
        </p:txBody>
      </p:sp>
    </p:spTree>
    <p:extLst>
      <p:ext uri="{BB962C8B-B14F-4D97-AF65-F5344CB8AC3E}">
        <p14:creationId xmlns:p14="http://schemas.microsoft.com/office/powerpoint/2010/main" val="791069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4C84DE-73FC-2729-0DA4-114523136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39A6F5-12D9-9173-F009-28A875CA1F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627797-24EE-D59B-E0B6-37F87DB891E4}"/>
              </a:ext>
            </a:extLst>
          </p:cNvPr>
          <p:cNvSpPr>
            <a:spLocks noGrp="1"/>
          </p:cNvSpPr>
          <p:nvPr>
            <p:ph type="body" idx="1"/>
          </p:nvPr>
        </p:nvSpPr>
        <p:spPr/>
        <p:txBody>
          <a:bodyPr/>
          <a:lstStyle/>
          <a:p>
            <a:r>
              <a:rPr lang="en-US" b="1" dirty="0"/>
              <a:t>6. The life cycle of stars (Part 2)</a:t>
            </a:r>
          </a:p>
          <a:p>
            <a:pPr marL="0" marR="0" lvl="0" indent="0">
              <a:spcBef>
                <a:spcPts val="0"/>
              </a:spcBef>
              <a:spcAft>
                <a:spcPts val="0"/>
              </a:spcAft>
              <a:buFont typeface="Arial" panose="020B0604020202020204" pitchFamily="34" charset="0"/>
              <a:buNone/>
            </a:pPr>
            <a:endParaRPr lang="en-US" b="1" dirty="0"/>
          </a:p>
          <a:p>
            <a:pPr marL="0" marR="0" lvl="0" indent="0">
              <a:spcBef>
                <a:spcPts val="0"/>
              </a:spcBef>
              <a:spcAft>
                <a:spcPts val="0"/>
              </a:spcAft>
              <a:buFont typeface="Arial" panose="020B0604020202020204" pitchFamily="34" charset="0"/>
              <a:buNone/>
            </a:pPr>
            <a:r>
              <a:rPr lang="en-US" b="0" dirty="0"/>
              <a:t>Key points to address:</a:t>
            </a:r>
            <a:endParaRPr lang="en-US" b="1" dirty="0"/>
          </a:p>
          <a:p>
            <a:pPr marL="171450" marR="0" lvl="0" indent="-171450">
              <a:spcBef>
                <a:spcPts val="0"/>
              </a:spcBef>
              <a:spcAft>
                <a:spcPts val="0"/>
              </a:spcAft>
              <a:buFont typeface="Arial" panose="020B0604020202020204" pitchFamily="34" charset="0"/>
              <a:buChar char="•"/>
            </a:pPr>
            <a:r>
              <a:rPr lang="en-US" dirty="0"/>
              <a:t>Massive stars will live shorter lifetimes, of the order of </a:t>
            </a:r>
            <a:r>
              <a:rPr lang="en-US" b="1" dirty="0"/>
              <a:t>millions</a:t>
            </a:r>
            <a:r>
              <a:rPr lang="en-US" dirty="0"/>
              <a:t> of years.</a:t>
            </a:r>
          </a:p>
          <a:p>
            <a:pPr marL="171450" marR="0" lvl="0" indent="-171450">
              <a:spcBef>
                <a:spcPts val="0"/>
              </a:spcBef>
              <a:spcAft>
                <a:spcPts val="0"/>
              </a:spcAft>
              <a:buFont typeface="Arial" panose="020B0604020202020204" pitchFamily="34" charset="0"/>
              <a:buChar char="•"/>
            </a:pPr>
            <a:r>
              <a:rPr lang="en-US" dirty="0"/>
              <a:t>Although </a:t>
            </a:r>
            <a:r>
              <a:rPr lang="en-US" i="1" dirty="0"/>
              <a:t>some</a:t>
            </a:r>
            <a:r>
              <a:rPr lang="en-US" dirty="0"/>
              <a:t> stages will be similar to those of Sun-like stars, overall, each will be shorter.</a:t>
            </a:r>
          </a:p>
          <a:p>
            <a:pPr marL="171450" marR="0" lvl="0" indent="-171450">
              <a:spcBef>
                <a:spcPts val="0"/>
              </a:spcBef>
              <a:spcAft>
                <a:spcPts val="0"/>
              </a:spcAft>
              <a:buFont typeface="Arial" panose="020B0604020202020204" pitchFamily="34" charset="0"/>
              <a:buChar char="•"/>
            </a:pPr>
            <a:endParaRPr lang="en-US" dirty="0"/>
          </a:p>
          <a:p>
            <a:pPr marL="0" marR="0" lvl="0" indent="0">
              <a:spcBef>
                <a:spcPts val="0"/>
              </a:spcBef>
              <a:spcAft>
                <a:spcPts val="0"/>
              </a:spcAft>
              <a:buFont typeface="Arial" panose="020B0604020202020204" pitchFamily="34" charset="0"/>
              <a:buNone/>
            </a:pPr>
            <a:r>
              <a:rPr lang="en-US" b="1" dirty="0"/>
              <a:t>Image credits and sources (left to right and top to bottom):</a:t>
            </a:r>
            <a:endParaRPr lang="en-US"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dirty="0"/>
              <a:t>Pillars of Creation (</a:t>
            </a:r>
            <a:r>
              <a:rPr lang="en-US" dirty="0">
                <a:effectLst/>
                <a:latin typeface="Helvetica Neue" panose="02000503000000020004" pitchFamily="2" charset="0"/>
              </a:rPr>
              <a:t>NASA, ESA/Hubble and the Hubble Heritage Team</a:t>
            </a:r>
            <a:r>
              <a:rPr lang="en-US" b="0" dirty="0"/>
              <a:t>): </a:t>
            </a:r>
            <a:r>
              <a:rPr lang="en-US" dirty="0">
                <a:effectLst/>
                <a:latin typeface="Helvetica Neue" panose="02000503000000020004" pitchFamily="2" charset="0"/>
                <a:hlinkClick r:id="rId3"/>
              </a:rPr>
              <a:t>https://esahubble.org/images/heic1501a/</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dirty="0"/>
              <a:t>Protostar L1527 (</a:t>
            </a:r>
            <a:r>
              <a:rPr lang="en-US" b="0" i="0" u="none" strike="noStrike" dirty="0">
                <a:solidFill>
                  <a:srgbClr val="222222"/>
                </a:solidFill>
                <a:effectLst/>
                <a:latin typeface="Acrobat"/>
              </a:rPr>
              <a:t>NASA, ESA, CSA, </a:t>
            </a:r>
            <a:r>
              <a:rPr lang="en-US" b="0" i="0" u="none" strike="noStrike" dirty="0" err="1">
                <a:solidFill>
                  <a:srgbClr val="222222"/>
                </a:solidFill>
                <a:effectLst/>
                <a:latin typeface="Acrobat"/>
              </a:rPr>
              <a:t>STScI</a:t>
            </a:r>
            <a:r>
              <a:rPr lang="en-US" b="0" i="0" u="none" strike="noStrike" dirty="0">
                <a:solidFill>
                  <a:srgbClr val="222222"/>
                </a:solidFill>
                <a:effectLst/>
                <a:latin typeface="Acrobat"/>
              </a:rPr>
              <a:t>; Image processing: NASA, ESA, CSA, </a:t>
            </a:r>
            <a:r>
              <a:rPr lang="en-US" b="0" i="0" u="none" strike="noStrike" dirty="0" err="1">
                <a:solidFill>
                  <a:srgbClr val="222222"/>
                </a:solidFill>
                <a:effectLst/>
                <a:latin typeface="Acrobat"/>
              </a:rPr>
              <a:t>STScI</a:t>
            </a:r>
            <a:r>
              <a:rPr lang="en-US" b="0" dirty="0"/>
              <a:t>): </a:t>
            </a:r>
            <a:r>
              <a:rPr lang="en-US" sz="1200" kern="1200" dirty="0">
                <a:solidFill>
                  <a:schemeClr val="tx1"/>
                </a:solidFill>
                <a:effectLst/>
                <a:latin typeface="+mn-lt"/>
                <a:ea typeface="+mn-ea"/>
                <a:cs typeface="+mn-cs"/>
                <a:hlinkClick r:id="rId4"/>
              </a:rPr>
              <a:t>https://science.nasa.gov/asset/webb/l1527-and-protostar-nircam-image/</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Star cluster NGC 602 (NASA): </a:t>
            </a:r>
            <a:r>
              <a:rPr lang="en-US" dirty="0">
                <a:effectLst/>
                <a:latin typeface="Helvetica Neue" panose="02000503000000020004" pitchFamily="2" charset="0"/>
                <a:hlinkClick r:id="rId5"/>
              </a:rPr>
              <a:t>https://science.nasa.gov/missions/hubble/bright-blue-stars/</a:t>
            </a:r>
            <a:r>
              <a:rPr lang="en-US" dirty="0">
                <a:effectLst/>
                <a:latin typeface="Helvetica Neue" panose="02000503000000020004" pitchFamily="2" charset="0"/>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Betelgeuse (Andrea Dupree [Harvard-Smithsonian </a:t>
            </a:r>
            <a:r>
              <a:rPr lang="en-US" dirty="0" err="1"/>
              <a:t>CfA</a:t>
            </a:r>
            <a:r>
              <a:rPr lang="en-US" dirty="0"/>
              <a:t>], Ronald Gilliland [</a:t>
            </a:r>
            <a:r>
              <a:rPr lang="en-US" dirty="0" err="1"/>
              <a:t>STScI</a:t>
            </a:r>
            <a:r>
              <a:rPr lang="en-US" dirty="0"/>
              <a:t>], NASA and ESA): </a:t>
            </a:r>
            <a:r>
              <a:rPr lang="en-US" dirty="0">
                <a:effectLst/>
                <a:latin typeface="Helvetica Neue" panose="02000503000000020004" pitchFamily="2" charset="0"/>
                <a:hlinkClick r:id="rId6"/>
              </a:rPr>
              <a:t>https://science.nasa.gov/solar-system/skywatching/night-sky-network/meet-the-workaholic-star-betelgeuse/</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Crab Nebula (</a:t>
            </a:r>
            <a:r>
              <a:rPr lang="en-US" b="0" i="0" u="none" strike="noStrike" dirty="0">
                <a:solidFill>
                  <a:srgbClr val="000000"/>
                </a:solidFill>
                <a:effectLst/>
                <a:latin typeface="Public Sans Web"/>
              </a:rPr>
              <a:t>NASA, ESA, CSA, </a:t>
            </a:r>
            <a:r>
              <a:rPr lang="en-US" b="0" i="0" u="none" strike="noStrike" dirty="0" err="1">
                <a:solidFill>
                  <a:srgbClr val="000000"/>
                </a:solidFill>
                <a:effectLst/>
                <a:latin typeface="Public Sans Web"/>
              </a:rPr>
              <a:t>STScI</a:t>
            </a:r>
            <a:r>
              <a:rPr lang="en-US" b="0" i="0" u="none" strike="noStrike" dirty="0">
                <a:solidFill>
                  <a:srgbClr val="000000"/>
                </a:solidFill>
                <a:effectLst/>
                <a:latin typeface="Public Sans Web"/>
              </a:rPr>
              <a:t>, T. </a:t>
            </a:r>
            <a:r>
              <a:rPr lang="en-US" b="0" i="0" u="none" strike="noStrike" dirty="0" err="1">
                <a:solidFill>
                  <a:srgbClr val="000000"/>
                </a:solidFill>
                <a:effectLst/>
                <a:latin typeface="Public Sans Web"/>
              </a:rPr>
              <a:t>Temim</a:t>
            </a:r>
            <a:r>
              <a:rPr lang="en-US" b="0" i="0" u="none" strike="noStrike" dirty="0">
                <a:solidFill>
                  <a:srgbClr val="000000"/>
                </a:solidFill>
                <a:effectLst/>
                <a:latin typeface="Public Sans Web"/>
              </a:rPr>
              <a:t> [Princeton University]; Image processing: </a:t>
            </a:r>
            <a:r>
              <a:rPr lang="en-US" b="0" i="0" u="none" strike="noStrike" dirty="0">
                <a:solidFill>
                  <a:srgbClr val="222222"/>
                </a:solidFill>
                <a:effectLst/>
                <a:latin typeface="Acrobat"/>
              </a:rPr>
              <a:t>Joseph DePasquale [</a:t>
            </a:r>
            <a:r>
              <a:rPr lang="en-US" b="0" i="0" u="none" strike="noStrike" dirty="0" err="1">
                <a:solidFill>
                  <a:srgbClr val="222222"/>
                </a:solidFill>
                <a:effectLst/>
                <a:latin typeface="Acrobat"/>
              </a:rPr>
              <a:t>STScI</a:t>
            </a:r>
            <a:r>
              <a:rPr lang="en-US" b="0" i="0" u="none" strike="noStrike" dirty="0">
                <a:solidFill>
                  <a:srgbClr val="222222"/>
                </a:solidFill>
                <a:effectLst/>
                <a:latin typeface="Acrobat"/>
              </a:rPr>
              <a:t>]</a:t>
            </a:r>
            <a:r>
              <a:rPr lang="en-US" dirty="0"/>
              <a:t>): </a:t>
            </a:r>
            <a:r>
              <a:rPr lang="en-US" sz="1200" kern="1200" dirty="0">
                <a:solidFill>
                  <a:schemeClr val="tx1"/>
                </a:solidFill>
                <a:effectLst/>
                <a:latin typeface="+mn-lt"/>
                <a:ea typeface="+mn-ea"/>
                <a:cs typeface="+mn-cs"/>
                <a:hlinkClick r:id="rId7"/>
              </a:rPr>
              <a:t>https://science.nasa.gov/asset/webb/crab-nebula-nircam-and-miri-image/</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Cygnus X-1 (illustration, </a:t>
            </a:r>
            <a:r>
              <a:rPr lang="en-US" b="0" i="0" u="none" strike="noStrike" dirty="0">
                <a:solidFill>
                  <a:srgbClr val="000000"/>
                </a:solidFill>
                <a:effectLst/>
                <a:latin typeface="Verdana" panose="020B0604030504040204" pitchFamily="34" charset="0"/>
              </a:rPr>
              <a:t>NASA/CXC/</a:t>
            </a:r>
            <a:r>
              <a:rPr lang="en-US" b="0" i="0" u="none" strike="noStrike" dirty="0" err="1">
                <a:solidFill>
                  <a:srgbClr val="000000"/>
                </a:solidFill>
                <a:effectLst/>
                <a:latin typeface="Verdana" panose="020B0604030504040204" pitchFamily="34" charset="0"/>
              </a:rPr>
              <a:t>M.Weiss</a:t>
            </a:r>
            <a:r>
              <a:rPr lang="en-US" dirty="0"/>
              <a:t>): </a:t>
            </a:r>
            <a:r>
              <a:rPr lang="en-US" dirty="0">
                <a:effectLst/>
                <a:latin typeface="Helvetica Neue" panose="02000503000000020004" pitchFamily="2" charset="0"/>
                <a:hlinkClick r:id="rId8"/>
              </a:rPr>
              <a:t>https://chandra.harvard.edu/photo/2011/cygx1/</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t>Crab Nebula (neutron star, </a:t>
            </a:r>
            <a:r>
              <a:rPr lang="en-US" b="0" i="0" u="none" strike="noStrike" dirty="0">
                <a:solidFill>
                  <a:srgbClr val="000000"/>
                </a:solidFill>
                <a:effectLst/>
                <a:latin typeface="Verdana" panose="020B0604030504040204" pitchFamily="34" charset="0"/>
              </a:rPr>
              <a:t>X-ray: NASA/CXC/SAO; Image processing: NASA/CXC/SAO/J. Schmidt, J. Major, A. </a:t>
            </a:r>
            <a:r>
              <a:rPr lang="en-US" b="0" i="0" u="none" strike="noStrike" dirty="0" err="1">
                <a:solidFill>
                  <a:srgbClr val="000000"/>
                </a:solidFill>
                <a:effectLst/>
                <a:latin typeface="Verdana" panose="020B0604030504040204" pitchFamily="34" charset="0"/>
              </a:rPr>
              <a:t>Jubett</a:t>
            </a:r>
            <a:r>
              <a:rPr lang="en-US" b="0" i="0" u="none" strike="noStrike" dirty="0">
                <a:solidFill>
                  <a:srgbClr val="000000"/>
                </a:solidFill>
                <a:effectLst/>
                <a:latin typeface="Verdana" panose="020B0604030504040204" pitchFamily="34" charset="0"/>
              </a:rPr>
              <a:t>, K. Arcand</a:t>
            </a:r>
            <a:r>
              <a:rPr lang="en-US" dirty="0"/>
              <a:t>): </a:t>
            </a:r>
            <a:r>
              <a:rPr lang="en-US" dirty="0">
                <a:effectLst/>
                <a:latin typeface="Helvetica Neue" panose="02000503000000020004" pitchFamily="2" charset="0"/>
                <a:hlinkClick r:id="rId9"/>
              </a:rPr>
              <a:t>https://chandra.harvard.edu/photo/2024/timelapse/</a:t>
            </a:r>
            <a:r>
              <a:rPr lang="en-US" dirty="0"/>
              <a:t> </a:t>
            </a:r>
          </a:p>
          <a:p>
            <a:pPr marL="171450" marR="0" lvl="0" indent="-171450">
              <a:spcBef>
                <a:spcPts val="0"/>
              </a:spcBef>
              <a:spcAft>
                <a:spcPts val="0"/>
              </a:spcAft>
              <a:buFont typeface="Arial" panose="020B0604020202020204" pitchFamily="34" charset="0"/>
              <a:buChar char="•"/>
            </a:pPr>
            <a:endParaRPr lang="en-US" dirty="0"/>
          </a:p>
        </p:txBody>
      </p:sp>
      <p:sp>
        <p:nvSpPr>
          <p:cNvPr id="4" name="Slide Number Placeholder 3">
            <a:extLst>
              <a:ext uri="{FF2B5EF4-FFF2-40B4-BE49-F238E27FC236}">
                <a16:creationId xmlns:a16="http://schemas.microsoft.com/office/drawing/2014/main" id="{74164964-BFF5-BA0D-D9E4-C71A855AF4DE}"/>
              </a:ext>
            </a:extLst>
          </p:cNvPr>
          <p:cNvSpPr>
            <a:spLocks noGrp="1"/>
          </p:cNvSpPr>
          <p:nvPr>
            <p:ph type="sldNum" sz="quarter" idx="5"/>
          </p:nvPr>
        </p:nvSpPr>
        <p:spPr/>
        <p:txBody>
          <a:bodyPr/>
          <a:lstStyle/>
          <a:p>
            <a:fld id="{3E76A028-A1A6-AD40-AB91-9EBED560BCE6}" type="slidenum">
              <a:rPr lang="en-US" smtClean="0"/>
              <a:t>6</a:t>
            </a:fld>
            <a:endParaRPr lang="en-US"/>
          </a:p>
        </p:txBody>
      </p:sp>
    </p:spTree>
    <p:extLst>
      <p:ext uri="{BB962C8B-B14F-4D97-AF65-F5344CB8AC3E}">
        <p14:creationId xmlns:p14="http://schemas.microsoft.com/office/powerpoint/2010/main" val="3350385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7. The life stages of stars: Star-forming cloud</a:t>
            </a:r>
          </a:p>
          <a:p>
            <a:endParaRPr lang="en-US" b="1" dirty="0"/>
          </a:p>
          <a:p>
            <a:r>
              <a:rPr lang="en-US" b="0" dirty="0"/>
              <a:t>Key points to address: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rgbClr val="000000"/>
                </a:solidFill>
                <a:effectLst/>
                <a:latin typeface="Helvetica Neue" panose="02000503000000020004" pitchFamily="2" charset="0"/>
              </a:rPr>
              <a:t>All stars form from giant clouds of gas and dust, called </a:t>
            </a:r>
            <a:r>
              <a:rPr lang="en-US" b="1" dirty="0">
                <a:solidFill>
                  <a:srgbClr val="000000"/>
                </a:solidFill>
                <a:effectLst/>
                <a:latin typeface="Helvetica Neue" panose="02000503000000020004" pitchFamily="2" charset="0"/>
              </a:rPr>
              <a:t>molecular clouds</a:t>
            </a:r>
            <a:r>
              <a:rPr lang="en-US" dirty="0">
                <a:solidFill>
                  <a:srgbClr val="000000"/>
                </a:solidFill>
                <a:effectLst/>
                <a:latin typeface="Helvetica Neue" panose="02000503000000020004" pitchFamily="2" charset="0"/>
              </a:rPr>
              <a:t>, or </a:t>
            </a:r>
            <a:r>
              <a:rPr lang="en-US" b="1" dirty="0">
                <a:solidFill>
                  <a:srgbClr val="000000"/>
                </a:solidFill>
                <a:effectLst/>
                <a:latin typeface="Helvetica Neue" panose="02000503000000020004" pitchFamily="2" charset="0"/>
              </a:rPr>
              <a:t>nebulae</a:t>
            </a:r>
            <a:r>
              <a:rPr lang="en-US" dirty="0">
                <a:solidFill>
                  <a:srgbClr val="000000"/>
                </a:solidFill>
                <a:effectLst/>
                <a:latin typeface="Helvetica Neue" panose="02000503000000020004" pitchFamily="2"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effectLst/>
                <a:latin typeface="Helvetica Neue" panose="02000503000000020004" pitchFamily="2" charset="0"/>
              </a:rPr>
              <a:t>These clouds can span from a few light-years to hundreds of light-years across and can have 1,000 to 10 million times the mass of our Sun.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effectLst/>
                <a:latin typeface="Helvetica Neue" panose="02000503000000020004" pitchFamily="2" charset="0"/>
              </a:rPr>
              <a:t>Note: A light year is approximately 6 trillion miles. For reference, our Sun is about 8 light-minutes away from Earth. This means that light takes 8 minutes to get from the Sun to Earth.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effectLst/>
                <a:latin typeface="Helvetica Neue" panose="02000503000000020004" pitchFamily="2" charset="0"/>
              </a:rPr>
              <a:t>When something disrupts these clouds — for example, shock waves from a nearby star that has exploded — gravity pulls material in the clouds close together.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effectLst/>
                <a:latin typeface="Helvetica Neue" panose="02000503000000020004" pitchFamily="2" charset="0"/>
              </a:rPr>
              <a:t>This material starts to heat up and glow, eventually turning into a baby star, called a protostar.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dirty="0">
                <a:solidFill>
                  <a:srgbClr val="000000"/>
                </a:solidFill>
                <a:effectLst/>
                <a:latin typeface="Helvetica Neue" panose="02000503000000020004" pitchFamily="2" charset="0"/>
              </a:rPr>
              <a:t>Hundreds to hundreds of thousands of stars can be born in a very massive star-forming cloud.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i="0" u="none" strike="noStrike"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i="1" u="none" strike="noStrike" dirty="0">
                <a:solidFill>
                  <a:srgbClr val="000000"/>
                </a:solidFill>
                <a:effectLst/>
                <a:latin typeface="Helvetica Neue" panose="02000503000000020004" pitchFamily="2" charset="0"/>
              </a:rPr>
              <a:t>Did you know? </a:t>
            </a:r>
            <a:r>
              <a:rPr lang="en-US" b="0" i="1" u="none" strike="noStrike" dirty="0">
                <a:solidFill>
                  <a:srgbClr val="1B1B1B"/>
                </a:solidFill>
                <a:effectLst/>
                <a:latin typeface="Public Sans Web"/>
              </a:rPr>
              <a:t>Batches of stars that have recently formed from molecular clouds are often called young stellar clusters, and star-forming clouds full of young stellar clusters are called stellar nurseries.</a:t>
            </a:r>
            <a:endParaRPr lang="en-US" b="0" i="1" dirty="0">
              <a:solidFill>
                <a:srgbClr val="000000"/>
              </a:solidFill>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1" dirty="0">
              <a:solidFill>
                <a:srgbClr val="000000"/>
              </a:solidFill>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solidFill>
                  <a:srgbClr val="000000"/>
                </a:solidFill>
                <a:effectLst/>
                <a:latin typeface="Helvetica Neue" panose="02000503000000020004" pitchFamily="2" charset="0"/>
              </a:rPr>
              <a:t>Image credits and sources (left to right and top to bottom):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rgbClr val="222222"/>
                </a:solidFill>
                <a:effectLst/>
                <a:latin typeface="Acrobat"/>
              </a:rPr>
              <a:t>Chamaeleon I (NASA, ESA, CSA): </a:t>
            </a:r>
            <a:r>
              <a:rPr lang="en-US" sz="1200" kern="1200" dirty="0">
                <a:solidFill>
                  <a:schemeClr val="tx1"/>
                </a:solidFill>
                <a:effectLst/>
                <a:latin typeface="+mn-lt"/>
                <a:ea typeface="+mn-ea"/>
                <a:cs typeface="+mn-cs"/>
                <a:hlinkClick r:id="rId3"/>
              </a:rPr>
              <a:t>https://science.nasa.gov/asset/webb/chamaeleon-i-molecular-cloud-nircam-image/</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rgbClr val="58585B"/>
                </a:solidFill>
                <a:effectLst/>
                <a:latin typeface="Public Sans Web"/>
              </a:rPr>
              <a:t>Rho Ophiuchi (NASA, ESA, CSA, </a:t>
            </a:r>
            <a:r>
              <a:rPr lang="en-US" b="0" i="0" u="none" strike="noStrike" dirty="0" err="1">
                <a:solidFill>
                  <a:srgbClr val="58585B"/>
                </a:solidFill>
                <a:effectLst/>
                <a:latin typeface="Public Sans Web"/>
              </a:rPr>
              <a:t>STScI</a:t>
            </a:r>
            <a:r>
              <a:rPr lang="en-US" b="0" i="0" u="none" strike="noStrike" dirty="0">
                <a:solidFill>
                  <a:srgbClr val="58585B"/>
                </a:solidFill>
                <a:effectLst/>
                <a:latin typeface="Public Sans Web"/>
              </a:rPr>
              <a:t>, Klaus Pontoppidan [</a:t>
            </a:r>
            <a:r>
              <a:rPr lang="en-US" b="0" i="0" u="none" strike="noStrike" dirty="0" err="1">
                <a:solidFill>
                  <a:srgbClr val="58585B"/>
                </a:solidFill>
                <a:effectLst/>
                <a:latin typeface="Public Sans Web"/>
              </a:rPr>
              <a:t>STScI</a:t>
            </a:r>
            <a:r>
              <a:rPr lang="en-US" b="0" i="0" u="none" strike="noStrike" dirty="0">
                <a:solidFill>
                  <a:srgbClr val="58585B"/>
                </a:solidFill>
                <a:effectLst/>
                <a:latin typeface="Public Sans Web"/>
              </a:rPr>
              <a:t>]): </a:t>
            </a:r>
            <a:r>
              <a:rPr lang="en-US" sz="1200" kern="1200" dirty="0">
                <a:solidFill>
                  <a:schemeClr val="tx1"/>
                </a:solidFill>
                <a:effectLst/>
                <a:latin typeface="+mn-lt"/>
                <a:ea typeface="+mn-ea"/>
                <a:cs typeface="+mn-cs"/>
                <a:hlinkClick r:id="rId4"/>
              </a:rPr>
              <a:t>https://science.nasa.gov/asset/webb/rho-ophiuchi-nircam-image/</a:t>
            </a:r>
            <a:r>
              <a:rPr lang="en-US" sz="1200" kern="1200" dirty="0">
                <a:solidFill>
                  <a:schemeClr val="tx1"/>
                </a:solidFill>
                <a:effectLst/>
                <a:latin typeface="+mn-lt"/>
                <a:ea typeface="+mn-ea"/>
                <a:cs typeface="+mn-cs"/>
              </a:rPr>
              <a:t> </a:t>
            </a:r>
            <a:endParaRPr lang="en-US" b="0" i="0" u="none" strike="noStrike" dirty="0">
              <a:solidFill>
                <a:srgbClr val="58585B"/>
              </a:solidFill>
              <a:effectLst/>
              <a:latin typeface="Public Sans Web"/>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chemeClr val="tx1"/>
                </a:solidFill>
                <a:effectLst/>
                <a:latin typeface="Helvetica Neue" panose="02000503000000020004" pitchFamily="2" charset="0"/>
              </a:rPr>
              <a:t>Tarantula Nebula (</a:t>
            </a:r>
            <a:r>
              <a:rPr lang="en-US" b="0" i="0" u="none" strike="noStrike" dirty="0">
                <a:solidFill>
                  <a:srgbClr val="000000"/>
                </a:solidFill>
                <a:effectLst/>
                <a:latin typeface="Verdana" panose="020B0604030504040204" pitchFamily="34" charset="0"/>
              </a:rPr>
              <a:t>X-ray: NASA/CXC/Penn State Univ./L. Townsley et al.; IR: NASA/ESA/CSA/</a:t>
            </a:r>
            <a:r>
              <a:rPr lang="en-US" b="0" i="0" u="none" strike="noStrike" dirty="0" err="1">
                <a:solidFill>
                  <a:srgbClr val="000000"/>
                </a:solidFill>
                <a:effectLst/>
                <a:latin typeface="Verdana" panose="020B0604030504040204" pitchFamily="34" charset="0"/>
              </a:rPr>
              <a:t>STScI</a:t>
            </a:r>
            <a:r>
              <a:rPr lang="en-US" b="0" i="0" u="none" strike="noStrike" dirty="0">
                <a:solidFill>
                  <a:srgbClr val="000000"/>
                </a:solidFill>
                <a:effectLst/>
                <a:latin typeface="Verdana" panose="020B0604030504040204" pitchFamily="34" charset="0"/>
              </a:rPr>
              <a:t>/JWST ERO Production Team</a:t>
            </a:r>
            <a:r>
              <a:rPr lang="en-US" b="0" i="0" u="none" strike="noStrike" dirty="0">
                <a:solidFill>
                  <a:schemeClr val="tx1"/>
                </a:solidFill>
                <a:effectLst/>
                <a:latin typeface="Helvetica Neue" panose="02000503000000020004" pitchFamily="2" charset="0"/>
              </a:rPr>
              <a:t>) : </a:t>
            </a:r>
            <a:r>
              <a:rPr lang="en-US" dirty="0">
                <a:effectLst/>
                <a:latin typeface="Helvetica Neue" panose="02000503000000020004" pitchFamily="2" charset="0"/>
                <a:hlinkClick r:id="rId5"/>
              </a:rPr>
              <a:t>https://chandra.harvard.edu/photo/2024/sonify9/</a:t>
            </a:r>
            <a:endParaRPr lang="en-US" b="0" i="0" u="none" strike="noStrike" dirty="0">
              <a:solidFill>
                <a:schemeClr val="tx1"/>
              </a:solidFill>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chemeClr val="tx1"/>
                </a:solidFill>
                <a:effectLst/>
                <a:latin typeface="Helvetica Neue" panose="02000503000000020004" pitchFamily="2" charset="0"/>
              </a:rPr>
              <a:t>Pillars of Creation (</a:t>
            </a:r>
            <a:r>
              <a:rPr lang="en-US" b="0" i="0" u="none" strike="noStrike" dirty="0">
                <a:solidFill>
                  <a:srgbClr val="222222"/>
                </a:solidFill>
                <a:effectLst/>
                <a:latin typeface="Acrobat"/>
              </a:rPr>
              <a:t>NASA, ESA, CSA, </a:t>
            </a:r>
            <a:r>
              <a:rPr lang="en-US" b="0" i="0" u="none" strike="noStrike" dirty="0" err="1">
                <a:solidFill>
                  <a:srgbClr val="222222"/>
                </a:solidFill>
                <a:effectLst/>
                <a:latin typeface="Acrobat"/>
              </a:rPr>
              <a:t>STScI</a:t>
            </a:r>
            <a:r>
              <a:rPr lang="en-US" b="0" i="0" u="none" strike="noStrike" dirty="0">
                <a:solidFill>
                  <a:schemeClr val="tx1"/>
                </a:solidFill>
                <a:effectLst/>
                <a:latin typeface="Helvetica Neue" panose="02000503000000020004" pitchFamily="2" charset="0"/>
              </a:rPr>
              <a:t>): </a:t>
            </a:r>
            <a:r>
              <a:rPr lang="en-US" sz="1200" kern="1200" dirty="0">
                <a:solidFill>
                  <a:schemeClr val="tx1"/>
                </a:solidFill>
                <a:effectLst/>
                <a:latin typeface="+mn-lt"/>
                <a:ea typeface="+mn-ea"/>
                <a:cs typeface="+mn-cs"/>
                <a:hlinkClick r:id="rId6"/>
              </a:rPr>
              <a:t>https://science.nasa.gov/asset/webb/pillars-of-creation-miri-image/</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rgbClr val="58585B"/>
                </a:solidFill>
                <a:effectLst/>
                <a:latin typeface="Helvetica Neue" panose="02000503000000020004" pitchFamily="2" charset="0"/>
              </a:rPr>
              <a:t>LH 95 (NASA, ESA): </a:t>
            </a:r>
            <a:r>
              <a:rPr lang="en-US" dirty="0">
                <a:effectLst/>
                <a:latin typeface="Helvetica Neue" panose="02000503000000020004" pitchFamily="2" charset="0"/>
                <a:hlinkClick r:id="rId7"/>
              </a:rPr>
              <a:t>https://esahubble.org/images/heic0607a/</a:t>
            </a:r>
            <a:endParaRPr lang="en-US" b="0" i="0" u="none" strike="noStrike" dirty="0">
              <a:solidFill>
                <a:srgbClr val="58585B"/>
              </a:solidFill>
              <a:effectLst/>
              <a:latin typeface="Public Sans Web"/>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rgbClr val="58585B"/>
                </a:solidFill>
                <a:effectLst/>
                <a:latin typeface="Public Sans Web"/>
              </a:rPr>
              <a:t>NGC 3324 (</a:t>
            </a:r>
            <a:r>
              <a:rPr lang="en-US" b="0" i="0" u="none" strike="noStrike" dirty="0">
                <a:solidFill>
                  <a:srgbClr val="000000"/>
                </a:solidFill>
                <a:effectLst/>
                <a:latin typeface="Public Sans Web"/>
              </a:rPr>
              <a:t>NASA, ESA, CSA, and </a:t>
            </a:r>
            <a:r>
              <a:rPr lang="en-US" b="0" i="0" u="none" strike="noStrike" dirty="0" err="1">
                <a:solidFill>
                  <a:srgbClr val="000000"/>
                </a:solidFill>
                <a:effectLst/>
                <a:latin typeface="Public Sans Web"/>
              </a:rPr>
              <a:t>STScI</a:t>
            </a:r>
            <a:r>
              <a:rPr lang="en-US" b="0" i="0" u="none" strike="noStrike" dirty="0">
                <a:solidFill>
                  <a:srgbClr val="58585B"/>
                </a:solidFill>
                <a:effectLst/>
                <a:latin typeface="Public Sans Web"/>
              </a:rPr>
              <a:t>): </a:t>
            </a:r>
            <a:r>
              <a:rPr lang="en-US" dirty="0">
                <a:effectLst/>
                <a:latin typeface="Helvetica Neue" panose="02000503000000020004" pitchFamily="2" charset="0"/>
                <a:hlinkClick r:id="rId8"/>
              </a:rPr>
              <a:t>https://www.nasa.gov/image-article/nasas-webb-reveals-cosmic-cliffs-glittering-landscape-of-star-birth/</a:t>
            </a:r>
            <a:r>
              <a:rPr lang="en-US" b="0" i="0" u="none" strike="noStrike" dirty="0">
                <a:solidFill>
                  <a:srgbClr val="58585B"/>
                </a:solidFill>
                <a:effectLst/>
                <a:latin typeface="Public Sans Web"/>
              </a:rPr>
              <a:t> </a:t>
            </a:r>
            <a:endParaRPr lang="en-US" b="0" dirty="0">
              <a:solidFill>
                <a:srgbClr val="000000"/>
              </a:solidFill>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dirty="0">
              <a:solidFill>
                <a:srgbClr val="000000"/>
              </a:solidFill>
              <a:effectLst/>
              <a:latin typeface="Helvetica Neue" panose="02000503000000020004" pitchFamily="2" charset="0"/>
            </a:endParaRPr>
          </a:p>
        </p:txBody>
      </p:sp>
      <p:sp>
        <p:nvSpPr>
          <p:cNvPr id="4" name="Slide Number Placeholder 3"/>
          <p:cNvSpPr>
            <a:spLocks noGrp="1"/>
          </p:cNvSpPr>
          <p:nvPr>
            <p:ph type="sldNum" sz="quarter" idx="5"/>
          </p:nvPr>
        </p:nvSpPr>
        <p:spPr/>
        <p:txBody>
          <a:bodyPr/>
          <a:lstStyle/>
          <a:p>
            <a:fld id="{3E76A028-A1A6-AD40-AB91-9EBED560BCE6}" type="slidenum">
              <a:rPr lang="en-US" smtClean="0"/>
              <a:t>7</a:t>
            </a:fld>
            <a:endParaRPr lang="en-US"/>
          </a:p>
        </p:txBody>
      </p:sp>
    </p:spTree>
    <p:extLst>
      <p:ext uri="{BB962C8B-B14F-4D97-AF65-F5344CB8AC3E}">
        <p14:creationId xmlns:p14="http://schemas.microsoft.com/office/powerpoint/2010/main" val="779538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 The life stages of stars: Protostar</a:t>
            </a:r>
          </a:p>
          <a:p>
            <a:endParaRPr lang="en-US" b="1" dirty="0"/>
          </a:p>
          <a:p>
            <a:r>
              <a:rPr lang="en-US" b="0" dirty="0"/>
              <a:t>Key points to address:</a:t>
            </a:r>
          </a:p>
          <a:p>
            <a:pPr marL="171450" indent="-171450">
              <a:buFont typeface="Arial" panose="020B0604020202020204" pitchFamily="34" charset="0"/>
              <a:buChar char="•"/>
            </a:pPr>
            <a:r>
              <a:rPr lang="en-US" dirty="0">
                <a:solidFill>
                  <a:srgbClr val="000000"/>
                </a:solidFill>
                <a:effectLst/>
                <a:latin typeface="Helvetica Neue" panose="02000503000000020004" pitchFamily="2" charset="0"/>
              </a:rPr>
              <a:t>If a smaller amount of material was pulled together, a Sun-like star will be born. </a:t>
            </a:r>
          </a:p>
          <a:p>
            <a:pPr marL="171450" indent="-171450">
              <a:buFont typeface="Arial" panose="020B0604020202020204" pitchFamily="34" charset="0"/>
              <a:buChar char="•"/>
            </a:pPr>
            <a:r>
              <a:rPr lang="en-US" dirty="0">
                <a:solidFill>
                  <a:srgbClr val="000000"/>
                </a:solidFill>
                <a:effectLst/>
                <a:latin typeface="Helvetica Neue" panose="02000503000000020004" pitchFamily="2" charset="0"/>
              </a:rPr>
              <a:t>If a huge amount of material was pulled together, a massive star will be born. </a:t>
            </a:r>
          </a:p>
          <a:p>
            <a:pPr marL="171450" indent="-171450">
              <a:buFont typeface="Arial" panose="020B0604020202020204" pitchFamily="34" charset="0"/>
              <a:buChar char="•"/>
            </a:pPr>
            <a:r>
              <a:rPr lang="en-US" dirty="0">
                <a:solidFill>
                  <a:srgbClr val="000000"/>
                </a:solidFill>
                <a:effectLst/>
                <a:latin typeface="Helvetica Neue" panose="02000503000000020004" pitchFamily="2" charset="0"/>
              </a:rPr>
              <a:t>While the star is forming, it might expel some material in jets, which we see in some of these images. The jets will stop once the star has settled. </a:t>
            </a:r>
          </a:p>
          <a:p>
            <a:pPr marL="171450" indent="-171450">
              <a:buFont typeface="Arial" panose="020B0604020202020204" pitchFamily="34" charset="0"/>
              <a:buChar char="•"/>
            </a:pPr>
            <a:r>
              <a:rPr lang="en-US" dirty="0">
                <a:solidFill>
                  <a:srgbClr val="000000"/>
                </a:solidFill>
                <a:effectLst/>
                <a:latin typeface="Helvetica Neue" panose="02000503000000020004" pitchFamily="2" charset="0"/>
              </a:rPr>
              <a:t>Eventually the protostar collects enough material, and its core becomes hot and dense enough for nuclear fusion to begin. Then the transformation into a star is complete.</a:t>
            </a:r>
          </a:p>
          <a:p>
            <a:pPr marL="171450" indent="-171450">
              <a:buFont typeface="Arial" panose="020B0604020202020204" pitchFamily="34" charset="0"/>
              <a:buChar char="•"/>
            </a:pPr>
            <a:endParaRPr lang="en-US" dirty="0">
              <a:solidFill>
                <a:srgbClr val="000000"/>
              </a:solidFill>
              <a:effectLst/>
              <a:latin typeface="Helvetica Neue" panose="02000503000000020004" pitchFamily="2" charset="0"/>
            </a:endParaRPr>
          </a:p>
          <a:p>
            <a:pPr marL="0" indent="0">
              <a:buFont typeface="Arial" panose="020B0604020202020204" pitchFamily="34" charset="0"/>
              <a:buNone/>
            </a:pPr>
            <a:r>
              <a:rPr lang="en-US" b="1" dirty="0">
                <a:solidFill>
                  <a:srgbClr val="000000"/>
                </a:solidFill>
                <a:effectLst/>
                <a:latin typeface="Helvetica Neue" panose="02000503000000020004" pitchFamily="2" charset="0"/>
              </a:rPr>
              <a:t>Image credits and sources (left to right and top to bottom):</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rgbClr val="212529"/>
                </a:solidFill>
                <a:effectLst/>
                <a:latin typeface="Arial" panose="020B0604020202020204" pitchFamily="34" charset="0"/>
              </a:rPr>
              <a:t>HH 211 (ESA/Webb, NASA, CSA, T. Ray [Dublin Institute for Advanced Studies]): </a:t>
            </a:r>
            <a:r>
              <a:rPr lang="en-US" dirty="0">
                <a:effectLst/>
                <a:latin typeface="Helvetica Neue" panose="02000503000000020004" pitchFamily="2" charset="0"/>
                <a:hlinkClick r:id="rId3"/>
              </a:rPr>
              <a:t>https://esawebb.org/news/weic2322/</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b="0" i="0" u="none" strike="noStrike" dirty="0">
                <a:solidFill>
                  <a:srgbClr val="2D2C33"/>
                </a:solidFill>
                <a:effectLst/>
                <a:latin typeface="Roboto" panose="02000000000000000000" pitchFamily="2" charset="0"/>
              </a:rPr>
              <a:t>IRAS 03282+3035 (NASA/JPL-Caltech/J. Tobin [University of Michigan]): </a:t>
            </a:r>
            <a:r>
              <a:rPr lang="en-US" dirty="0">
                <a:effectLst/>
                <a:latin typeface="Helvetica Neue" panose="02000503000000020004" pitchFamily="2" charset="0"/>
                <a:hlinkClick r:id="rId4"/>
              </a:rPr>
              <a:t>https://www.spitzer.caltech.edu/image/sig10-006a-protostellar-envelope-and-jet-iras-03282-3035</a:t>
            </a: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IC 2631 (NASA, ESA, T. </a:t>
            </a:r>
            <a:r>
              <a:rPr lang="en-US" dirty="0" err="1">
                <a:effectLst/>
                <a:latin typeface="Helvetica Neue" panose="02000503000000020004" pitchFamily="2" charset="0"/>
              </a:rPr>
              <a:t>Megeath</a:t>
            </a:r>
            <a:r>
              <a:rPr lang="en-US" dirty="0">
                <a:effectLst/>
                <a:latin typeface="Helvetica Neue" panose="02000503000000020004" pitchFamily="2" charset="0"/>
              </a:rPr>
              <a:t> [University of Toledo], and K. </a:t>
            </a:r>
            <a:r>
              <a:rPr lang="en-US" dirty="0" err="1">
                <a:effectLst/>
                <a:latin typeface="Helvetica Neue" panose="02000503000000020004" pitchFamily="2" charset="0"/>
              </a:rPr>
              <a:t>Stapelfeldt</a:t>
            </a:r>
            <a:r>
              <a:rPr lang="en-US" dirty="0">
                <a:effectLst/>
                <a:latin typeface="Helvetica Neue" panose="02000503000000020004" pitchFamily="2" charset="0"/>
              </a:rPr>
              <a:t> [Jet Propulsion Laboratory]): </a:t>
            </a:r>
            <a:r>
              <a:rPr lang="en-US" dirty="0">
                <a:effectLst/>
                <a:latin typeface="Helvetica Neue" panose="02000503000000020004" pitchFamily="2" charset="0"/>
                <a:hlinkClick r:id="rId5"/>
              </a:rPr>
              <a:t>https://science.nasa.gov/missions/hubble/hubble-spies-newly-forming-star-incubating-in-ic-2631/</a:t>
            </a:r>
            <a:r>
              <a:rPr lang="en-US" dirty="0">
                <a:effectLst/>
                <a:latin typeface="Helvetica Neue" panose="02000503000000020004" pitchFamily="2" charset="0"/>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rPr>
              <a:t>Herbig-Haro 46/47 (</a:t>
            </a:r>
            <a:r>
              <a:rPr lang="en-US" b="0" i="0" u="none" strike="noStrike" dirty="0">
                <a:solidFill>
                  <a:srgbClr val="222222"/>
                </a:solidFill>
                <a:effectLst/>
                <a:latin typeface="Acrobat"/>
              </a:rPr>
              <a:t>NASA, ESA, CSA): </a:t>
            </a:r>
            <a:r>
              <a:rPr lang="en-US" sz="1200" kern="1200" dirty="0">
                <a:solidFill>
                  <a:schemeClr val="tx1"/>
                </a:solidFill>
                <a:effectLst/>
                <a:latin typeface="+mn-lt"/>
                <a:ea typeface="+mn-ea"/>
                <a:cs typeface="+mn-cs"/>
                <a:hlinkClick r:id="rId6"/>
              </a:rPr>
              <a:t>https://science.nasa.gov/asset/webb</a:t>
            </a:r>
            <a:r>
              <a:rPr lang="en-US" sz="1200" kern="1200">
                <a:solidFill>
                  <a:schemeClr val="tx1"/>
                </a:solidFill>
                <a:effectLst/>
                <a:latin typeface="+mn-lt"/>
                <a:ea typeface="+mn-ea"/>
                <a:cs typeface="+mn-cs"/>
                <a:hlinkClick r:id="rId6"/>
              </a:rPr>
              <a:t>/herbig-haro-4647-nircam-image/</a:t>
            </a:r>
            <a:r>
              <a:rPr lang="en-US" sz="1200" kern="120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effectLst/>
              <a:latin typeface="Helvetica Neue" panose="02000503000000020004" pitchFamily="2"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effectLst/>
              <a:latin typeface="Helvetica Neue" panose="02000503000000020004" pitchFamily="2" charset="0"/>
            </a:endParaRPr>
          </a:p>
          <a:p>
            <a:pPr marL="171450" indent="-171450">
              <a:buFont typeface="Arial" panose="020B0604020202020204" pitchFamily="34" charset="0"/>
              <a:buChar char="•"/>
            </a:pPr>
            <a:endParaRPr lang="en-US" dirty="0">
              <a:solidFill>
                <a:srgbClr val="000000"/>
              </a:solidFill>
              <a:effectLst/>
              <a:latin typeface="Helvetica Neue"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3E76A028-A1A6-AD40-AB91-9EBED560BCE6}" type="slidenum">
              <a:rPr lang="en-US" smtClean="0"/>
              <a:t>8</a:t>
            </a:fld>
            <a:endParaRPr lang="en-US"/>
          </a:p>
        </p:txBody>
      </p:sp>
    </p:spTree>
    <p:extLst>
      <p:ext uri="{BB962C8B-B14F-4D97-AF65-F5344CB8AC3E}">
        <p14:creationId xmlns:p14="http://schemas.microsoft.com/office/powerpoint/2010/main" val="2467866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 The life stages of stars: Protoplanetary disk</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Key points to address:</a:t>
            </a:r>
            <a:endParaRPr lang="en-US" b="1" dirty="0"/>
          </a:p>
          <a:p>
            <a:pPr marL="171450" indent="-171450">
              <a:buFont typeface="Arial" panose="020B0604020202020204" pitchFamily="34" charset="0"/>
              <a:buChar char="•"/>
            </a:pPr>
            <a:r>
              <a:rPr lang="en-US" dirty="0"/>
              <a:t>As the star forms, a rotating disk of leftover gas and dust from the star formation process surrounds it. This is called a protoplanetary disk.</a:t>
            </a:r>
          </a:p>
          <a:p>
            <a:pPr marL="171450" indent="-171450">
              <a:buFont typeface="Arial" panose="020B0604020202020204" pitchFamily="34" charset="0"/>
              <a:buChar char="•"/>
            </a:pPr>
            <a:r>
              <a:rPr lang="en-US" dirty="0"/>
              <a:t>As the dust and gas in the disk clump together over time, they form planets, moons, and other small celestial objects, like asteroids.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Image sources:</a:t>
            </a:r>
          </a:p>
          <a:p>
            <a:pPr marL="171450" marR="0" lvl="0" indent="-1714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dirty="0">
                <a:effectLst/>
                <a:latin typeface="Helvetica Neue" panose="02000503000000020004" pitchFamily="2" charset="0"/>
                <a:hlinkClick r:id="rId3"/>
              </a:rPr>
              <a:t>https://almascience.eso.org/alma-science/planet-forming-disks</a:t>
            </a:r>
            <a:endParaRPr lang="en-US" dirty="0">
              <a:effectLst/>
              <a:latin typeface="Helvetica Neue" panose="02000503000000020004" pitchFamily="2" charset="0"/>
            </a:endParaRPr>
          </a:p>
          <a:p>
            <a:pPr marL="171450" indent="-171450">
              <a:buFont typeface="Wingdings" pitchFamily="2" charset="2"/>
              <a:buChar char="Ø"/>
            </a:pPr>
            <a:r>
              <a:rPr lang="en-US" dirty="0">
                <a:effectLst/>
                <a:latin typeface="Helvetica Neue" panose="02000503000000020004" pitchFamily="2" charset="0"/>
                <a:hlinkClick r:id="rId4"/>
              </a:rPr>
              <a:t>https://public.nrao.edu/news/2018-alma-survey-disks/</a:t>
            </a:r>
            <a:r>
              <a:rPr lang="en-US" dirty="0">
                <a:effectLst/>
                <a:latin typeface="Helvetica Neue" panose="02000503000000020004" pitchFamily="2" charset="0"/>
              </a:rPr>
              <a:t> </a:t>
            </a:r>
          </a:p>
        </p:txBody>
      </p:sp>
      <p:sp>
        <p:nvSpPr>
          <p:cNvPr id="4" name="Slide Number Placeholder 3"/>
          <p:cNvSpPr>
            <a:spLocks noGrp="1"/>
          </p:cNvSpPr>
          <p:nvPr>
            <p:ph type="sldNum" sz="quarter" idx="5"/>
          </p:nvPr>
        </p:nvSpPr>
        <p:spPr/>
        <p:txBody>
          <a:bodyPr/>
          <a:lstStyle/>
          <a:p>
            <a:fld id="{3E76A028-A1A6-AD40-AB91-9EBED560BCE6}" type="slidenum">
              <a:rPr lang="en-US" smtClean="0"/>
              <a:t>9</a:t>
            </a:fld>
            <a:endParaRPr lang="en-US"/>
          </a:p>
        </p:txBody>
      </p:sp>
    </p:spTree>
    <p:extLst>
      <p:ext uri="{BB962C8B-B14F-4D97-AF65-F5344CB8AC3E}">
        <p14:creationId xmlns:p14="http://schemas.microsoft.com/office/powerpoint/2010/main" val="5226235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B55A931-1C8A-02D3-0D48-73BBA14D4CD7}"/>
              </a:ext>
            </a:extLst>
          </p:cNvPr>
          <p:cNvPicPr>
            <a:picLocks noChangeAspect="1"/>
          </p:cNvPicPr>
          <p:nvPr userDrawn="1"/>
        </p:nvPicPr>
        <p:blipFill>
          <a:blip r:embed="rId3"/>
          <a:stretch>
            <a:fillRect/>
          </a:stretch>
        </p:blipFill>
        <p:spPr>
          <a:xfrm>
            <a:off x="1353283" y="2728473"/>
            <a:ext cx="2237679" cy="509021"/>
          </a:xfrm>
          <a:prstGeom prst="rect">
            <a:avLst/>
          </a:prstGeom>
        </p:spPr>
      </p:pic>
      <p:sp>
        <p:nvSpPr>
          <p:cNvPr id="9" name="Title Placeholder 5">
            <a:extLst>
              <a:ext uri="{FF2B5EF4-FFF2-40B4-BE49-F238E27FC236}">
                <a16:creationId xmlns:a16="http://schemas.microsoft.com/office/drawing/2014/main" id="{40A51DDC-49DB-D00B-B77A-9D2907C48B23}"/>
              </a:ext>
            </a:extLst>
          </p:cNvPr>
          <p:cNvSpPr>
            <a:spLocks noGrp="1"/>
          </p:cNvSpPr>
          <p:nvPr>
            <p:ph type="title" hasCustomPrompt="1"/>
          </p:nvPr>
        </p:nvSpPr>
        <p:spPr>
          <a:xfrm>
            <a:off x="1198880" y="4236085"/>
            <a:ext cx="7894320" cy="1325563"/>
          </a:xfrm>
          <a:prstGeom prst="rect">
            <a:avLst/>
          </a:prstGeom>
        </p:spPr>
        <p:txBody>
          <a:bodyPr vert="horz" lIns="91440" tIns="45720" rIns="91440" bIns="45720" rtlCol="0" anchor="ctr">
            <a:normAutofit/>
          </a:bodyPr>
          <a:lstStyle/>
          <a:p>
            <a:r>
              <a:rPr lang="en-US" dirty="0"/>
              <a:t>Theme</a:t>
            </a:r>
          </a:p>
        </p:txBody>
      </p:sp>
    </p:spTree>
    <p:extLst>
      <p:ext uri="{BB962C8B-B14F-4D97-AF65-F5344CB8AC3E}">
        <p14:creationId xmlns:p14="http://schemas.microsoft.com/office/powerpoint/2010/main" val="500030603"/>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Slide Number Placeholder 10">
            <a:extLst>
              <a:ext uri="{FF2B5EF4-FFF2-40B4-BE49-F238E27FC236}">
                <a16:creationId xmlns:a16="http://schemas.microsoft.com/office/drawing/2014/main" id="{3ED1B7AB-0A37-C42F-EE04-ECA09BE582DE}"/>
              </a:ext>
            </a:extLst>
          </p:cNvPr>
          <p:cNvSpPr>
            <a:spLocks noGrp="1"/>
          </p:cNvSpPr>
          <p:nvPr>
            <p:ph type="sldNum" sz="quarter" idx="4"/>
          </p:nvPr>
        </p:nvSpPr>
        <p:spPr>
          <a:xfrm>
            <a:off x="518494" y="6493978"/>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5" name="Footer Placeholder 2">
            <a:extLst>
              <a:ext uri="{FF2B5EF4-FFF2-40B4-BE49-F238E27FC236}">
                <a16:creationId xmlns:a16="http://schemas.microsoft.com/office/drawing/2014/main" id="{4D8FBB0B-14A9-27BC-53CF-05C0783D7C77}"/>
              </a:ext>
            </a:extLst>
          </p:cNvPr>
          <p:cNvSpPr>
            <a:spLocks noGrp="1"/>
          </p:cNvSpPr>
          <p:nvPr>
            <p:ph type="ftr" sz="quarter" idx="3"/>
          </p:nvPr>
        </p:nvSpPr>
        <p:spPr>
          <a:xfrm>
            <a:off x="914400" y="649287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dirty="0"/>
              <a:t>Stars</a:t>
            </a:r>
          </a:p>
        </p:txBody>
      </p:sp>
    </p:spTree>
    <p:extLst>
      <p:ext uri="{BB962C8B-B14F-4D97-AF65-F5344CB8AC3E}">
        <p14:creationId xmlns:p14="http://schemas.microsoft.com/office/powerpoint/2010/main" val="3533067570"/>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C825AC51-A282-5067-B0A0-B24C3465BD81}"/>
              </a:ext>
            </a:extLst>
          </p:cNvPr>
          <p:cNvSpPr>
            <a:spLocks noGrp="1"/>
          </p:cNvSpPr>
          <p:nvPr>
            <p:ph type="sldNum" sz="quarter" idx="4"/>
          </p:nvPr>
        </p:nvSpPr>
        <p:spPr>
          <a:xfrm>
            <a:off x="387869" y="6493978"/>
            <a:ext cx="495000"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3" name="Footer Placeholder 2">
            <a:extLst>
              <a:ext uri="{FF2B5EF4-FFF2-40B4-BE49-F238E27FC236}">
                <a16:creationId xmlns:a16="http://schemas.microsoft.com/office/drawing/2014/main" id="{74A24915-4979-366F-F270-8550F8646C68}"/>
              </a:ext>
            </a:extLst>
          </p:cNvPr>
          <p:cNvSpPr>
            <a:spLocks noGrp="1"/>
          </p:cNvSpPr>
          <p:nvPr>
            <p:ph type="ftr" sz="quarter" idx="3"/>
          </p:nvPr>
        </p:nvSpPr>
        <p:spPr>
          <a:xfrm>
            <a:off x="914400" y="649287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dirty="0"/>
              <a:t>Stars</a:t>
            </a:r>
          </a:p>
        </p:txBody>
      </p:sp>
      <p:sp>
        <p:nvSpPr>
          <p:cNvPr id="4" name="Title 3">
            <a:extLst>
              <a:ext uri="{FF2B5EF4-FFF2-40B4-BE49-F238E27FC236}">
                <a16:creationId xmlns:a16="http://schemas.microsoft.com/office/drawing/2014/main" id="{16158510-47D5-BC6C-A831-BB88DB5B08C9}"/>
              </a:ext>
            </a:extLst>
          </p:cNvPr>
          <p:cNvSpPr>
            <a:spLocks noGrp="1"/>
          </p:cNvSpPr>
          <p:nvPr>
            <p:ph type="title"/>
          </p:nvPr>
        </p:nvSpPr>
        <p:spPr>
          <a:xfrm>
            <a:off x="1013494" y="1783683"/>
            <a:ext cx="5213131" cy="468862"/>
          </a:xfrm>
          <a:prstGeom prst="rect">
            <a:avLst/>
          </a:prstGeom>
        </p:spPr>
        <p:txBody>
          <a:bodyPr/>
          <a:lstStyle/>
          <a:p>
            <a:r>
              <a:rPr lang="en-US" dirty="0"/>
              <a:t>Click to edit Master title style</a:t>
            </a:r>
          </a:p>
        </p:txBody>
      </p:sp>
      <p:sp>
        <p:nvSpPr>
          <p:cNvPr id="6" name="Text Placeholder 5">
            <a:extLst>
              <a:ext uri="{FF2B5EF4-FFF2-40B4-BE49-F238E27FC236}">
                <a16:creationId xmlns:a16="http://schemas.microsoft.com/office/drawing/2014/main" id="{216549E2-1F1E-967F-4690-E438D1153B87}"/>
              </a:ext>
            </a:extLst>
          </p:cNvPr>
          <p:cNvSpPr>
            <a:spLocks noGrp="1"/>
          </p:cNvSpPr>
          <p:nvPr>
            <p:ph type="body" sz="quarter" idx="10" hasCustomPrompt="1"/>
          </p:nvPr>
        </p:nvSpPr>
        <p:spPr>
          <a:xfrm>
            <a:off x="1013275" y="2385701"/>
            <a:ext cx="5213350" cy="2720975"/>
          </a:xfrm>
          <a:prstGeom prst="rect">
            <a:avLst/>
          </a:prstGeom>
        </p:spPr>
        <p:txBody>
          <a:bodyPr/>
          <a:lstStyle>
            <a:lvl1pPr marL="0" indent="0">
              <a:buNone/>
              <a:defRPr sz="1600">
                <a:latin typeface="Tw Cen MT" panose="020B0602020104020603" pitchFamily="34" charset="77"/>
              </a:defRPr>
            </a:lvl1pPr>
          </a:lstStyle>
          <a:p>
            <a:pPr lvl="0"/>
            <a:r>
              <a:rPr lang="en-US" b="0" i="0" dirty="0">
                <a:solidFill>
                  <a:srgbClr val="000000"/>
                </a:solidFill>
                <a:effectLst/>
                <a:highlight>
                  <a:srgbClr val="FFFFFF"/>
                </a:highlight>
                <a:latin typeface="Open Sans" panose="020B0606030504020204" pitchFamily="34" charset="0"/>
              </a:rPr>
              <a:t>Lorem ipsum dolor sit </a:t>
            </a:r>
            <a:r>
              <a:rPr lang="en-US" b="0" i="0" dirty="0" err="1">
                <a:solidFill>
                  <a:srgbClr val="000000"/>
                </a:solidFill>
                <a:effectLst/>
                <a:highlight>
                  <a:srgbClr val="FFFFFF"/>
                </a:highlight>
                <a:latin typeface="Open Sans" panose="020B0606030504020204" pitchFamily="34" charset="0"/>
              </a:rPr>
              <a:t>amet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consectetur</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adipiscing</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elit</a:t>
            </a:r>
            <a:r>
              <a:rPr lang="en-US" b="0" i="0" dirty="0">
                <a:solidFill>
                  <a:srgbClr val="000000"/>
                </a:solidFill>
                <a:effectLst/>
                <a:highlight>
                  <a:srgbClr val="FFFFFF"/>
                </a:highlight>
                <a:latin typeface="Open Sans" panose="020B0606030504020204" pitchFamily="34" charset="0"/>
              </a:rPr>
              <a:t>. Integer id </a:t>
            </a:r>
            <a:r>
              <a:rPr lang="en-US" b="0" i="0" dirty="0" err="1">
                <a:solidFill>
                  <a:srgbClr val="000000"/>
                </a:solidFill>
                <a:effectLst/>
                <a:highlight>
                  <a:srgbClr val="FFFFFF"/>
                </a:highlight>
                <a:latin typeface="Open Sans" panose="020B0606030504020204" pitchFamily="34" charset="0"/>
              </a:rPr>
              <a:t>tellus</a:t>
            </a:r>
            <a:r>
              <a:rPr lang="en-US" b="0" i="0" dirty="0">
                <a:solidFill>
                  <a:srgbClr val="000000"/>
                </a:solidFill>
                <a:effectLst/>
                <a:highlight>
                  <a:srgbClr val="FFFFFF"/>
                </a:highlight>
                <a:latin typeface="Open Sans" panose="020B0606030504020204" pitchFamily="34" charset="0"/>
              </a:rPr>
              <a:t> convallis, </a:t>
            </a:r>
            <a:r>
              <a:rPr lang="en-US" b="0" i="0" dirty="0" err="1">
                <a:solidFill>
                  <a:srgbClr val="000000"/>
                </a:solidFill>
                <a:effectLst/>
                <a:highlight>
                  <a:srgbClr val="FFFFFF"/>
                </a:highlight>
                <a:latin typeface="Open Sans" panose="020B0606030504020204" pitchFamily="34" charset="0"/>
              </a:rPr>
              <a:t>ornare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odio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nec</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scelerisque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urna</a:t>
            </a:r>
            <a:r>
              <a:rPr lang="en-US" b="0" i="0" dirty="0">
                <a:solidFill>
                  <a:srgbClr val="000000"/>
                </a:solidFill>
                <a:effectLst/>
                <a:highlight>
                  <a:srgbClr val="FFFFFF"/>
                </a:highlight>
                <a:latin typeface="Open Sans" panose="020B0606030504020204" pitchFamily="34" charset="0"/>
              </a:rPr>
              <a:t>. Aenean </a:t>
            </a:r>
            <a:r>
              <a:rPr lang="en-US" b="0" i="0" dirty="0" err="1">
                <a:solidFill>
                  <a:srgbClr val="000000"/>
                </a:solidFill>
                <a:effectLst/>
                <a:highlight>
                  <a:srgbClr val="FFFFFF"/>
                </a:highlight>
                <a:latin typeface="Open Sans" panose="020B0606030504020204" pitchFamily="34" charset="0"/>
              </a:rPr>
              <a:t>leo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erat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aliquet</a:t>
            </a:r>
            <a:r>
              <a:rPr lang="en-US" b="0" i="0" dirty="0">
                <a:solidFill>
                  <a:srgbClr val="000000"/>
                </a:solidFill>
                <a:effectLst/>
                <a:highlight>
                  <a:srgbClr val="FFFFFF"/>
                </a:highlight>
                <a:latin typeface="Open Sans" panose="020B0606030504020204" pitchFamily="34" charset="0"/>
              </a:rPr>
              <a:t> vel </a:t>
            </a:r>
            <a:r>
              <a:rPr lang="en-US" b="0" i="0" dirty="0" err="1">
                <a:solidFill>
                  <a:srgbClr val="000000"/>
                </a:solidFill>
                <a:effectLst/>
                <a:highlight>
                  <a:srgbClr val="FFFFFF"/>
                </a:highlight>
                <a:latin typeface="Open Sans" panose="020B0606030504020204" pitchFamily="34" charset="0"/>
              </a:rPr>
              <a:t>tortor</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quis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accumsan</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interdum</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tortor</a:t>
            </a:r>
            <a:r>
              <a:rPr lang="en-US" b="0" i="0" dirty="0">
                <a:solidFill>
                  <a:srgbClr val="000000"/>
                </a:solidFill>
                <a:effectLst/>
                <a:highlight>
                  <a:srgbClr val="FFFFFF"/>
                </a:highlight>
                <a:latin typeface="Open Sans" panose="020B0606030504020204" pitchFamily="34" charset="0"/>
              </a:rPr>
              <a:t>. Nunc diam </a:t>
            </a:r>
            <a:r>
              <a:rPr lang="en-US" b="0" i="0" dirty="0" err="1">
                <a:solidFill>
                  <a:srgbClr val="000000"/>
                </a:solidFill>
                <a:effectLst/>
                <a:highlight>
                  <a:srgbClr val="FFFFFF"/>
                </a:highlight>
                <a:latin typeface="Open Sans" panose="020B0606030504020204" pitchFamily="34" charset="0"/>
              </a:rPr>
              <a:t>lectus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laoreet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ut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leo</a:t>
            </a:r>
            <a:r>
              <a:rPr lang="en-US" b="0" i="0" dirty="0">
                <a:solidFill>
                  <a:srgbClr val="000000"/>
                </a:solidFill>
                <a:effectLst/>
                <a:highlight>
                  <a:srgbClr val="FFFFFF"/>
                </a:highlight>
                <a:latin typeface="Open Sans" panose="020B0606030504020204" pitchFamily="34" charset="0"/>
              </a:rPr>
              <a:t> a, </a:t>
            </a:r>
            <a:r>
              <a:rPr lang="en-US" b="0" i="0" dirty="0" err="1">
                <a:solidFill>
                  <a:srgbClr val="000000"/>
                </a:solidFill>
                <a:effectLst/>
                <a:highlight>
                  <a:srgbClr val="FFFFFF"/>
                </a:highlight>
                <a:latin typeface="Open Sans" panose="020B0606030504020204" pitchFamily="34" charset="0"/>
              </a:rPr>
              <a:t>placerat</a:t>
            </a:r>
            <a:r>
              <a:rPr lang="en-US" b="0" i="0" dirty="0">
                <a:solidFill>
                  <a:srgbClr val="000000"/>
                </a:solidFill>
                <a:effectLst/>
                <a:highlight>
                  <a:srgbClr val="FFFFFF"/>
                </a:highlight>
                <a:latin typeface="Open Sans" panose="020B0606030504020204" pitchFamily="34" charset="0"/>
              </a:rPr>
              <a:t> porta </a:t>
            </a:r>
            <a:r>
              <a:rPr lang="en-US" b="0" i="0" dirty="0" err="1">
                <a:solidFill>
                  <a:srgbClr val="000000"/>
                </a:solidFill>
                <a:effectLst/>
                <a:highlight>
                  <a:srgbClr val="FFFFFF"/>
                </a:highlight>
                <a:latin typeface="Open Sans" panose="020B0606030504020204" pitchFamily="34" charset="0"/>
              </a:rPr>
              <a:t>leo</a:t>
            </a:r>
            <a:r>
              <a:rPr lang="en-US" b="0" i="0" dirty="0">
                <a:solidFill>
                  <a:srgbClr val="000000"/>
                </a:solidFill>
                <a:effectLst/>
                <a:highlight>
                  <a:srgbClr val="FFFFFF"/>
                </a:highlight>
                <a:latin typeface="Open Sans" panose="020B0606030504020204" pitchFamily="34" charset="0"/>
              </a:rPr>
              <a:t>. Donec </a:t>
            </a:r>
            <a:r>
              <a:rPr lang="en-US" b="0" i="0" dirty="0" err="1">
                <a:solidFill>
                  <a:srgbClr val="000000"/>
                </a:solidFill>
                <a:effectLst/>
                <a:highlight>
                  <a:srgbClr val="FFFFFF"/>
                </a:highlight>
                <a:latin typeface="Open Sans" panose="020B0606030504020204" pitchFamily="34" charset="0"/>
              </a:rPr>
              <a:t>facilisis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ornare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risus</a:t>
            </a:r>
            <a:r>
              <a:rPr lang="en-US" b="0" i="0" dirty="0">
                <a:solidFill>
                  <a:srgbClr val="000000"/>
                </a:solidFill>
                <a:effectLst/>
                <a:highlight>
                  <a:srgbClr val="FFFFFF"/>
                </a:highlight>
                <a:latin typeface="Open Sans" panose="020B0606030504020204" pitchFamily="34" charset="0"/>
              </a:rPr>
              <a:t>, ac </a:t>
            </a:r>
            <a:r>
              <a:rPr lang="en-US" b="0" i="0" dirty="0" err="1">
                <a:solidFill>
                  <a:srgbClr val="000000"/>
                </a:solidFill>
                <a:effectLst/>
                <a:highlight>
                  <a:srgbClr val="FFFFFF"/>
                </a:highlight>
                <a:latin typeface="Open Sans" panose="020B0606030504020204" pitchFamily="34" charset="0"/>
              </a:rPr>
              <a:t>malesuada</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tellus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commodo</a:t>
            </a:r>
            <a:r>
              <a:rPr lang="en-US" b="0" i="0" dirty="0">
                <a:solidFill>
                  <a:srgbClr val="000000"/>
                </a:solidFill>
                <a:effectLst/>
                <a:highlight>
                  <a:srgbClr val="FFFFFF"/>
                </a:highlight>
                <a:latin typeface="Open Sans" panose="020B0606030504020204" pitchFamily="34" charset="0"/>
              </a:rPr>
              <a:t> sed. Ut </a:t>
            </a:r>
            <a:r>
              <a:rPr lang="en-US" b="0" i="0" dirty="0" err="1">
                <a:solidFill>
                  <a:srgbClr val="000000"/>
                </a:solidFill>
                <a:effectLst/>
                <a:highlight>
                  <a:srgbClr val="FFFFFF"/>
                </a:highlight>
                <a:latin typeface="Open Sans" panose="020B0606030504020204" pitchFamily="34" charset="0"/>
              </a:rPr>
              <a:t>accumsan</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varius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augue</a:t>
            </a:r>
            <a:r>
              <a:rPr lang="en-US" b="0" i="0" dirty="0">
                <a:solidFill>
                  <a:srgbClr val="000000"/>
                </a:solidFill>
                <a:effectLst/>
                <a:highlight>
                  <a:srgbClr val="FFFFFF"/>
                </a:highlight>
                <a:latin typeface="Open Sans" panose="020B0606030504020204" pitchFamily="34" charset="0"/>
              </a:rPr>
              <a:t>, in </a:t>
            </a:r>
            <a:r>
              <a:rPr lang="en-US" b="0" i="0" dirty="0" err="1">
                <a:solidFill>
                  <a:srgbClr val="000000"/>
                </a:solidFill>
                <a:effectLst/>
                <a:highlight>
                  <a:srgbClr val="FFFFFF"/>
                </a:highlight>
                <a:latin typeface="Open Sans" panose="020B0606030504020204" pitchFamily="34" charset="0"/>
              </a:rPr>
              <a:t>aliquet</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justo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consequat</a:t>
            </a:r>
            <a:r>
              <a:rPr lang="en-US" b="0" i="0" dirty="0">
                <a:solidFill>
                  <a:srgbClr val="000000"/>
                </a:solidFill>
                <a:effectLst/>
                <a:highlight>
                  <a:srgbClr val="FFFFFF"/>
                </a:highlight>
                <a:latin typeface="Open Sans" panose="020B0606030504020204" pitchFamily="34" charset="0"/>
              </a:rPr>
              <a:t> in. </a:t>
            </a:r>
            <a:r>
              <a:rPr lang="en-US" b="0" i="0" dirty="0" err="1">
                <a:solidFill>
                  <a:srgbClr val="000000"/>
                </a:solidFill>
                <a:effectLst/>
                <a:highlight>
                  <a:srgbClr val="FFFFFF"/>
                </a:highlight>
                <a:latin typeface="Open Sans" panose="020B0606030504020204" pitchFamily="34" charset="0"/>
              </a:rPr>
              <a:t>Pellentesque</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rhoncus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sem</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nec</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mauris</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venenatis</a:t>
            </a:r>
            <a:r>
              <a:rPr lang="en-US" b="0" i="0" dirty="0">
                <a:solidFill>
                  <a:srgbClr val="000000"/>
                </a:solidFill>
                <a:effectLst/>
                <a:highlight>
                  <a:srgbClr val="FFFFFF"/>
                </a:highlight>
                <a:latin typeface="Open Sans" panose="020B0606030504020204" pitchFamily="34" charset="0"/>
              </a:rPr>
              <a:t>, et </a:t>
            </a:r>
            <a:r>
              <a:rPr lang="en-US" b="0" i="0" dirty="0" err="1">
                <a:solidFill>
                  <a:srgbClr val="000000"/>
                </a:solidFill>
                <a:effectLst/>
                <a:highlight>
                  <a:srgbClr val="FFFFFF"/>
                </a:highlight>
                <a:latin typeface="Open Sans" panose="020B0606030504020204" pitchFamily="34" charset="0"/>
              </a:rPr>
              <a:t>euismod</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odio</a:t>
            </a:r>
            <a:r>
              <a:rPr lang="en-US" b="0" i="0" dirty="0">
                <a:solidFill>
                  <a:srgbClr val="000000"/>
                </a:solidFill>
                <a:effectLst/>
                <a:highlight>
                  <a:srgbClr val="FFFFFF"/>
                </a:highlight>
                <a:latin typeface="Open Sans" panose="020B0606030504020204" pitchFamily="34" charset="0"/>
              </a:rPr>
              <a:t> </a:t>
            </a:r>
            <a:r>
              <a:rPr lang="en-US" b="0" i="0" dirty="0" err="1">
                <a:solidFill>
                  <a:srgbClr val="000000"/>
                </a:solidFill>
                <a:effectLst/>
                <a:highlight>
                  <a:srgbClr val="FFFFFF"/>
                </a:highlight>
                <a:latin typeface="Open Sans" panose="020B0606030504020204" pitchFamily="34" charset="0"/>
              </a:rPr>
              <a:t>ultricies</a:t>
            </a:r>
            <a:endParaRPr lang="en-US" dirty="0"/>
          </a:p>
        </p:txBody>
      </p:sp>
      <p:sp>
        <p:nvSpPr>
          <p:cNvPr id="8" name="Picture Placeholder 7">
            <a:extLst>
              <a:ext uri="{FF2B5EF4-FFF2-40B4-BE49-F238E27FC236}">
                <a16:creationId xmlns:a16="http://schemas.microsoft.com/office/drawing/2014/main" id="{1F318ED4-CA84-8B51-7911-9D48A2B0B104}"/>
              </a:ext>
            </a:extLst>
          </p:cNvPr>
          <p:cNvSpPr>
            <a:spLocks noGrp="1"/>
          </p:cNvSpPr>
          <p:nvPr>
            <p:ph type="pic" sz="quarter" idx="11"/>
          </p:nvPr>
        </p:nvSpPr>
        <p:spPr>
          <a:xfrm>
            <a:off x="6486975" y="1784038"/>
            <a:ext cx="4672013" cy="3322638"/>
          </a:xfrm>
          <a:prstGeom prst="rect">
            <a:avLst/>
          </a:prstGeom>
        </p:spPr>
        <p:txBody>
          <a:bodyPr/>
          <a:lstStyle>
            <a:lvl1pPr marL="0" indent="0">
              <a:buNone/>
              <a:defRPr/>
            </a:lvl1pPr>
          </a:lstStyle>
          <a:p>
            <a:endParaRPr lang="en-US" dirty="0"/>
          </a:p>
        </p:txBody>
      </p:sp>
    </p:spTree>
    <p:extLst>
      <p:ext uri="{BB962C8B-B14F-4D97-AF65-F5344CB8AC3E}">
        <p14:creationId xmlns:p14="http://schemas.microsoft.com/office/powerpoint/2010/main" val="2608351093"/>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Slide Number Placeholder 10">
            <a:extLst>
              <a:ext uri="{FF2B5EF4-FFF2-40B4-BE49-F238E27FC236}">
                <a16:creationId xmlns:a16="http://schemas.microsoft.com/office/drawing/2014/main" id="{C825AC51-A282-5067-B0A0-B24C3465BD81}"/>
              </a:ext>
            </a:extLst>
          </p:cNvPr>
          <p:cNvSpPr>
            <a:spLocks noGrp="1"/>
          </p:cNvSpPr>
          <p:nvPr>
            <p:ph type="sldNum" sz="quarter" idx="4"/>
          </p:nvPr>
        </p:nvSpPr>
        <p:spPr>
          <a:xfrm>
            <a:off x="387869" y="6493978"/>
            <a:ext cx="495000"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3" name="Footer Placeholder 2">
            <a:extLst>
              <a:ext uri="{FF2B5EF4-FFF2-40B4-BE49-F238E27FC236}">
                <a16:creationId xmlns:a16="http://schemas.microsoft.com/office/drawing/2014/main" id="{74A24915-4979-366F-F270-8550F8646C68}"/>
              </a:ext>
            </a:extLst>
          </p:cNvPr>
          <p:cNvSpPr>
            <a:spLocks noGrp="1"/>
          </p:cNvSpPr>
          <p:nvPr>
            <p:ph type="ftr" sz="quarter" idx="3"/>
          </p:nvPr>
        </p:nvSpPr>
        <p:spPr>
          <a:xfrm>
            <a:off x="914400" y="6492875"/>
            <a:ext cx="4114800" cy="365125"/>
          </a:xfrm>
          <a:prstGeom prst="rect">
            <a:avLst/>
          </a:prstGeom>
        </p:spPr>
        <p:txBody>
          <a:bodyPr vert="horz" lIns="91440" tIns="45720" rIns="91440" bIns="45720" rtlCol="0" anchor="ctr"/>
          <a:lstStyle>
            <a:lvl1pPr algn="l">
              <a:defRPr sz="1200">
                <a:solidFill>
                  <a:schemeClr val="bg1"/>
                </a:solidFill>
              </a:defRPr>
            </a:lvl1pPr>
          </a:lstStyle>
          <a:p>
            <a:r>
              <a:rPr lang="en-US" dirty="0"/>
              <a:t>Stars</a:t>
            </a:r>
          </a:p>
        </p:txBody>
      </p:sp>
      <p:sp>
        <p:nvSpPr>
          <p:cNvPr id="6" name="Title 5">
            <a:extLst>
              <a:ext uri="{FF2B5EF4-FFF2-40B4-BE49-F238E27FC236}">
                <a16:creationId xmlns:a16="http://schemas.microsoft.com/office/drawing/2014/main" id="{CC094E1A-B848-0776-7EE3-301641EA39A8}"/>
              </a:ext>
            </a:extLst>
          </p:cNvPr>
          <p:cNvSpPr>
            <a:spLocks noGrp="1"/>
          </p:cNvSpPr>
          <p:nvPr>
            <p:ph type="title"/>
          </p:nvPr>
        </p:nvSpPr>
        <p:spPr/>
        <p:txBody>
          <a:bodyPr/>
          <a:lstStyle/>
          <a:p>
            <a:r>
              <a:rPr lang="en-US"/>
              <a:t>Click to edit Master title style</a:t>
            </a:r>
          </a:p>
        </p:txBody>
      </p:sp>
      <p:sp>
        <p:nvSpPr>
          <p:cNvPr id="15" name="Picture Placeholder 14">
            <a:extLst>
              <a:ext uri="{FF2B5EF4-FFF2-40B4-BE49-F238E27FC236}">
                <a16:creationId xmlns:a16="http://schemas.microsoft.com/office/drawing/2014/main" id="{A93E7B26-36F0-0E82-91F9-647CCAD3E9CE}"/>
              </a:ext>
            </a:extLst>
          </p:cNvPr>
          <p:cNvSpPr>
            <a:spLocks noGrp="1"/>
          </p:cNvSpPr>
          <p:nvPr>
            <p:ph type="pic" sz="quarter" idx="10"/>
          </p:nvPr>
        </p:nvSpPr>
        <p:spPr>
          <a:xfrm>
            <a:off x="1144102" y="2620543"/>
            <a:ext cx="1662112" cy="1662113"/>
          </a:xfrm>
          <a:prstGeom prst="ellipse">
            <a:avLst/>
          </a:prstGeom>
        </p:spPr>
        <p:txBody>
          <a:bodyPr/>
          <a:lstStyle>
            <a:lvl1pPr marL="0" indent="0">
              <a:buNone/>
              <a:defRPr/>
            </a:lvl1pPr>
          </a:lstStyle>
          <a:p>
            <a:endParaRPr lang="en-US" dirty="0"/>
          </a:p>
        </p:txBody>
      </p:sp>
      <p:sp>
        <p:nvSpPr>
          <p:cNvPr id="16" name="Picture Placeholder 14">
            <a:extLst>
              <a:ext uri="{FF2B5EF4-FFF2-40B4-BE49-F238E27FC236}">
                <a16:creationId xmlns:a16="http://schemas.microsoft.com/office/drawing/2014/main" id="{1A53910F-F645-AEC4-28ED-A0A9E8FA4433}"/>
              </a:ext>
            </a:extLst>
          </p:cNvPr>
          <p:cNvSpPr>
            <a:spLocks noGrp="1"/>
          </p:cNvSpPr>
          <p:nvPr>
            <p:ph type="pic" sz="quarter" idx="11"/>
          </p:nvPr>
        </p:nvSpPr>
        <p:spPr>
          <a:xfrm>
            <a:off x="3173626" y="2620543"/>
            <a:ext cx="1662112" cy="1662113"/>
          </a:xfrm>
          <a:prstGeom prst="ellipse">
            <a:avLst/>
          </a:prstGeom>
        </p:spPr>
        <p:txBody>
          <a:bodyPr/>
          <a:lstStyle>
            <a:lvl1pPr marL="0" indent="0">
              <a:buNone/>
              <a:defRPr/>
            </a:lvl1pPr>
          </a:lstStyle>
          <a:p>
            <a:endParaRPr lang="en-US" dirty="0"/>
          </a:p>
        </p:txBody>
      </p:sp>
      <p:sp>
        <p:nvSpPr>
          <p:cNvPr id="17" name="Picture Placeholder 14">
            <a:extLst>
              <a:ext uri="{FF2B5EF4-FFF2-40B4-BE49-F238E27FC236}">
                <a16:creationId xmlns:a16="http://schemas.microsoft.com/office/drawing/2014/main" id="{BDA5FFC0-E51F-52D5-152E-4C7F61850114}"/>
              </a:ext>
            </a:extLst>
          </p:cNvPr>
          <p:cNvSpPr>
            <a:spLocks noGrp="1"/>
          </p:cNvSpPr>
          <p:nvPr>
            <p:ph type="pic" sz="quarter" idx="12"/>
          </p:nvPr>
        </p:nvSpPr>
        <p:spPr>
          <a:xfrm>
            <a:off x="5214300" y="2620543"/>
            <a:ext cx="1662112" cy="1662113"/>
          </a:xfrm>
          <a:prstGeom prst="ellipse">
            <a:avLst/>
          </a:prstGeom>
        </p:spPr>
        <p:txBody>
          <a:bodyPr/>
          <a:lstStyle>
            <a:lvl1pPr marL="0" indent="0">
              <a:buNone/>
              <a:defRPr/>
            </a:lvl1pPr>
          </a:lstStyle>
          <a:p>
            <a:endParaRPr lang="en-US" dirty="0"/>
          </a:p>
        </p:txBody>
      </p:sp>
      <p:sp>
        <p:nvSpPr>
          <p:cNvPr id="18" name="Picture Placeholder 14">
            <a:extLst>
              <a:ext uri="{FF2B5EF4-FFF2-40B4-BE49-F238E27FC236}">
                <a16:creationId xmlns:a16="http://schemas.microsoft.com/office/drawing/2014/main" id="{698B6DE1-D090-0C76-3145-8BC6877AA1DD}"/>
              </a:ext>
            </a:extLst>
          </p:cNvPr>
          <p:cNvSpPr>
            <a:spLocks noGrp="1"/>
          </p:cNvSpPr>
          <p:nvPr>
            <p:ph type="pic" sz="quarter" idx="13"/>
          </p:nvPr>
        </p:nvSpPr>
        <p:spPr>
          <a:xfrm>
            <a:off x="7254974" y="2620543"/>
            <a:ext cx="1662112" cy="1662113"/>
          </a:xfrm>
          <a:prstGeom prst="ellipse">
            <a:avLst/>
          </a:prstGeom>
        </p:spPr>
        <p:txBody>
          <a:bodyPr/>
          <a:lstStyle>
            <a:lvl1pPr marL="0" indent="0">
              <a:buNone/>
              <a:defRPr/>
            </a:lvl1pPr>
          </a:lstStyle>
          <a:p>
            <a:endParaRPr lang="en-US" dirty="0"/>
          </a:p>
        </p:txBody>
      </p:sp>
      <p:sp>
        <p:nvSpPr>
          <p:cNvPr id="19" name="Picture Placeholder 14">
            <a:extLst>
              <a:ext uri="{FF2B5EF4-FFF2-40B4-BE49-F238E27FC236}">
                <a16:creationId xmlns:a16="http://schemas.microsoft.com/office/drawing/2014/main" id="{9AD1BB63-D37D-4A34-1AC3-86B34F2E0BC8}"/>
              </a:ext>
            </a:extLst>
          </p:cNvPr>
          <p:cNvSpPr>
            <a:spLocks noGrp="1"/>
          </p:cNvSpPr>
          <p:nvPr>
            <p:ph type="pic" sz="quarter" idx="14"/>
          </p:nvPr>
        </p:nvSpPr>
        <p:spPr>
          <a:xfrm>
            <a:off x="9306799" y="2620543"/>
            <a:ext cx="1662112" cy="1662113"/>
          </a:xfrm>
          <a:prstGeom prst="ellipse">
            <a:avLst/>
          </a:prstGeom>
        </p:spPr>
        <p:txBody>
          <a:bodyPr/>
          <a:lstStyle>
            <a:lvl1pPr marL="0" indent="0">
              <a:buNone/>
              <a:defRPr/>
            </a:lvl1pPr>
          </a:lstStyle>
          <a:p>
            <a:endParaRPr lang="en-US" dirty="0"/>
          </a:p>
        </p:txBody>
      </p:sp>
      <p:sp>
        <p:nvSpPr>
          <p:cNvPr id="21" name="Text Placeholder 20">
            <a:extLst>
              <a:ext uri="{FF2B5EF4-FFF2-40B4-BE49-F238E27FC236}">
                <a16:creationId xmlns:a16="http://schemas.microsoft.com/office/drawing/2014/main" id="{8C8A187C-D11C-4C4B-7485-6EA689A5E812}"/>
              </a:ext>
            </a:extLst>
          </p:cNvPr>
          <p:cNvSpPr>
            <a:spLocks noGrp="1"/>
          </p:cNvSpPr>
          <p:nvPr>
            <p:ph type="body" sz="quarter" idx="15" hasCustomPrompt="1"/>
          </p:nvPr>
        </p:nvSpPr>
        <p:spPr>
          <a:xfrm>
            <a:off x="959004"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2" name="Text Placeholder 20">
            <a:extLst>
              <a:ext uri="{FF2B5EF4-FFF2-40B4-BE49-F238E27FC236}">
                <a16:creationId xmlns:a16="http://schemas.microsoft.com/office/drawing/2014/main" id="{A952E481-AD51-2F03-A6F0-53CCEC4B1475}"/>
              </a:ext>
            </a:extLst>
          </p:cNvPr>
          <p:cNvSpPr>
            <a:spLocks noGrp="1"/>
          </p:cNvSpPr>
          <p:nvPr>
            <p:ph type="body" sz="quarter" idx="16" hasCustomPrompt="1"/>
          </p:nvPr>
        </p:nvSpPr>
        <p:spPr>
          <a:xfrm>
            <a:off x="959004"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3" name="Text Placeholder 20">
            <a:extLst>
              <a:ext uri="{FF2B5EF4-FFF2-40B4-BE49-F238E27FC236}">
                <a16:creationId xmlns:a16="http://schemas.microsoft.com/office/drawing/2014/main" id="{D7A51718-4D70-B1F6-6729-399D92333A5E}"/>
              </a:ext>
            </a:extLst>
          </p:cNvPr>
          <p:cNvSpPr>
            <a:spLocks noGrp="1"/>
          </p:cNvSpPr>
          <p:nvPr>
            <p:ph type="body" sz="quarter" idx="17" hasCustomPrompt="1"/>
          </p:nvPr>
        </p:nvSpPr>
        <p:spPr>
          <a:xfrm>
            <a:off x="2988528"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4" name="Text Placeholder 20">
            <a:extLst>
              <a:ext uri="{FF2B5EF4-FFF2-40B4-BE49-F238E27FC236}">
                <a16:creationId xmlns:a16="http://schemas.microsoft.com/office/drawing/2014/main" id="{3B569A9D-6795-29DC-1025-E1349920FBF8}"/>
              </a:ext>
            </a:extLst>
          </p:cNvPr>
          <p:cNvSpPr>
            <a:spLocks noGrp="1"/>
          </p:cNvSpPr>
          <p:nvPr>
            <p:ph type="body" sz="quarter" idx="18" hasCustomPrompt="1"/>
          </p:nvPr>
        </p:nvSpPr>
        <p:spPr>
          <a:xfrm>
            <a:off x="2988528"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5" name="Text Placeholder 20">
            <a:extLst>
              <a:ext uri="{FF2B5EF4-FFF2-40B4-BE49-F238E27FC236}">
                <a16:creationId xmlns:a16="http://schemas.microsoft.com/office/drawing/2014/main" id="{493CF5F6-B6FA-0E29-7A62-2148E737456A}"/>
              </a:ext>
            </a:extLst>
          </p:cNvPr>
          <p:cNvSpPr>
            <a:spLocks noGrp="1"/>
          </p:cNvSpPr>
          <p:nvPr>
            <p:ph type="body" sz="quarter" idx="19" hasCustomPrompt="1"/>
          </p:nvPr>
        </p:nvSpPr>
        <p:spPr>
          <a:xfrm>
            <a:off x="5029202"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6" name="Text Placeholder 20">
            <a:extLst>
              <a:ext uri="{FF2B5EF4-FFF2-40B4-BE49-F238E27FC236}">
                <a16:creationId xmlns:a16="http://schemas.microsoft.com/office/drawing/2014/main" id="{A2A380EB-9E96-4476-03D4-8AF7B07CAB91}"/>
              </a:ext>
            </a:extLst>
          </p:cNvPr>
          <p:cNvSpPr>
            <a:spLocks noGrp="1"/>
          </p:cNvSpPr>
          <p:nvPr>
            <p:ph type="body" sz="quarter" idx="20" hasCustomPrompt="1"/>
          </p:nvPr>
        </p:nvSpPr>
        <p:spPr>
          <a:xfrm>
            <a:off x="5029202"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7" name="Text Placeholder 20">
            <a:extLst>
              <a:ext uri="{FF2B5EF4-FFF2-40B4-BE49-F238E27FC236}">
                <a16:creationId xmlns:a16="http://schemas.microsoft.com/office/drawing/2014/main" id="{AFE044E3-43B7-3A30-2616-0E3D15C457DE}"/>
              </a:ext>
            </a:extLst>
          </p:cNvPr>
          <p:cNvSpPr>
            <a:spLocks noGrp="1"/>
          </p:cNvSpPr>
          <p:nvPr>
            <p:ph type="body" sz="quarter" idx="21" hasCustomPrompt="1"/>
          </p:nvPr>
        </p:nvSpPr>
        <p:spPr>
          <a:xfrm>
            <a:off x="7069876"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28" name="Text Placeholder 20">
            <a:extLst>
              <a:ext uri="{FF2B5EF4-FFF2-40B4-BE49-F238E27FC236}">
                <a16:creationId xmlns:a16="http://schemas.microsoft.com/office/drawing/2014/main" id="{D8FF111C-9B70-511D-8568-3F1038B13752}"/>
              </a:ext>
            </a:extLst>
          </p:cNvPr>
          <p:cNvSpPr>
            <a:spLocks noGrp="1"/>
          </p:cNvSpPr>
          <p:nvPr>
            <p:ph type="body" sz="quarter" idx="22" hasCustomPrompt="1"/>
          </p:nvPr>
        </p:nvSpPr>
        <p:spPr>
          <a:xfrm>
            <a:off x="7069876" y="4841667"/>
            <a:ext cx="2032309" cy="445430"/>
          </a:xfrm>
          <a:prstGeom prst="rect">
            <a:avLst/>
          </a:prstGeom>
        </p:spPr>
        <p:txBody>
          <a:bodyPr/>
          <a:lstStyle>
            <a:lvl1pPr marL="0" indent="0" algn="ctr">
              <a:buNone/>
              <a:defRPr sz="1400" b="0"/>
            </a:lvl1pPr>
          </a:lstStyle>
          <a:p>
            <a:pPr lvl="0"/>
            <a:r>
              <a:rPr lang="en-US" dirty="0"/>
              <a:t>Image Caption Goes Here</a:t>
            </a:r>
          </a:p>
        </p:txBody>
      </p:sp>
      <p:sp>
        <p:nvSpPr>
          <p:cNvPr id="29" name="Text Placeholder 20">
            <a:extLst>
              <a:ext uri="{FF2B5EF4-FFF2-40B4-BE49-F238E27FC236}">
                <a16:creationId xmlns:a16="http://schemas.microsoft.com/office/drawing/2014/main" id="{7F25F122-A503-4048-92EA-3E17CDC96209}"/>
              </a:ext>
            </a:extLst>
          </p:cNvPr>
          <p:cNvSpPr>
            <a:spLocks noGrp="1"/>
          </p:cNvSpPr>
          <p:nvPr>
            <p:ph type="body" sz="quarter" idx="23" hasCustomPrompt="1"/>
          </p:nvPr>
        </p:nvSpPr>
        <p:spPr>
          <a:xfrm>
            <a:off x="9121701" y="4384467"/>
            <a:ext cx="2032309" cy="445430"/>
          </a:xfrm>
          <a:prstGeom prst="rect">
            <a:avLst/>
          </a:prstGeom>
        </p:spPr>
        <p:txBody>
          <a:bodyPr/>
          <a:lstStyle>
            <a:lvl1pPr marL="0" indent="0" algn="ctr">
              <a:buNone/>
              <a:defRPr sz="1400" b="1"/>
            </a:lvl1pPr>
          </a:lstStyle>
          <a:p>
            <a:pPr lvl="0"/>
            <a:r>
              <a:rPr lang="en-US" dirty="0"/>
              <a:t>Caption Title Goes Here</a:t>
            </a:r>
          </a:p>
        </p:txBody>
      </p:sp>
      <p:sp>
        <p:nvSpPr>
          <p:cNvPr id="30" name="Text Placeholder 20">
            <a:extLst>
              <a:ext uri="{FF2B5EF4-FFF2-40B4-BE49-F238E27FC236}">
                <a16:creationId xmlns:a16="http://schemas.microsoft.com/office/drawing/2014/main" id="{6467A6FF-1622-56BB-3A6A-FF1D33B3D870}"/>
              </a:ext>
            </a:extLst>
          </p:cNvPr>
          <p:cNvSpPr>
            <a:spLocks noGrp="1"/>
          </p:cNvSpPr>
          <p:nvPr>
            <p:ph type="body" sz="quarter" idx="24" hasCustomPrompt="1"/>
          </p:nvPr>
        </p:nvSpPr>
        <p:spPr>
          <a:xfrm>
            <a:off x="9121701" y="4841667"/>
            <a:ext cx="2032309" cy="445430"/>
          </a:xfrm>
          <a:prstGeom prst="rect">
            <a:avLst/>
          </a:prstGeom>
        </p:spPr>
        <p:txBody>
          <a:bodyPr/>
          <a:lstStyle>
            <a:lvl1pPr marL="0" indent="0" algn="ctr">
              <a:buNone/>
              <a:defRPr sz="1400" b="0"/>
            </a:lvl1pPr>
          </a:lstStyle>
          <a:p>
            <a:pPr lvl="0"/>
            <a:r>
              <a:rPr lang="en-US" dirty="0"/>
              <a:t>Image Caption Goes Here</a:t>
            </a:r>
          </a:p>
        </p:txBody>
      </p:sp>
    </p:spTree>
    <p:extLst>
      <p:ext uri="{BB962C8B-B14F-4D97-AF65-F5344CB8AC3E}">
        <p14:creationId xmlns:p14="http://schemas.microsoft.com/office/powerpoint/2010/main" val="17501689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40E61-DE16-35B5-7905-E9576231F47F}"/>
              </a:ext>
            </a:extLst>
          </p:cNvPr>
          <p:cNvSpPr>
            <a:spLocks noGrp="1"/>
          </p:cNvSpPr>
          <p:nvPr>
            <p:ph type="title"/>
          </p:nvPr>
        </p:nvSpPr>
        <p:spPr>
          <a:xfrm>
            <a:off x="893677" y="1096733"/>
            <a:ext cx="5342263" cy="460194"/>
          </a:xfrm>
        </p:spPr>
        <p:txBody>
          <a:bodyPr/>
          <a:lstStyle/>
          <a:p>
            <a:r>
              <a:rPr lang="en-US" dirty="0"/>
              <a:t>Click to edit Master title style</a:t>
            </a:r>
          </a:p>
        </p:txBody>
      </p:sp>
      <p:sp>
        <p:nvSpPr>
          <p:cNvPr id="3" name="Slide Number Placeholder 2">
            <a:extLst>
              <a:ext uri="{FF2B5EF4-FFF2-40B4-BE49-F238E27FC236}">
                <a16:creationId xmlns:a16="http://schemas.microsoft.com/office/drawing/2014/main" id="{D9A4FF7F-4417-476E-09A2-E7CB1ED87356}"/>
              </a:ext>
            </a:extLst>
          </p:cNvPr>
          <p:cNvSpPr>
            <a:spLocks noGrp="1"/>
          </p:cNvSpPr>
          <p:nvPr>
            <p:ph type="sldNum" sz="quarter" idx="10"/>
          </p:nvPr>
        </p:nvSpPr>
        <p:spPr/>
        <p:txBody>
          <a:bodyPr/>
          <a:lstStyle/>
          <a:p>
            <a:fld id="{8D407A93-5F51-6D4C-9C0B-941BF48061CC}" type="slidenum">
              <a:rPr lang="en-US" smtClean="0"/>
              <a:pPr/>
              <a:t>‹#›</a:t>
            </a:fld>
            <a:endParaRPr lang="en-US" dirty="0"/>
          </a:p>
        </p:txBody>
      </p:sp>
      <p:sp>
        <p:nvSpPr>
          <p:cNvPr id="4" name="Footer Placeholder 3">
            <a:extLst>
              <a:ext uri="{FF2B5EF4-FFF2-40B4-BE49-F238E27FC236}">
                <a16:creationId xmlns:a16="http://schemas.microsoft.com/office/drawing/2014/main" id="{9F5A70BF-2D51-24BC-689C-7045746CCE97}"/>
              </a:ext>
            </a:extLst>
          </p:cNvPr>
          <p:cNvSpPr>
            <a:spLocks noGrp="1"/>
          </p:cNvSpPr>
          <p:nvPr>
            <p:ph type="ftr" sz="quarter" idx="11"/>
          </p:nvPr>
        </p:nvSpPr>
        <p:spPr/>
        <p:txBody>
          <a:bodyPr/>
          <a:lstStyle/>
          <a:p>
            <a:r>
              <a:rPr lang="en-US" dirty="0"/>
              <a:t>Stars</a:t>
            </a:r>
          </a:p>
        </p:txBody>
      </p:sp>
      <p:sp>
        <p:nvSpPr>
          <p:cNvPr id="5" name="Teardrop 4">
            <a:extLst>
              <a:ext uri="{FF2B5EF4-FFF2-40B4-BE49-F238E27FC236}">
                <a16:creationId xmlns:a16="http://schemas.microsoft.com/office/drawing/2014/main" id="{FE5E3C47-AD1D-6CCB-D157-11944CC67E31}"/>
              </a:ext>
            </a:extLst>
          </p:cNvPr>
          <p:cNvSpPr/>
          <p:nvPr userDrawn="1"/>
        </p:nvSpPr>
        <p:spPr>
          <a:xfrm rot="5400000">
            <a:off x="977178" y="4013166"/>
            <a:ext cx="896979" cy="896979"/>
          </a:xfrm>
          <a:prstGeom prst="teardrop">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ardrop 5">
            <a:extLst>
              <a:ext uri="{FF2B5EF4-FFF2-40B4-BE49-F238E27FC236}">
                <a16:creationId xmlns:a16="http://schemas.microsoft.com/office/drawing/2014/main" id="{F5D0B949-19B1-0B96-33BF-E7B95B4EBBC6}"/>
              </a:ext>
            </a:extLst>
          </p:cNvPr>
          <p:cNvSpPr/>
          <p:nvPr userDrawn="1"/>
        </p:nvSpPr>
        <p:spPr>
          <a:xfrm rot="5400000">
            <a:off x="2146415" y="4018556"/>
            <a:ext cx="896979" cy="896979"/>
          </a:xfrm>
          <a:prstGeom prst="teardrop">
            <a:avLst/>
          </a:prstGeom>
          <a:solidFill>
            <a:srgbClr val="97C9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F9E9F27-C8C7-2E7D-40A0-97C17B29FB96}"/>
              </a:ext>
            </a:extLst>
          </p:cNvPr>
          <p:cNvSpPr/>
          <p:nvPr userDrawn="1"/>
        </p:nvSpPr>
        <p:spPr>
          <a:xfrm>
            <a:off x="1538654" y="2231994"/>
            <a:ext cx="4252546" cy="1451480"/>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EE996"/>
              </a:solidFill>
            </a:endParaRPr>
          </a:p>
        </p:txBody>
      </p:sp>
      <p:sp>
        <p:nvSpPr>
          <p:cNvPr id="8" name="Teardrop 7">
            <a:extLst>
              <a:ext uri="{FF2B5EF4-FFF2-40B4-BE49-F238E27FC236}">
                <a16:creationId xmlns:a16="http://schemas.microsoft.com/office/drawing/2014/main" id="{34148406-9BAB-C63B-5166-4992E45A3469}"/>
              </a:ext>
            </a:extLst>
          </p:cNvPr>
          <p:cNvSpPr/>
          <p:nvPr userDrawn="1"/>
        </p:nvSpPr>
        <p:spPr>
          <a:xfrm rot="5400000">
            <a:off x="788641" y="2193494"/>
            <a:ext cx="1500027" cy="1500027"/>
          </a:xfrm>
          <a:prstGeom prst="teardrop">
            <a:avLst/>
          </a:prstGeom>
          <a:gradFill flip="none" rotWithShape="1">
            <a:gsLst>
              <a:gs pos="14000">
                <a:schemeClr val="accent1"/>
              </a:gs>
              <a:gs pos="100000">
                <a:srgbClr val="AEE996"/>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39E5A0-3F3B-A65B-F2C9-D4C099F00840}"/>
              </a:ext>
            </a:extLst>
          </p:cNvPr>
          <p:cNvSpPr txBox="1"/>
          <p:nvPr userDrawn="1"/>
        </p:nvSpPr>
        <p:spPr>
          <a:xfrm>
            <a:off x="2438400" y="2462510"/>
            <a:ext cx="2658500" cy="400110"/>
          </a:xfrm>
          <a:prstGeom prst="rect">
            <a:avLst/>
          </a:prstGeom>
          <a:noFill/>
        </p:spPr>
        <p:txBody>
          <a:bodyPr wrap="square" rtlCol="0">
            <a:spAutoFit/>
          </a:bodyPr>
          <a:lstStyle/>
          <a:p>
            <a:r>
              <a:rPr lang="en-US" sz="2000" b="1" dirty="0"/>
              <a:t>Highlight an Idea</a:t>
            </a:r>
          </a:p>
        </p:txBody>
      </p:sp>
      <p:sp>
        <p:nvSpPr>
          <p:cNvPr id="10" name="TextBox 9">
            <a:extLst>
              <a:ext uri="{FF2B5EF4-FFF2-40B4-BE49-F238E27FC236}">
                <a16:creationId xmlns:a16="http://schemas.microsoft.com/office/drawing/2014/main" id="{6DB46592-D85A-6495-96CC-2E23B9455A5F}"/>
              </a:ext>
            </a:extLst>
          </p:cNvPr>
          <p:cNvSpPr txBox="1"/>
          <p:nvPr userDrawn="1"/>
        </p:nvSpPr>
        <p:spPr>
          <a:xfrm>
            <a:off x="2438400" y="2833572"/>
            <a:ext cx="2892640" cy="646331"/>
          </a:xfrm>
          <a:prstGeom prst="rect">
            <a:avLst/>
          </a:prstGeom>
          <a:noFill/>
        </p:spPr>
        <p:txBody>
          <a:bodyPr wrap="square" rtlCol="0">
            <a:spAutoFit/>
          </a:bodyPr>
          <a:lstStyle/>
          <a:p>
            <a:r>
              <a:rPr lang="en-US" sz="1800" b="0" dirty="0"/>
              <a:t>Here is a supporting sentence for the highlighted idea. </a:t>
            </a:r>
          </a:p>
        </p:txBody>
      </p:sp>
      <p:sp>
        <p:nvSpPr>
          <p:cNvPr id="11" name="TextBox 10">
            <a:extLst>
              <a:ext uri="{FF2B5EF4-FFF2-40B4-BE49-F238E27FC236}">
                <a16:creationId xmlns:a16="http://schemas.microsoft.com/office/drawing/2014/main" id="{1C958524-26A6-8094-531E-A3ACA29A6CA9}"/>
              </a:ext>
            </a:extLst>
          </p:cNvPr>
          <p:cNvSpPr txBox="1"/>
          <p:nvPr userDrawn="1"/>
        </p:nvSpPr>
        <p:spPr>
          <a:xfrm>
            <a:off x="8121175" y="2759579"/>
            <a:ext cx="1802096" cy="646331"/>
          </a:xfrm>
          <a:prstGeom prst="rect">
            <a:avLst/>
          </a:prstGeom>
          <a:noFill/>
        </p:spPr>
        <p:txBody>
          <a:bodyPr wrap="none" rtlCol="0">
            <a:spAutoFit/>
          </a:bodyPr>
          <a:lstStyle/>
          <a:p>
            <a:r>
              <a:rPr lang="en-US" sz="1200" i="1" dirty="0"/>
              <a:t>*Image has to be a square </a:t>
            </a:r>
          </a:p>
          <a:p>
            <a:r>
              <a:rPr lang="en-US" sz="1200" i="1" dirty="0"/>
              <a:t>(ex: 200px x 200px) </a:t>
            </a:r>
          </a:p>
          <a:p>
            <a:r>
              <a:rPr lang="en-US" sz="1200" i="1" dirty="0"/>
              <a:t>for this shape fill</a:t>
            </a:r>
          </a:p>
        </p:txBody>
      </p:sp>
      <p:sp>
        <p:nvSpPr>
          <p:cNvPr id="12" name="Teardrop 11">
            <a:extLst>
              <a:ext uri="{FF2B5EF4-FFF2-40B4-BE49-F238E27FC236}">
                <a16:creationId xmlns:a16="http://schemas.microsoft.com/office/drawing/2014/main" id="{4A558608-2D81-AD95-7268-FE4061DA1D5F}"/>
              </a:ext>
            </a:extLst>
          </p:cNvPr>
          <p:cNvSpPr/>
          <p:nvPr userDrawn="1"/>
        </p:nvSpPr>
        <p:spPr>
          <a:xfrm rot="5400000">
            <a:off x="6382511" y="2025141"/>
            <a:ext cx="1677303" cy="1677303"/>
          </a:xfrm>
          <a:prstGeom prst="teardrop">
            <a:avLst/>
          </a:prstGeom>
          <a:solidFill>
            <a:srgbClr val="97C98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5C6432B1-309D-1F69-4FA8-4AE702DECAC4}"/>
              </a:ext>
            </a:extLst>
          </p:cNvPr>
          <p:cNvSpPr/>
          <p:nvPr userDrawn="1"/>
        </p:nvSpPr>
        <p:spPr>
          <a:xfrm>
            <a:off x="6474570" y="2114856"/>
            <a:ext cx="1495528" cy="1495528"/>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15FB1271-132D-730D-FAF4-82AFD7AE4D2A}"/>
              </a:ext>
            </a:extLst>
          </p:cNvPr>
          <p:cNvSpPr/>
          <p:nvPr userDrawn="1"/>
        </p:nvSpPr>
        <p:spPr>
          <a:xfrm>
            <a:off x="893677" y="2294854"/>
            <a:ext cx="1303726" cy="1303726"/>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78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F98C2F2-13CF-5BA2-977A-327EE44483A5}"/>
              </a:ext>
            </a:extLst>
          </p:cNvPr>
          <p:cNvSpPr>
            <a:spLocks noGrp="1"/>
          </p:cNvSpPr>
          <p:nvPr>
            <p:ph type="sldNum" sz="quarter" idx="10"/>
          </p:nvPr>
        </p:nvSpPr>
        <p:spPr/>
        <p:txBody>
          <a:bodyPr/>
          <a:lstStyle/>
          <a:p>
            <a:fld id="{8D407A93-5F51-6D4C-9C0B-941BF48061CC}" type="slidenum">
              <a:rPr lang="en-US" smtClean="0"/>
              <a:pPr/>
              <a:t>‹#›</a:t>
            </a:fld>
            <a:endParaRPr lang="en-US" dirty="0"/>
          </a:p>
        </p:txBody>
      </p:sp>
      <p:sp>
        <p:nvSpPr>
          <p:cNvPr id="4" name="Footer Placeholder 3">
            <a:extLst>
              <a:ext uri="{FF2B5EF4-FFF2-40B4-BE49-F238E27FC236}">
                <a16:creationId xmlns:a16="http://schemas.microsoft.com/office/drawing/2014/main" id="{ABFC0406-92AC-C986-76AF-D1385BE3DEA2}"/>
              </a:ext>
            </a:extLst>
          </p:cNvPr>
          <p:cNvSpPr>
            <a:spLocks noGrp="1"/>
          </p:cNvSpPr>
          <p:nvPr>
            <p:ph type="ftr" sz="quarter" idx="11"/>
          </p:nvPr>
        </p:nvSpPr>
        <p:spPr/>
        <p:txBody>
          <a:bodyPr/>
          <a:lstStyle/>
          <a:p>
            <a:r>
              <a:rPr lang="en-US" dirty="0"/>
              <a:t>Stars</a:t>
            </a:r>
          </a:p>
        </p:txBody>
      </p:sp>
      <p:pic>
        <p:nvPicPr>
          <p:cNvPr id="17" name="Picture 16">
            <a:extLst>
              <a:ext uri="{FF2B5EF4-FFF2-40B4-BE49-F238E27FC236}">
                <a16:creationId xmlns:a16="http://schemas.microsoft.com/office/drawing/2014/main" id="{15D32688-E8C9-8D81-361C-7A1A7F94D9AC}"/>
              </a:ext>
            </a:extLst>
          </p:cNvPr>
          <p:cNvPicPr>
            <a:picLocks noChangeAspect="1"/>
          </p:cNvPicPr>
          <p:nvPr userDrawn="1"/>
        </p:nvPicPr>
        <p:blipFill>
          <a:blip r:embed="rId2"/>
          <a:stretch>
            <a:fillRect/>
          </a:stretch>
        </p:blipFill>
        <p:spPr>
          <a:xfrm>
            <a:off x="260264" y="1888398"/>
            <a:ext cx="3022600" cy="2882900"/>
          </a:xfrm>
          <a:prstGeom prst="rect">
            <a:avLst/>
          </a:prstGeom>
        </p:spPr>
      </p:pic>
      <p:pic>
        <p:nvPicPr>
          <p:cNvPr id="18" name="Picture 17">
            <a:extLst>
              <a:ext uri="{FF2B5EF4-FFF2-40B4-BE49-F238E27FC236}">
                <a16:creationId xmlns:a16="http://schemas.microsoft.com/office/drawing/2014/main" id="{298F07BC-0949-055D-D24D-B604F6A4F6C0}"/>
              </a:ext>
            </a:extLst>
          </p:cNvPr>
          <p:cNvPicPr>
            <a:picLocks noChangeAspect="1"/>
          </p:cNvPicPr>
          <p:nvPr userDrawn="1"/>
        </p:nvPicPr>
        <p:blipFill>
          <a:blip r:embed="rId3"/>
          <a:stretch>
            <a:fillRect/>
          </a:stretch>
        </p:blipFill>
        <p:spPr>
          <a:xfrm>
            <a:off x="3095767" y="1987550"/>
            <a:ext cx="3022600" cy="2882900"/>
          </a:xfrm>
          <a:prstGeom prst="rect">
            <a:avLst/>
          </a:prstGeom>
        </p:spPr>
      </p:pic>
      <p:pic>
        <p:nvPicPr>
          <p:cNvPr id="19" name="Picture 18">
            <a:extLst>
              <a:ext uri="{FF2B5EF4-FFF2-40B4-BE49-F238E27FC236}">
                <a16:creationId xmlns:a16="http://schemas.microsoft.com/office/drawing/2014/main" id="{0A0E58CE-4D1D-720C-5AD8-D8663EDC66AC}"/>
              </a:ext>
            </a:extLst>
          </p:cNvPr>
          <p:cNvPicPr>
            <a:picLocks noChangeAspect="1"/>
          </p:cNvPicPr>
          <p:nvPr userDrawn="1"/>
        </p:nvPicPr>
        <p:blipFill>
          <a:blip r:embed="rId4"/>
          <a:stretch>
            <a:fillRect/>
          </a:stretch>
        </p:blipFill>
        <p:spPr>
          <a:xfrm>
            <a:off x="8822048" y="1987550"/>
            <a:ext cx="3022600" cy="2882900"/>
          </a:xfrm>
          <a:prstGeom prst="rect">
            <a:avLst/>
          </a:prstGeom>
        </p:spPr>
      </p:pic>
      <p:pic>
        <p:nvPicPr>
          <p:cNvPr id="20" name="Picture 19">
            <a:extLst>
              <a:ext uri="{FF2B5EF4-FFF2-40B4-BE49-F238E27FC236}">
                <a16:creationId xmlns:a16="http://schemas.microsoft.com/office/drawing/2014/main" id="{5BFFAEFC-919B-6096-CCA2-D8AE45C86AC9}"/>
              </a:ext>
            </a:extLst>
          </p:cNvPr>
          <p:cNvPicPr>
            <a:picLocks noChangeAspect="1"/>
          </p:cNvPicPr>
          <p:nvPr userDrawn="1"/>
        </p:nvPicPr>
        <p:blipFill>
          <a:blip r:embed="rId5"/>
          <a:stretch>
            <a:fillRect/>
          </a:stretch>
        </p:blipFill>
        <p:spPr>
          <a:xfrm>
            <a:off x="5931270" y="1987550"/>
            <a:ext cx="3022600" cy="2882900"/>
          </a:xfrm>
          <a:prstGeom prst="rect">
            <a:avLst/>
          </a:prstGeom>
        </p:spPr>
      </p:pic>
    </p:spTree>
    <p:extLst>
      <p:ext uri="{BB962C8B-B14F-4D97-AF65-F5344CB8AC3E}">
        <p14:creationId xmlns:p14="http://schemas.microsoft.com/office/powerpoint/2010/main" val="36239879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0BAD4D6-EA44-82FA-7E64-167A8E8498FB}"/>
              </a:ext>
            </a:extLst>
          </p:cNvPr>
          <p:cNvSpPr/>
          <p:nvPr userDrawn="1"/>
        </p:nvSpPr>
        <p:spPr>
          <a:xfrm>
            <a:off x="0" y="6709558"/>
            <a:ext cx="12192000" cy="148442"/>
          </a:xfrm>
          <a:prstGeom prst="rect">
            <a:avLst/>
          </a:prstGeom>
          <a:gradFill flip="none" rotWithShape="1">
            <a:gsLst>
              <a:gs pos="55000">
                <a:srgbClr val="E5A6BD"/>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reeform 2">
            <a:extLst>
              <a:ext uri="{FF2B5EF4-FFF2-40B4-BE49-F238E27FC236}">
                <a16:creationId xmlns:a16="http://schemas.microsoft.com/office/drawing/2014/main" id="{6B016A71-4387-8BE7-BDC3-C45BF6434544}"/>
              </a:ext>
            </a:extLst>
          </p:cNvPr>
          <p:cNvSpPr/>
          <p:nvPr userDrawn="1"/>
        </p:nvSpPr>
        <p:spPr>
          <a:xfrm>
            <a:off x="10607328" y="5124886"/>
            <a:ext cx="1584672" cy="1584672"/>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grpSp>
        <p:nvGrpSpPr>
          <p:cNvPr id="8" name="Group 7">
            <a:extLst>
              <a:ext uri="{FF2B5EF4-FFF2-40B4-BE49-F238E27FC236}">
                <a16:creationId xmlns:a16="http://schemas.microsoft.com/office/drawing/2014/main" id="{B051002B-8E36-4D25-B54B-19B9288DD327}"/>
              </a:ext>
            </a:extLst>
          </p:cNvPr>
          <p:cNvGrpSpPr/>
          <p:nvPr userDrawn="1"/>
        </p:nvGrpSpPr>
        <p:grpSpPr>
          <a:xfrm>
            <a:off x="10720521" y="5238080"/>
            <a:ext cx="1358284" cy="1358284"/>
            <a:chOff x="10720521" y="5238080"/>
            <a:chExt cx="1358284" cy="1358284"/>
          </a:xfrm>
        </p:grpSpPr>
        <p:sp>
          <p:nvSpPr>
            <p:cNvPr id="6" name="Freeform 5">
              <a:extLst>
                <a:ext uri="{FF2B5EF4-FFF2-40B4-BE49-F238E27FC236}">
                  <a16:creationId xmlns:a16="http://schemas.microsoft.com/office/drawing/2014/main" id="{5FE25317-EBC0-418F-B1E8-88BEF69877A9}"/>
                </a:ext>
              </a:extLst>
            </p:cNvPr>
            <p:cNvSpPr/>
            <p:nvPr userDrawn="1"/>
          </p:nvSpPr>
          <p:spPr>
            <a:xfrm>
              <a:off x="10833240" y="5350799"/>
              <a:ext cx="1132847" cy="1132847"/>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7" name="Picture 6">
              <a:extLst>
                <a:ext uri="{FF2B5EF4-FFF2-40B4-BE49-F238E27FC236}">
                  <a16:creationId xmlns:a16="http://schemas.microsoft.com/office/drawing/2014/main" id="{A4B6259C-145F-6781-D547-DA83AE7242AA}"/>
                </a:ext>
              </a:extLst>
            </p:cNvPr>
            <p:cNvPicPr>
              <a:picLocks noChangeAspect="1"/>
            </p:cNvPicPr>
            <p:nvPr userDrawn="1"/>
          </p:nvPicPr>
          <p:blipFill>
            <a:blip r:embed="rId4"/>
            <a:stretch>
              <a:fillRect/>
            </a:stretch>
          </p:blipFill>
          <p:spPr>
            <a:xfrm>
              <a:off x="10720521" y="5238080"/>
              <a:ext cx="1358284" cy="1358284"/>
            </a:xfrm>
            <a:prstGeom prst="rect">
              <a:avLst/>
            </a:prstGeom>
          </p:spPr>
        </p:pic>
      </p:grpSp>
    </p:spTree>
    <p:extLst>
      <p:ext uri="{BB962C8B-B14F-4D97-AF65-F5344CB8AC3E}">
        <p14:creationId xmlns:p14="http://schemas.microsoft.com/office/powerpoint/2010/main" val="703305059"/>
      </p:ext>
    </p:extLst>
  </p:cSld>
  <p:clrMap bg1="lt1" tx1="dk1" bg2="lt2" tx2="dk2" accent1="accent1" accent2="accent2" accent3="accent3" accent4="accent4" accent5="accent5" accent6="accent6" hlink="hlink" folHlink="folHlink"/>
  <p:sldLayoutIdLst>
    <p:sldLayoutId id="2147483658" r:id="rId1"/>
  </p:sldLayoutIdLst>
  <p:hf hdr="0" dt="0"/>
  <p:txStyles>
    <p:title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4"/>
          <a:stretch>
            <a:fillRect/>
          </a:stretch>
        </p:blipFill>
        <p:spPr>
          <a:xfrm>
            <a:off x="329850" y="125650"/>
            <a:ext cx="1288317" cy="293063"/>
          </a:xfrm>
          <a:prstGeom prst="rect">
            <a:avLst/>
          </a:prstGeom>
        </p:spPr>
      </p:pic>
      <p:sp>
        <p:nvSpPr>
          <p:cNvPr id="13" name="Slide Number Placeholder 10">
            <a:extLst>
              <a:ext uri="{FF2B5EF4-FFF2-40B4-BE49-F238E27FC236}">
                <a16:creationId xmlns:a16="http://schemas.microsoft.com/office/drawing/2014/main" id="{DDEC4267-4C27-C33F-56EC-071BAE5BFC4F}"/>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14" name="Footer Placeholder 2">
            <a:extLst>
              <a:ext uri="{FF2B5EF4-FFF2-40B4-BE49-F238E27FC236}">
                <a16:creationId xmlns:a16="http://schemas.microsoft.com/office/drawing/2014/main" id="{5BEB51D3-1AEE-0E8F-DD6B-24253BEA6066}"/>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Stars</a:t>
            </a:r>
          </a:p>
        </p:txBody>
      </p:sp>
      <p:pic>
        <p:nvPicPr>
          <p:cNvPr id="20" name="Picture 19">
            <a:extLst>
              <a:ext uri="{FF2B5EF4-FFF2-40B4-BE49-F238E27FC236}">
                <a16:creationId xmlns:a16="http://schemas.microsoft.com/office/drawing/2014/main" id="{A799D015-4C15-02EF-6334-13BA8D5035B3}"/>
              </a:ext>
            </a:extLst>
          </p:cNvPr>
          <p:cNvPicPr>
            <a:picLocks noChangeAspect="1"/>
          </p:cNvPicPr>
          <p:nvPr userDrawn="1"/>
        </p:nvPicPr>
        <p:blipFill>
          <a:blip r:embed="rId5"/>
          <a:stretch>
            <a:fillRect/>
          </a:stretch>
        </p:blipFill>
        <p:spPr>
          <a:xfrm>
            <a:off x="605643" y="569960"/>
            <a:ext cx="11014448" cy="5678138"/>
          </a:xfrm>
          <a:prstGeom prst="rect">
            <a:avLst/>
          </a:prstGeom>
        </p:spPr>
      </p:pic>
      <p:sp>
        <p:nvSpPr>
          <p:cNvPr id="22" name="Rectangle 21">
            <a:extLst>
              <a:ext uri="{FF2B5EF4-FFF2-40B4-BE49-F238E27FC236}">
                <a16:creationId xmlns:a16="http://schemas.microsoft.com/office/drawing/2014/main" id="{966C0ADA-396E-EF38-D456-A93121784470}"/>
              </a:ext>
            </a:extLst>
          </p:cNvPr>
          <p:cNvSpPr/>
          <p:nvPr userDrawn="1"/>
        </p:nvSpPr>
        <p:spPr>
          <a:xfrm flipV="1">
            <a:off x="0" y="6857999"/>
            <a:ext cx="12192000" cy="45719"/>
          </a:xfrm>
          <a:prstGeom prst="rect">
            <a:avLst/>
          </a:prstGeom>
          <a:gradFill flip="none" rotWithShape="1">
            <a:gsLst>
              <a:gs pos="55000">
                <a:srgbClr val="E5A6BD"/>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F40B823-5A7F-4B91-04ED-733FED96B8A0}"/>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2" name="Picture 1">
            <a:extLst>
              <a:ext uri="{FF2B5EF4-FFF2-40B4-BE49-F238E27FC236}">
                <a16:creationId xmlns:a16="http://schemas.microsoft.com/office/drawing/2014/main" id="{339D33A7-B48F-8BD4-5C31-D24AD90C90C1}"/>
              </a:ext>
            </a:extLst>
          </p:cNvPr>
          <p:cNvPicPr>
            <a:picLocks noChangeAspect="1"/>
          </p:cNvPicPr>
          <p:nvPr userDrawn="1"/>
        </p:nvPicPr>
        <p:blipFill>
          <a:blip r:embed="rId6"/>
          <a:stretch>
            <a:fillRect/>
          </a:stretch>
        </p:blipFill>
        <p:spPr>
          <a:xfrm>
            <a:off x="11210625" y="5872708"/>
            <a:ext cx="908006" cy="908006"/>
          </a:xfrm>
          <a:prstGeom prst="rect">
            <a:avLst/>
          </a:prstGeom>
        </p:spPr>
      </p:pic>
    </p:spTree>
    <p:extLst>
      <p:ext uri="{BB962C8B-B14F-4D97-AF65-F5344CB8AC3E}">
        <p14:creationId xmlns:p14="http://schemas.microsoft.com/office/powerpoint/2010/main" val="283983337"/>
      </p:ext>
    </p:extLst>
  </p:cSld>
  <p:clrMap bg1="lt1" tx1="dk1" bg2="lt2" tx2="dk2" accent1="accent1" accent2="accent2" accent3="accent3" accent4="accent4" accent5="accent5" accent6="accent6" hlink="hlink" folHlink="folHlink"/>
  <p:sldLayoutIdLst>
    <p:sldLayoutId id="2147483660" r:id="rId1"/>
  </p:sldLayoutIdLst>
  <p:hf hdr="0" dt="0"/>
  <p:txStyles>
    <p:title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4"/>
          <a:stretch>
            <a:fillRect/>
          </a:stretch>
        </p:blipFill>
        <p:spPr>
          <a:xfrm>
            <a:off x="329850" y="125650"/>
            <a:ext cx="1288317" cy="293063"/>
          </a:xfrm>
          <a:prstGeom prst="rect">
            <a:avLst/>
          </a:prstGeom>
        </p:spPr>
      </p:pic>
      <p:sp>
        <p:nvSpPr>
          <p:cNvPr id="6" name="Slide Number Placeholder 10">
            <a:extLst>
              <a:ext uri="{FF2B5EF4-FFF2-40B4-BE49-F238E27FC236}">
                <a16:creationId xmlns:a16="http://schemas.microsoft.com/office/drawing/2014/main" id="{FD57AB32-D380-9644-4B80-FE16F749A29D}"/>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7" name="Footer Placeholder 2">
            <a:extLst>
              <a:ext uri="{FF2B5EF4-FFF2-40B4-BE49-F238E27FC236}">
                <a16:creationId xmlns:a16="http://schemas.microsoft.com/office/drawing/2014/main" id="{2DC57125-293F-8096-16C0-16B0B5E838C6}"/>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Stars</a:t>
            </a:r>
          </a:p>
        </p:txBody>
      </p:sp>
      <p:pic>
        <p:nvPicPr>
          <p:cNvPr id="8" name="Picture 7">
            <a:extLst>
              <a:ext uri="{FF2B5EF4-FFF2-40B4-BE49-F238E27FC236}">
                <a16:creationId xmlns:a16="http://schemas.microsoft.com/office/drawing/2014/main" id="{840A0F9D-524F-3D8F-FF13-8F3F7CD21E37}"/>
              </a:ext>
            </a:extLst>
          </p:cNvPr>
          <p:cNvPicPr>
            <a:picLocks noChangeAspect="1"/>
          </p:cNvPicPr>
          <p:nvPr userDrawn="1"/>
        </p:nvPicPr>
        <p:blipFill>
          <a:blip r:embed="rId5"/>
          <a:stretch>
            <a:fillRect/>
          </a:stretch>
        </p:blipFill>
        <p:spPr>
          <a:xfrm>
            <a:off x="605643" y="569960"/>
            <a:ext cx="11014448" cy="5678138"/>
          </a:xfrm>
          <a:prstGeom prst="rect">
            <a:avLst/>
          </a:prstGeom>
        </p:spPr>
      </p:pic>
      <p:sp>
        <p:nvSpPr>
          <p:cNvPr id="9" name="Rectangle 8">
            <a:extLst>
              <a:ext uri="{FF2B5EF4-FFF2-40B4-BE49-F238E27FC236}">
                <a16:creationId xmlns:a16="http://schemas.microsoft.com/office/drawing/2014/main" id="{07BB7EB4-E0D3-D45D-AA93-9C8092C0F3C9}"/>
              </a:ext>
            </a:extLst>
          </p:cNvPr>
          <p:cNvSpPr/>
          <p:nvPr userDrawn="1"/>
        </p:nvSpPr>
        <p:spPr>
          <a:xfrm flipV="1">
            <a:off x="0" y="6857999"/>
            <a:ext cx="12192000" cy="45719"/>
          </a:xfrm>
          <a:prstGeom prst="rect">
            <a:avLst/>
          </a:prstGeom>
          <a:gradFill flip="none" rotWithShape="1">
            <a:gsLst>
              <a:gs pos="55000">
                <a:srgbClr val="E5A6BD"/>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Placeholder 1">
            <a:extLst>
              <a:ext uri="{FF2B5EF4-FFF2-40B4-BE49-F238E27FC236}">
                <a16:creationId xmlns:a16="http://schemas.microsoft.com/office/drawing/2014/main" id="{5485FCA6-5E29-2775-C533-A275B6A4DA86}"/>
              </a:ext>
            </a:extLst>
          </p:cNvPr>
          <p:cNvSpPr>
            <a:spLocks noGrp="1"/>
          </p:cNvSpPr>
          <p:nvPr>
            <p:ph type="title"/>
          </p:nvPr>
        </p:nvSpPr>
        <p:spPr>
          <a:xfrm>
            <a:off x="882869" y="1078646"/>
            <a:ext cx="5213131" cy="468862"/>
          </a:xfrm>
          <a:prstGeom prst="rect">
            <a:avLst/>
          </a:prstGeom>
        </p:spPr>
        <p:txBody>
          <a:bodyPr vert="horz" lIns="91440" tIns="45720" rIns="91440" bIns="45720" rtlCol="0" anchor="ctr">
            <a:normAutofit/>
          </a:bodyPr>
          <a:lstStyle/>
          <a:p>
            <a:r>
              <a:rPr lang="en-US" dirty="0"/>
              <a:t>Click to edit Master title style</a:t>
            </a:r>
          </a:p>
        </p:txBody>
      </p:sp>
      <p:sp>
        <p:nvSpPr>
          <p:cNvPr id="3" name="Freeform 2">
            <a:extLst>
              <a:ext uri="{FF2B5EF4-FFF2-40B4-BE49-F238E27FC236}">
                <a16:creationId xmlns:a16="http://schemas.microsoft.com/office/drawing/2014/main" id="{85F94F74-2E5D-D578-4AB4-57484BB3F12B}"/>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2" name="Picture 1">
            <a:extLst>
              <a:ext uri="{FF2B5EF4-FFF2-40B4-BE49-F238E27FC236}">
                <a16:creationId xmlns:a16="http://schemas.microsoft.com/office/drawing/2014/main" id="{17EDE286-325D-76E2-9949-4223839F7AC9}"/>
              </a:ext>
            </a:extLst>
          </p:cNvPr>
          <p:cNvPicPr>
            <a:picLocks noChangeAspect="1"/>
          </p:cNvPicPr>
          <p:nvPr userDrawn="1"/>
        </p:nvPicPr>
        <p:blipFill>
          <a:blip r:embed="rId6"/>
          <a:stretch>
            <a:fillRect/>
          </a:stretch>
        </p:blipFill>
        <p:spPr>
          <a:xfrm>
            <a:off x="11210625" y="5872708"/>
            <a:ext cx="908006" cy="908006"/>
          </a:xfrm>
          <a:prstGeom prst="rect">
            <a:avLst/>
          </a:prstGeom>
        </p:spPr>
      </p:pic>
    </p:spTree>
    <p:extLst>
      <p:ext uri="{BB962C8B-B14F-4D97-AF65-F5344CB8AC3E}">
        <p14:creationId xmlns:p14="http://schemas.microsoft.com/office/powerpoint/2010/main" val="3562874331"/>
      </p:ext>
    </p:extLst>
  </p:cSld>
  <p:clrMap bg1="lt1" tx1="dk1" bg2="lt2" tx2="dk2" accent1="accent1" accent2="accent2" accent3="accent3" accent4="accent4" accent5="accent5" accent6="accent6" hlink="hlink" folHlink="folHlink"/>
  <p:sldLayoutIdLst>
    <p:sldLayoutId id="2147483664" r:id="rId1"/>
  </p:sldLayoutIdLs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4"/>
          <a:stretch>
            <a:fillRect/>
          </a:stretch>
        </p:blipFill>
        <p:spPr>
          <a:xfrm>
            <a:off x="329850" y="125650"/>
            <a:ext cx="1288317" cy="293063"/>
          </a:xfrm>
          <a:prstGeom prst="rect">
            <a:avLst/>
          </a:prstGeom>
        </p:spPr>
      </p:pic>
      <p:sp>
        <p:nvSpPr>
          <p:cNvPr id="10" name="Rectangle 9">
            <a:extLst>
              <a:ext uri="{FF2B5EF4-FFF2-40B4-BE49-F238E27FC236}">
                <a16:creationId xmlns:a16="http://schemas.microsoft.com/office/drawing/2014/main" id="{E216A094-F568-C793-8F97-27AFF6070F2C}"/>
              </a:ext>
            </a:extLst>
          </p:cNvPr>
          <p:cNvSpPr/>
          <p:nvPr userDrawn="1"/>
        </p:nvSpPr>
        <p:spPr>
          <a:xfrm flipV="1">
            <a:off x="0" y="7784275"/>
            <a:ext cx="12192000" cy="45719"/>
          </a:xfrm>
          <a:prstGeom prst="rect">
            <a:avLst/>
          </a:prstGeom>
          <a:gradFill flip="none" rotWithShape="1">
            <a:gsLst>
              <a:gs pos="55000">
                <a:schemeClr val="accent1">
                  <a:tint val="66000"/>
                  <a:satMod val="160000"/>
                </a:schemeClr>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0">
            <a:extLst>
              <a:ext uri="{FF2B5EF4-FFF2-40B4-BE49-F238E27FC236}">
                <a16:creationId xmlns:a16="http://schemas.microsoft.com/office/drawing/2014/main" id="{A9C39C8B-2BFF-098E-E1C9-FA7041200685}"/>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16" name="Footer Placeholder 2">
            <a:extLst>
              <a:ext uri="{FF2B5EF4-FFF2-40B4-BE49-F238E27FC236}">
                <a16:creationId xmlns:a16="http://schemas.microsoft.com/office/drawing/2014/main" id="{799D4C5B-67DC-6D09-72BE-956E60EACAD7}"/>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Stars</a:t>
            </a:r>
          </a:p>
        </p:txBody>
      </p:sp>
      <p:pic>
        <p:nvPicPr>
          <p:cNvPr id="17" name="Picture 16">
            <a:extLst>
              <a:ext uri="{FF2B5EF4-FFF2-40B4-BE49-F238E27FC236}">
                <a16:creationId xmlns:a16="http://schemas.microsoft.com/office/drawing/2014/main" id="{7D99DB8F-3E3A-7E1E-F27A-B431376754D2}"/>
              </a:ext>
            </a:extLst>
          </p:cNvPr>
          <p:cNvPicPr>
            <a:picLocks noChangeAspect="1"/>
          </p:cNvPicPr>
          <p:nvPr userDrawn="1"/>
        </p:nvPicPr>
        <p:blipFill>
          <a:blip r:embed="rId5"/>
          <a:stretch>
            <a:fillRect/>
          </a:stretch>
        </p:blipFill>
        <p:spPr>
          <a:xfrm>
            <a:off x="605643" y="569960"/>
            <a:ext cx="11014448" cy="5678138"/>
          </a:xfrm>
          <a:prstGeom prst="rect">
            <a:avLst/>
          </a:prstGeom>
        </p:spPr>
      </p:pic>
      <p:sp>
        <p:nvSpPr>
          <p:cNvPr id="19" name="Rectangle 18">
            <a:extLst>
              <a:ext uri="{FF2B5EF4-FFF2-40B4-BE49-F238E27FC236}">
                <a16:creationId xmlns:a16="http://schemas.microsoft.com/office/drawing/2014/main" id="{62B0AB55-15AC-72C6-0E6F-5E9F62A1278E}"/>
              </a:ext>
            </a:extLst>
          </p:cNvPr>
          <p:cNvSpPr/>
          <p:nvPr userDrawn="1"/>
        </p:nvSpPr>
        <p:spPr>
          <a:xfrm flipV="1">
            <a:off x="0" y="6857999"/>
            <a:ext cx="12192000" cy="45719"/>
          </a:xfrm>
          <a:prstGeom prst="rect">
            <a:avLst/>
          </a:prstGeom>
          <a:gradFill flip="none" rotWithShape="1">
            <a:gsLst>
              <a:gs pos="55000">
                <a:srgbClr val="E5A6BD"/>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2883D54-12B7-02EF-BF12-88C756231103}"/>
              </a:ext>
            </a:extLst>
          </p:cNvPr>
          <p:cNvSpPr>
            <a:spLocks noGrp="1"/>
          </p:cNvSpPr>
          <p:nvPr>
            <p:ph type="title"/>
          </p:nvPr>
        </p:nvSpPr>
        <p:spPr>
          <a:xfrm>
            <a:off x="838200" y="108593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Freeform 3">
            <a:extLst>
              <a:ext uri="{FF2B5EF4-FFF2-40B4-BE49-F238E27FC236}">
                <a16:creationId xmlns:a16="http://schemas.microsoft.com/office/drawing/2014/main" id="{20C9B92E-4881-92A7-D5A5-88CE3E779FD2}"/>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3" name="Picture 2">
            <a:extLst>
              <a:ext uri="{FF2B5EF4-FFF2-40B4-BE49-F238E27FC236}">
                <a16:creationId xmlns:a16="http://schemas.microsoft.com/office/drawing/2014/main" id="{6FD99E71-A53E-58F6-62E1-3083B0598594}"/>
              </a:ext>
            </a:extLst>
          </p:cNvPr>
          <p:cNvPicPr>
            <a:picLocks noChangeAspect="1"/>
          </p:cNvPicPr>
          <p:nvPr userDrawn="1"/>
        </p:nvPicPr>
        <p:blipFill>
          <a:blip r:embed="rId6"/>
          <a:stretch>
            <a:fillRect/>
          </a:stretch>
        </p:blipFill>
        <p:spPr>
          <a:xfrm>
            <a:off x="11210625" y="5872708"/>
            <a:ext cx="908006" cy="908006"/>
          </a:xfrm>
          <a:prstGeom prst="rect">
            <a:avLst/>
          </a:prstGeom>
        </p:spPr>
      </p:pic>
    </p:spTree>
    <p:extLst>
      <p:ext uri="{BB962C8B-B14F-4D97-AF65-F5344CB8AC3E}">
        <p14:creationId xmlns:p14="http://schemas.microsoft.com/office/powerpoint/2010/main" val="4032717372"/>
      </p:ext>
    </p:extLst>
  </p:cSld>
  <p:clrMap bg1="lt1" tx1="dk1" bg2="lt2" tx2="dk2" accent1="accent1" accent2="accent2" accent3="accent3" accent4="accent4" accent5="accent5" accent6="accent6" hlink="hlink" folHlink="folHlink"/>
  <p:sldLayoutIdLst>
    <p:sldLayoutId id="2147483662" r:id="rId1"/>
  </p:sldLayoutIdLst>
  <p:hf hdr="0" dt="0"/>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8DD68D7-E6E0-B14F-EAD2-3963C25628EF}"/>
              </a:ext>
            </a:extLst>
          </p:cNvPr>
          <p:cNvPicPr>
            <a:picLocks noChangeAspect="1"/>
          </p:cNvPicPr>
          <p:nvPr userDrawn="1"/>
        </p:nvPicPr>
        <p:blipFill>
          <a:blip r:embed="rId5"/>
          <a:stretch>
            <a:fillRect/>
          </a:stretch>
        </p:blipFill>
        <p:spPr>
          <a:xfrm>
            <a:off x="329850" y="125650"/>
            <a:ext cx="1288317" cy="293063"/>
          </a:xfrm>
          <a:prstGeom prst="rect">
            <a:avLst/>
          </a:prstGeom>
        </p:spPr>
      </p:pic>
      <p:sp>
        <p:nvSpPr>
          <p:cNvPr id="10" name="Rectangle 9">
            <a:extLst>
              <a:ext uri="{FF2B5EF4-FFF2-40B4-BE49-F238E27FC236}">
                <a16:creationId xmlns:a16="http://schemas.microsoft.com/office/drawing/2014/main" id="{E216A094-F568-C793-8F97-27AFF6070F2C}"/>
              </a:ext>
            </a:extLst>
          </p:cNvPr>
          <p:cNvSpPr/>
          <p:nvPr userDrawn="1"/>
        </p:nvSpPr>
        <p:spPr>
          <a:xfrm flipV="1">
            <a:off x="0" y="7784275"/>
            <a:ext cx="12192000" cy="45719"/>
          </a:xfrm>
          <a:prstGeom prst="rect">
            <a:avLst/>
          </a:prstGeom>
          <a:gradFill flip="none" rotWithShape="1">
            <a:gsLst>
              <a:gs pos="55000">
                <a:schemeClr val="accent1">
                  <a:tint val="66000"/>
                  <a:satMod val="160000"/>
                </a:schemeClr>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0">
            <a:extLst>
              <a:ext uri="{FF2B5EF4-FFF2-40B4-BE49-F238E27FC236}">
                <a16:creationId xmlns:a16="http://schemas.microsoft.com/office/drawing/2014/main" id="{A9C39C8B-2BFF-098E-E1C9-FA7041200685}"/>
              </a:ext>
            </a:extLst>
          </p:cNvPr>
          <p:cNvSpPr>
            <a:spLocks noGrp="1"/>
          </p:cNvSpPr>
          <p:nvPr>
            <p:ph type="sldNum" sz="quarter" idx="4"/>
          </p:nvPr>
        </p:nvSpPr>
        <p:spPr>
          <a:xfrm>
            <a:off x="518494" y="6387103"/>
            <a:ext cx="384028" cy="365125"/>
          </a:xfrm>
          <a:prstGeom prst="rect">
            <a:avLst/>
          </a:prstGeom>
        </p:spPr>
        <p:txBody>
          <a:bodyPr vert="horz" lIns="91440" tIns="45720" rIns="91440" bIns="45720" rtlCol="0" anchor="ctr"/>
          <a:lstStyle>
            <a:lvl1pPr algn="l">
              <a:defRPr sz="1200">
                <a:solidFill>
                  <a:schemeClr val="bg1"/>
                </a:solidFill>
              </a:defRPr>
            </a:lvl1pPr>
          </a:lstStyle>
          <a:p>
            <a:fld id="{8D407A93-5F51-6D4C-9C0B-941BF48061CC}" type="slidenum">
              <a:rPr lang="en-US" smtClean="0"/>
              <a:pPr/>
              <a:t>‹#›</a:t>
            </a:fld>
            <a:endParaRPr lang="en-US" dirty="0"/>
          </a:p>
        </p:txBody>
      </p:sp>
      <p:sp>
        <p:nvSpPr>
          <p:cNvPr id="16" name="Footer Placeholder 2">
            <a:extLst>
              <a:ext uri="{FF2B5EF4-FFF2-40B4-BE49-F238E27FC236}">
                <a16:creationId xmlns:a16="http://schemas.microsoft.com/office/drawing/2014/main" id="{799D4C5B-67DC-6D09-72BE-956E60EACAD7}"/>
              </a:ext>
            </a:extLst>
          </p:cNvPr>
          <p:cNvSpPr>
            <a:spLocks noGrp="1"/>
          </p:cNvSpPr>
          <p:nvPr>
            <p:ph type="ftr" sz="quarter" idx="3"/>
          </p:nvPr>
        </p:nvSpPr>
        <p:spPr>
          <a:xfrm>
            <a:off x="914400" y="6386000"/>
            <a:ext cx="1983179" cy="365125"/>
          </a:xfrm>
          <a:prstGeom prst="rect">
            <a:avLst/>
          </a:prstGeom>
        </p:spPr>
        <p:txBody>
          <a:bodyPr vert="horz" lIns="91440" tIns="45720" rIns="91440" bIns="45720" rtlCol="0" anchor="ctr"/>
          <a:lstStyle>
            <a:lvl1pPr algn="l">
              <a:defRPr sz="1200">
                <a:solidFill>
                  <a:schemeClr val="bg1"/>
                </a:solidFill>
              </a:defRPr>
            </a:lvl1pPr>
          </a:lstStyle>
          <a:p>
            <a:r>
              <a:rPr lang="en-US" dirty="0"/>
              <a:t>Stars</a:t>
            </a:r>
          </a:p>
        </p:txBody>
      </p:sp>
      <p:pic>
        <p:nvPicPr>
          <p:cNvPr id="17" name="Picture 16">
            <a:extLst>
              <a:ext uri="{FF2B5EF4-FFF2-40B4-BE49-F238E27FC236}">
                <a16:creationId xmlns:a16="http://schemas.microsoft.com/office/drawing/2014/main" id="{7D99DB8F-3E3A-7E1E-F27A-B431376754D2}"/>
              </a:ext>
            </a:extLst>
          </p:cNvPr>
          <p:cNvPicPr>
            <a:picLocks noChangeAspect="1"/>
          </p:cNvPicPr>
          <p:nvPr userDrawn="1"/>
        </p:nvPicPr>
        <p:blipFill>
          <a:blip r:embed="rId6"/>
          <a:stretch>
            <a:fillRect/>
          </a:stretch>
        </p:blipFill>
        <p:spPr>
          <a:xfrm>
            <a:off x="605643" y="569960"/>
            <a:ext cx="11014448" cy="5678138"/>
          </a:xfrm>
          <a:prstGeom prst="rect">
            <a:avLst/>
          </a:prstGeom>
        </p:spPr>
      </p:pic>
      <p:sp>
        <p:nvSpPr>
          <p:cNvPr id="19" name="Rectangle 18">
            <a:extLst>
              <a:ext uri="{FF2B5EF4-FFF2-40B4-BE49-F238E27FC236}">
                <a16:creationId xmlns:a16="http://schemas.microsoft.com/office/drawing/2014/main" id="{62B0AB55-15AC-72C6-0E6F-5E9F62A1278E}"/>
              </a:ext>
            </a:extLst>
          </p:cNvPr>
          <p:cNvSpPr/>
          <p:nvPr userDrawn="1"/>
        </p:nvSpPr>
        <p:spPr>
          <a:xfrm flipV="1">
            <a:off x="0" y="6857999"/>
            <a:ext cx="12192000" cy="45719"/>
          </a:xfrm>
          <a:prstGeom prst="rect">
            <a:avLst/>
          </a:prstGeom>
          <a:gradFill flip="none" rotWithShape="1">
            <a:gsLst>
              <a:gs pos="55000">
                <a:srgbClr val="E5A6BD"/>
              </a:gs>
              <a:gs pos="100000">
                <a:schemeClr val="bg1"/>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62883D54-12B7-02EF-BF12-88C756231103}"/>
              </a:ext>
            </a:extLst>
          </p:cNvPr>
          <p:cNvSpPr>
            <a:spLocks noGrp="1"/>
          </p:cNvSpPr>
          <p:nvPr>
            <p:ph type="title"/>
          </p:nvPr>
        </p:nvSpPr>
        <p:spPr>
          <a:xfrm>
            <a:off x="838200" y="773695"/>
            <a:ext cx="4432443" cy="424813"/>
          </a:xfrm>
          <a:prstGeom prst="rect">
            <a:avLst/>
          </a:prstGeom>
        </p:spPr>
        <p:txBody>
          <a:bodyPr vert="horz" lIns="91440" tIns="45720" rIns="91440" bIns="45720" rtlCol="0" anchor="ctr">
            <a:normAutofit/>
          </a:bodyPr>
          <a:lstStyle/>
          <a:p>
            <a:r>
              <a:rPr lang="en-US" dirty="0" err="1"/>
              <a:t>Misc</a:t>
            </a:r>
            <a:r>
              <a:rPr lang="en-US" dirty="0"/>
              <a:t> Design Elements</a:t>
            </a:r>
          </a:p>
        </p:txBody>
      </p:sp>
      <p:sp>
        <p:nvSpPr>
          <p:cNvPr id="4" name="Freeform 3">
            <a:extLst>
              <a:ext uri="{FF2B5EF4-FFF2-40B4-BE49-F238E27FC236}">
                <a16:creationId xmlns:a16="http://schemas.microsoft.com/office/drawing/2014/main" id="{14170EB7-A4D6-A473-A11C-5C8A67508BDF}"/>
              </a:ext>
            </a:extLst>
          </p:cNvPr>
          <p:cNvSpPr/>
          <p:nvPr userDrawn="1"/>
        </p:nvSpPr>
        <p:spPr>
          <a:xfrm>
            <a:off x="11141034" y="5807034"/>
            <a:ext cx="1050966" cy="1050966"/>
          </a:xfrm>
          <a:custGeom>
            <a:avLst/>
            <a:gdLst>
              <a:gd name="connsiteX0" fmla="*/ 1414463 w 2828926"/>
              <a:gd name="connsiteY0" fmla="*/ 0 h 2828926"/>
              <a:gd name="connsiteX1" fmla="*/ 2828926 w 2828926"/>
              <a:gd name="connsiteY1" fmla="*/ 1414463 h 2828926"/>
              <a:gd name="connsiteX2" fmla="*/ 2828925 w 2828926"/>
              <a:gd name="connsiteY2" fmla="*/ 1414483 h 2828926"/>
              <a:gd name="connsiteX3" fmla="*/ 2828925 w 2828926"/>
              <a:gd name="connsiteY3" fmla="*/ 2828925 h 2828926"/>
              <a:gd name="connsiteX4" fmla="*/ 1414483 w 2828926"/>
              <a:gd name="connsiteY4" fmla="*/ 2828925 h 2828926"/>
              <a:gd name="connsiteX5" fmla="*/ 1414463 w 2828926"/>
              <a:gd name="connsiteY5" fmla="*/ 2828926 h 2828926"/>
              <a:gd name="connsiteX6" fmla="*/ 0 w 2828926"/>
              <a:gd name="connsiteY6" fmla="*/ 1414463 h 2828926"/>
              <a:gd name="connsiteX7" fmla="*/ 1414463 w 2828926"/>
              <a:gd name="connsiteY7" fmla="*/ 0 h 2828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28926" h="2828926">
                <a:moveTo>
                  <a:pt x="1414463" y="0"/>
                </a:moveTo>
                <a:cubicBezTo>
                  <a:pt x="2195649" y="0"/>
                  <a:pt x="2828926" y="633277"/>
                  <a:pt x="2828926" y="1414463"/>
                </a:cubicBezTo>
                <a:lnTo>
                  <a:pt x="2828925" y="1414483"/>
                </a:lnTo>
                <a:lnTo>
                  <a:pt x="2828925" y="2828925"/>
                </a:lnTo>
                <a:lnTo>
                  <a:pt x="1414483" y="2828925"/>
                </a:lnTo>
                <a:lnTo>
                  <a:pt x="1414463" y="2828926"/>
                </a:lnTo>
                <a:cubicBezTo>
                  <a:pt x="633277" y="2828926"/>
                  <a:pt x="0" y="2195649"/>
                  <a:pt x="0" y="1414463"/>
                </a:cubicBezTo>
                <a:cubicBezTo>
                  <a:pt x="0" y="633277"/>
                  <a:pt x="633277" y="0"/>
                  <a:pt x="1414463"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_tradnl" dirty="0"/>
          </a:p>
        </p:txBody>
      </p:sp>
      <p:pic>
        <p:nvPicPr>
          <p:cNvPr id="3" name="Picture 2">
            <a:extLst>
              <a:ext uri="{FF2B5EF4-FFF2-40B4-BE49-F238E27FC236}">
                <a16:creationId xmlns:a16="http://schemas.microsoft.com/office/drawing/2014/main" id="{58E539D4-DE3F-653C-3202-C22F9B4274F8}"/>
              </a:ext>
            </a:extLst>
          </p:cNvPr>
          <p:cNvPicPr>
            <a:picLocks noChangeAspect="1"/>
          </p:cNvPicPr>
          <p:nvPr userDrawn="1"/>
        </p:nvPicPr>
        <p:blipFill>
          <a:blip r:embed="rId7"/>
          <a:stretch>
            <a:fillRect/>
          </a:stretch>
        </p:blipFill>
        <p:spPr>
          <a:xfrm>
            <a:off x="11210625" y="5872708"/>
            <a:ext cx="908006" cy="908006"/>
          </a:xfrm>
          <a:prstGeom prst="rect">
            <a:avLst/>
          </a:prstGeom>
        </p:spPr>
      </p:pic>
    </p:spTree>
    <p:extLst>
      <p:ext uri="{BB962C8B-B14F-4D97-AF65-F5344CB8AC3E}">
        <p14:creationId xmlns:p14="http://schemas.microsoft.com/office/powerpoint/2010/main" val="2581793268"/>
      </p:ext>
    </p:extLst>
  </p:cSld>
  <p:clrMap bg1="lt1" tx1="dk1" bg2="lt2" tx2="dk2" accent1="accent1" accent2="accent2" accent3="accent3" accent4="accent4" accent5="accent5" accent6="accent6" hlink="hlink" folHlink="folHlink"/>
  <p:sldLayoutIdLst>
    <p:sldLayoutId id="2147483666" r:id="rId1"/>
    <p:sldLayoutId id="2147483667" r:id="rId2"/>
  </p:sldLayoutIdLst>
  <p:hf hdr="0" dt="0"/>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6.jpeg"/><Relationship Id="rId7" Type="http://schemas.openxmlformats.org/officeDocument/2006/relationships/image" Target="../media/image45.sv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2.png"/><Relationship Id="rId7"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18" Type="http://schemas.openxmlformats.org/officeDocument/2006/relationships/image" Target="../media/image60.jpeg"/><Relationship Id="rId3" Type="http://schemas.openxmlformats.org/officeDocument/2006/relationships/image" Target="../media/image42.png"/><Relationship Id="rId7" Type="http://schemas.openxmlformats.org/officeDocument/2006/relationships/image" Target="../media/image49.jpeg"/><Relationship Id="rId12" Type="http://schemas.openxmlformats.org/officeDocument/2006/relationships/image" Target="../media/image54.png"/><Relationship Id="rId17" Type="http://schemas.openxmlformats.org/officeDocument/2006/relationships/image" Target="../media/image59.jpeg"/><Relationship Id="rId2" Type="http://schemas.openxmlformats.org/officeDocument/2006/relationships/notesSlide" Target="../notesSlides/notesSlide14.xml"/><Relationship Id="rId16" Type="http://schemas.openxmlformats.org/officeDocument/2006/relationships/image" Target="../media/image58.jpeg"/><Relationship Id="rId1" Type="http://schemas.openxmlformats.org/officeDocument/2006/relationships/slideLayout" Target="../slideLayouts/slideLayout3.xml"/><Relationship Id="rId6" Type="http://schemas.openxmlformats.org/officeDocument/2006/relationships/image" Target="../media/image45.svg"/><Relationship Id="rId11" Type="http://schemas.openxmlformats.org/officeDocument/2006/relationships/image" Target="../media/image53.jpeg"/><Relationship Id="rId5" Type="http://schemas.openxmlformats.org/officeDocument/2006/relationships/image" Target="../media/image44.png"/><Relationship Id="rId15" Type="http://schemas.openxmlformats.org/officeDocument/2006/relationships/image" Target="../media/image57.png"/><Relationship Id="rId10" Type="http://schemas.openxmlformats.org/officeDocument/2006/relationships/image" Target="../media/image52.jpeg"/><Relationship Id="rId4" Type="http://schemas.openxmlformats.org/officeDocument/2006/relationships/image" Target="../media/image43.svg"/><Relationship Id="rId9" Type="http://schemas.openxmlformats.org/officeDocument/2006/relationships/image" Target="../media/image51.png"/><Relationship Id="rId1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3.png"/><Relationship Id="rId5" Type="http://schemas.microsoft.com/office/2007/relationships/hdphoto" Target="../media/hdphoto1.wdp"/><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3" Type="http://schemas.openxmlformats.org/officeDocument/2006/relationships/hyperlink" Target="http://www.kahoot.it/"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2.sv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5.sv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269100-96A6-6EC0-2248-BA1D7870308E}"/>
              </a:ext>
            </a:extLst>
          </p:cNvPr>
          <p:cNvSpPr>
            <a:spLocks noGrp="1"/>
          </p:cNvSpPr>
          <p:nvPr>
            <p:ph type="title"/>
          </p:nvPr>
        </p:nvSpPr>
        <p:spPr>
          <a:prstGeom prst="rect">
            <a:avLst/>
          </a:prstGeom>
        </p:spPr>
        <p:txBody>
          <a:bodyPr>
            <a:normAutofit/>
          </a:bodyPr>
          <a:lstStyle/>
          <a:p>
            <a:r>
              <a:rPr lang="en-US" noProof="0" dirty="0"/>
              <a:t>Stars</a:t>
            </a:r>
          </a:p>
        </p:txBody>
      </p:sp>
      <p:sp>
        <p:nvSpPr>
          <p:cNvPr id="2" name="Footer Placeholder 2">
            <a:extLst>
              <a:ext uri="{FF2B5EF4-FFF2-40B4-BE49-F238E27FC236}">
                <a16:creationId xmlns:a16="http://schemas.microsoft.com/office/drawing/2014/main" id="{77F9C13B-F0A3-1705-DE15-913013A4C4C9}"/>
              </a:ext>
            </a:extLst>
          </p:cNvPr>
          <p:cNvSpPr txBox="1">
            <a:spLocks/>
          </p:cNvSpPr>
          <p:nvPr/>
        </p:nvSpPr>
        <p:spPr>
          <a:xfrm>
            <a:off x="0" y="6321636"/>
            <a:ext cx="439424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All images are credited to NASA, unless otherwise specified</a:t>
            </a:r>
          </a:p>
        </p:txBody>
      </p:sp>
    </p:spTree>
    <p:extLst>
      <p:ext uri="{BB962C8B-B14F-4D97-AF65-F5344CB8AC3E}">
        <p14:creationId xmlns:p14="http://schemas.microsoft.com/office/powerpoint/2010/main" val="2072797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43C57-0348-759B-A254-1C79945CD20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F6AE3D-332E-A81A-1F8A-A60C2C305ABF}"/>
              </a:ext>
            </a:extLst>
          </p:cNvPr>
          <p:cNvSpPr>
            <a:spLocks noGrp="1"/>
          </p:cNvSpPr>
          <p:nvPr>
            <p:ph type="sldNum" sz="quarter" idx="4"/>
          </p:nvPr>
        </p:nvSpPr>
        <p:spPr/>
        <p:txBody>
          <a:bodyPr/>
          <a:lstStyle/>
          <a:p>
            <a:fld id="{8D407A93-5F51-6D4C-9C0B-941BF48061CC}" type="slidenum">
              <a:rPr lang="en-US" smtClean="0"/>
              <a:pPr/>
              <a:t>10</a:t>
            </a:fld>
            <a:endParaRPr lang="en-US" dirty="0"/>
          </a:p>
        </p:txBody>
      </p:sp>
      <p:sp>
        <p:nvSpPr>
          <p:cNvPr id="3" name="Footer Placeholder 2">
            <a:extLst>
              <a:ext uri="{FF2B5EF4-FFF2-40B4-BE49-F238E27FC236}">
                <a16:creationId xmlns:a16="http://schemas.microsoft.com/office/drawing/2014/main" id="{DA82C1A2-D7EE-C6B2-8A9B-2E1AAC4E03AD}"/>
              </a:ext>
            </a:extLst>
          </p:cNvPr>
          <p:cNvSpPr>
            <a:spLocks noGrp="1"/>
          </p:cNvSpPr>
          <p:nvPr>
            <p:ph type="ftr" sz="quarter" idx="3"/>
          </p:nvPr>
        </p:nvSpPr>
        <p:spPr/>
        <p:txBody>
          <a:bodyPr/>
          <a:lstStyle/>
          <a:p>
            <a:r>
              <a:rPr lang="en-US"/>
              <a:t>Stars</a:t>
            </a:r>
            <a:endParaRPr lang="en-US" dirty="0"/>
          </a:p>
        </p:txBody>
      </p:sp>
      <p:sp>
        <p:nvSpPr>
          <p:cNvPr id="4" name="Title 3">
            <a:extLst>
              <a:ext uri="{FF2B5EF4-FFF2-40B4-BE49-F238E27FC236}">
                <a16:creationId xmlns:a16="http://schemas.microsoft.com/office/drawing/2014/main" id="{E3962AE2-B9A6-C75F-1529-00DE9D1B1B3B}"/>
              </a:ext>
            </a:extLst>
          </p:cNvPr>
          <p:cNvSpPr>
            <a:spLocks noGrp="1"/>
          </p:cNvSpPr>
          <p:nvPr>
            <p:ph type="title"/>
          </p:nvPr>
        </p:nvSpPr>
        <p:spPr/>
        <p:txBody>
          <a:bodyPr>
            <a:normAutofit fontScale="90000"/>
          </a:bodyPr>
          <a:lstStyle/>
          <a:p>
            <a:r>
              <a:rPr lang="en-US" dirty="0"/>
              <a:t>Nuclear Fusion</a:t>
            </a:r>
          </a:p>
        </p:txBody>
      </p:sp>
      <p:sp>
        <p:nvSpPr>
          <p:cNvPr id="5" name="Text Placeholder 4">
            <a:extLst>
              <a:ext uri="{FF2B5EF4-FFF2-40B4-BE49-F238E27FC236}">
                <a16:creationId xmlns:a16="http://schemas.microsoft.com/office/drawing/2014/main" id="{E4D0DD4F-1415-3737-6CED-E0778EB19467}"/>
              </a:ext>
            </a:extLst>
          </p:cNvPr>
          <p:cNvSpPr>
            <a:spLocks noGrp="1"/>
          </p:cNvSpPr>
          <p:nvPr>
            <p:ph type="body" sz="quarter" idx="10"/>
          </p:nvPr>
        </p:nvSpPr>
        <p:spPr/>
        <p:txBody>
          <a:bodyPr/>
          <a:lstStyle/>
          <a:p>
            <a:r>
              <a:rPr lang="en-US" sz="2000" dirty="0"/>
              <a:t>A natural process that releases energy when the nuclei of two or more atoms combine to form a single heavier nucleus.</a:t>
            </a:r>
          </a:p>
        </p:txBody>
      </p:sp>
      <p:sp>
        <p:nvSpPr>
          <p:cNvPr id="8" name="Rounded Rectangle 7">
            <a:extLst>
              <a:ext uri="{FF2B5EF4-FFF2-40B4-BE49-F238E27FC236}">
                <a16:creationId xmlns:a16="http://schemas.microsoft.com/office/drawing/2014/main" id="{ACF5C1FA-05AC-2C02-BD87-087B995C7BBD}"/>
              </a:ext>
            </a:extLst>
          </p:cNvPr>
          <p:cNvSpPr/>
          <p:nvPr/>
        </p:nvSpPr>
        <p:spPr>
          <a:xfrm>
            <a:off x="3488987" y="858139"/>
            <a:ext cx="5214025" cy="612842"/>
          </a:xfrm>
          <a:prstGeom prst="roundRect">
            <a:avLst>
              <a:gd name="adj" fmla="val 50000"/>
            </a:avLst>
          </a:pr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Key Vocabulary</a:t>
            </a:r>
          </a:p>
        </p:txBody>
      </p:sp>
      <p:pic>
        <p:nvPicPr>
          <p:cNvPr id="12" name="Picture Placeholder 11" descr="An example of a nuclear fusion. A neutron, represented by a dark blue sphere, and a proton, represented by a pink ball fuse with 2 neutrons and a proton, resulting in a combined Helium atom, a neutron, and energy. ">
            <a:extLst>
              <a:ext uri="{FF2B5EF4-FFF2-40B4-BE49-F238E27FC236}">
                <a16:creationId xmlns:a16="http://schemas.microsoft.com/office/drawing/2014/main" id="{62A95875-1440-C9B5-9258-C94365421E7E}"/>
              </a:ext>
            </a:extLst>
          </p:cNvPr>
          <p:cNvPicPr>
            <a:picLocks noGrp="1" noChangeAspect="1"/>
          </p:cNvPicPr>
          <p:nvPr>
            <p:ph type="pic" sz="quarter" idx="11"/>
          </p:nvPr>
        </p:nvPicPr>
        <p:blipFill>
          <a:blip r:embed="rId3"/>
          <a:srcRect t="3983" b="3983"/>
          <a:stretch/>
        </p:blipFill>
        <p:spPr/>
      </p:pic>
    </p:spTree>
    <p:extLst>
      <p:ext uri="{BB962C8B-B14F-4D97-AF65-F5344CB8AC3E}">
        <p14:creationId xmlns:p14="http://schemas.microsoft.com/office/powerpoint/2010/main" val="751428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220D627-AD09-D348-DCDB-ABD9D63A8FD7}"/>
              </a:ext>
            </a:extLst>
          </p:cNvPr>
          <p:cNvSpPr>
            <a:spLocks noGrp="1"/>
          </p:cNvSpPr>
          <p:nvPr>
            <p:ph type="sldNum" sz="quarter" idx="4"/>
          </p:nvPr>
        </p:nvSpPr>
        <p:spPr/>
        <p:txBody>
          <a:bodyPr/>
          <a:lstStyle/>
          <a:p>
            <a:fld id="{8D407A93-5F51-6D4C-9C0B-941BF48061CC}" type="slidenum">
              <a:rPr lang="en-US" smtClean="0"/>
              <a:pPr/>
              <a:t>11</a:t>
            </a:fld>
            <a:endParaRPr lang="en-US" dirty="0"/>
          </a:p>
        </p:txBody>
      </p:sp>
      <p:sp>
        <p:nvSpPr>
          <p:cNvPr id="3" name="Footer Placeholder 2">
            <a:extLst>
              <a:ext uri="{FF2B5EF4-FFF2-40B4-BE49-F238E27FC236}">
                <a16:creationId xmlns:a16="http://schemas.microsoft.com/office/drawing/2014/main" id="{5FA18995-87D2-9B14-4DC6-BAFEB42F8146}"/>
              </a:ext>
            </a:extLst>
          </p:cNvPr>
          <p:cNvSpPr>
            <a:spLocks noGrp="1"/>
          </p:cNvSpPr>
          <p:nvPr>
            <p:ph type="ftr" sz="quarter" idx="3"/>
          </p:nvPr>
        </p:nvSpPr>
        <p:spPr/>
        <p:txBody>
          <a:bodyPr/>
          <a:lstStyle/>
          <a:p>
            <a:r>
              <a:rPr lang="en-US"/>
              <a:t>Stars</a:t>
            </a:r>
            <a:endParaRPr lang="en-US" dirty="0"/>
          </a:p>
        </p:txBody>
      </p:sp>
      <p:pic>
        <p:nvPicPr>
          <p:cNvPr id="5122" name="Picture 2" descr="Image of the sun that shows the bright light of a solar flare on the left side of the sun and an eruption of solar material shooting through the sun’s atmosphere, called a prominence eruption. ">
            <a:extLst>
              <a:ext uri="{FF2B5EF4-FFF2-40B4-BE49-F238E27FC236}">
                <a16:creationId xmlns:a16="http://schemas.microsoft.com/office/drawing/2014/main" id="{85706663-2B9A-E65F-C794-C2182B4AF6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7206" y="2354809"/>
            <a:ext cx="3401223" cy="3401223"/>
          </a:xfrm>
          <a:prstGeom prst="ellipse">
            <a:avLst/>
          </a:prstGeom>
          <a:noFill/>
          <a:extLst>
            <a:ext uri="{909E8E84-426E-40DD-AFC4-6F175D3DCCD1}">
              <a14:hiddenFill xmlns:a14="http://schemas.microsoft.com/office/drawing/2010/main">
                <a:solidFill>
                  <a:srgbClr val="FFFFFF"/>
                </a:solidFill>
              </a14:hiddenFill>
            </a:ext>
          </a:extLst>
        </p:spPr>
      </p:pic>
      <p:pic>
        <p:nvPicPr>
          <p:cNvPr id="1026" name="Picture 2" descr="The image shows blue stars embedded in a cloud with red, green and white colors in a region called 30 Doradus.">
            <a:extLst>
              <a:ext uri="{FF2B5EF4-FFF2-40B4-BE49-F238E27FC236}">
                <a16:creationId xmlns:a16="http://schemas.microsoft.com/office/drawing/2014/main" id="{D8A30EAB-6011-2777-8A74-E9BAAB107D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573" y="2354809"/>
            <a:ext cx="3401223" cy="3401223"/>
          </a:xfrm>
          <a:prstGeom prst="ellipse">
            <a:avLst/>
          </a:prstGeom>
          <a:noFill/>
          <a:extLst>
            <a:ext uri="{909E8E84-426E-40DD-AFC4-6F175D3DCCD1}">
              <a14:hiddenFill xmlns:a14="http://schemas.microsoft.com/office/drawing/2010/main">
                <a:solidFill>
                  <a:srgbClr val="FFFFFF"/>
                </a:solidFill>
              </a14:hiddenFill>
            </a:ext>
          </a:extLst>
        </p:spPr>
      </p:pic>
      <p:sp>
        <p:nvSpPr>
          <p:cNvPr id="11" name="Freeform 10">
            <a:extLst>
              <a:ext uri="{FF2B5EF4-FFF2-40B4-BE49-F238E27FC236}">
                <a16:creationId xmlns:a16="http://schemas.microsoft.com/office/drawing/2014/main" id="{FA972232-35C8-B0FA-55F9-1BAF3CF40B64}"/>
              </a:ext>
            </a:extLst>
          </p:cNvPr>
          <p:cNvSpPr/>
          <p:nvPr/>
        </p:nvSpPr>
        <p:spPr>
          <a:xfrm>
            <a:off x="2297236" y="1650816"/>
            <a:ext cx="2552697" cy="444751"/>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noProof="0" dirty="0">
                <a:solidFill>
                  <a:schemeClr val="tx1"/>
                </a:solidFill>
              </a:rPr>
              <a:t>Sun-like Stars</a:t>
            </a:r>
          </a:p>
        </p:txBody>
      </p:sp>
      <p:sp>
        <p:nvSpPr>
          <p:cNvPr id="12" name="Freeform 11">
            <a:extLst>
              <a:ext uri="{FF2B5EF4-FFF2-40B4-BE49-F238E27FC236}">
                <a16:creationId xmlns:a16="http://schemas.microsoft.com/office/drawing/2014/main" id="{F84122CC-DCE4-BE58-AFBB-73E0D7C8A0C9}"/>
              </a:ext>
            </a:extLst>
          </p:cNvPr>
          <p:cNvSpPr/>
          <p:nvPr/>
        </p:nvSpPr>
        <p:spPr>
          <a:xfrm>
            <a:off x="7342067" y="1650816"/>
            <a:ext cx="2552697" cy="444751"/>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A6E5C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solidFill>
              </a:rPr>
              <a:t>Massive</a:t>
            </a:r>
            <a:r>
              <a:rPr lang="en-US" noProof="0" dirty="0">
                <a:solidFill>
                  <a:schemeClr val="tx1"/>
                </a:solidFill>
              </a:rPr>
              <a:t> Stars</a:t>
            </a:r>
          </a:p>
        </p:txBody>
      </p:sp>
      <p:sp>
        <p:nvSpPr>
          <p:cNvPr id="13" name="TextBox 12">
            <a:extLst>
              <a:ext uri="{FF2B5EF4-FFF2-40B4-BE49-F238E27FC236}">
                <a16:creationId xmlns:a16="http://schemas.microsoft.com/office/drawing/2014/main" id="{E0030BA9-6632-AA99-76FB-4FBF116E8442}"/>
              </a:ext>
            </a:extLst>
          </p:cNvPr>
          <p:cNvSpPr txBox="1"/>
          <p:nvPr/>
        </p:nvSpPr>
        <p:spPr>
          <a:xfrm>
            <a:off x="2742001" y="5845997"/>
            <a:ext cx="1663165" cy="338554"/>
          </a:xfrm>
          <a:prstGeom prst="rect">
            <a:avLst/>
          </a:prstGeom>
          <a:noFill/>
        </p:spPr>
        <p:txBody>
          <a:bodyPr wrap="square" rtlCol="0">
            <a:spAutoFit/>
          </a:bodyPr>
          <a:lstStyle/>
          <a:p>
            <a:pPr algn="ctr"/>
            <a:r>
              <a:rPr lang="en-US" sz="1600" dirty="0"/>
              <a:t>Billions of years</a:t>
            </a:r>
          </a:p>
        </p:txBody>
      </p:sp>
      <p:sp>
        <p:nvSpPr>
          <p:cNvPr id="14" name="TextBox 13">
            <a:extLst>
              <a:ext uri="{FF2B5EF4-FFF2-40B4-BE49-F238E27FC236}">
                <a16:creationId xmlns:a16="http://schemas.microsoft.com/office/drawing/2014/main" id="{181DF9D6-DAFC-CCF0-20E7-7374527A59D5}"/>
              </a:ext>
            </a:extLst>
          </p:cNvPr>
          <p:cNvSpPr txBox="1"/>
          <p:nvPr/>
        </p:nvSpPr>
        <p:spPr>
          <a:xfrm>
            <a:off x="7786837" y="5845997"/>
            <a:ext cx="1663163" cy="338554"/>
          </a:xfrm>
          <a:prstGeom prst="rect">
            <a:avLst/>
          </a:prstGeom>
          <a:noFill/>
        </p:spPr>
        <p:txBody>
          <a:bodyPr wrap="square" rtlCol="0">
            <a:spAutoFit/>
          </a:bodyPr>
          <a:lstStyle/>
          <a:p>
            <a:pPr algn="ctr"/>
            <a:r>
              <a:rPr lang="en-US" sz="1600" dirty="0"/>
              <a:t>Millions of years</a:t>
            </a:r>
          </a:p>
        </p:txBody>
      </p:sp>
      <p:pic>
        <p:nvPicPr>
          <p:cNvPr id="16" name="Graphic 15" descr="Hourglass Finished with solid fill">
            <a:extLst>
              <a:ext uri="{FF2B5EF4-FFF2-40B4-BE49-F238E27FC236}">
                <a16:creationId xmlns:a16="http://schemas.microsoft.com/office/drawing/2014/main" id="{7EC857DC-26BA-FC44-68F5-04D0238C43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89600" y="5862874"/>
            <a:ext cx="304800" cy="304800"/>
          </a:xfrm>
          <a:prstGeom prst="rect">
            <a:avLst/>
          </a:prstGeom>
        </p:spPr>
      </p:pic>
      <p:pic>
        <p:nvPicPr>
          <p:cNvPr id="17" name="Graphic 16" descr="Hourglass Finished with solid fill">
            <a:extLst>
              <a:ext uri="{FF2B5EF4-FFF2-40B4-BE49-F238E27FC236}">
                <a16:creationId xmlns:a16="http://schemas.microsoft.com/office/drawing/2014/main" id="{9CD03AF8-2984-0A9F-52E6-EF98FA13A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34436" y="5879671"/>
            <a:ext cx="304800" cy="304800"/>
          </a:xfrm>
          <a:prstGeom prst="rect">
            <a:avLst/>
          </a:prstGeom>
        </p:spPr>
      </p:pic>
      <p:sp>
        <p:nvSpPr>
          <p:cNvPr id="4" name="TextBox 3">
            <a:extLst>
              <a:ext uri="{FF2B5EF4-FFF2-40B4-BE49-F238E27FC236}">
                <a16:creationId xmlns:a16="http://schemas.microsoft.com/office/drawing/2014/main" id="{D1262F0D-166E-9CC9-C9FB-73F683E6B7C6}"/>
              </a:ext>
            </a:extLst>
          </p:cNvPr>
          <p:cNvSpPr txBox="1"/>
          <p:nvPr/>
        </p:nvSpPr>
        <p:spPr>
          <a:xfrm>
            <a:off x="5029200" y="5535701"/>
            <a:ext cx="2065979" cy="307777"/>
          </a:xfrm>
          <a:prstGeom prst="rect">
            <a:avLst/>
          </a:prstGeom>
          <a:noFill/>
        </p:spPr>
        <p:txBody>
          <a:bodyPr wrap="square" rtlCol="0">
            <a:spAutoFit/>
          </a:bodyPr>
          <a:lstStyle/>
          <a:p>
            <a:pPr algn="ctr"/>
            <a:r>
              <a:rPr lang="en-US" sz="1400" i="1" dirty="0">
                <a:solidFill>
                  <a:schemeClr val="tx2">
                    <a:lumMod val="50000"/>
                    <a:lumOff val="50000"/>
                  </a:schemeClr>
                </a:solidFill>
              </a:rPr>
              <a:t>Images not to scale</a:t>
            </a:r>
          </a:p>
        </p:txBody>
      </p:sp>
      <p:sp>
        <p:nvSpPr>
          <p:cNvPr id="5" name="Title 3">
            <a:extLst>
              <a:ext uri="{FF2B5EF4-FFF2-40B4-BE49-F238E27FC236}">
                <a16:creationId xmlns:a16="http://schemas.microsoft.com/office/drawing/2014/main" id="{3B74347E-0348-849E-DB42-0D9AEE8372BC}"/>
              </a:ext>
            </a:extLst>
          </p:cNvPr>
          <p:cNvSpPr>
            <a:spLocks noGrp="1"/>
          </p:cNvSpPr>
          <p:nvPr>
            <p:ph type="title"/>
          </p:nvPr>
        </p:nvSpPr>
        <p:spPr>
          <a:xfrm>
            <a:off x="1013494" y="999502"/>
            <a:ext cx="10553072" cy="468862"/>
          </a:xfrm>
        </p:spPr>
        <p:txBody>
          <a:bodyPr>
            <a:noAutofit/>
          </a:bodyPr>
          <a:lstStyle/>
          <a:p>
            <a:r>
              <a:rPr lang="en-US" dirty="0"/>
              <a:t>The Main Sequence: The Longest Life Stage of All Star Types</a:t>
            </a:r>
          </a:p>
        </p:txBody>
      </p:sp>
    </p:spTree>
    <p:extLst>
      <p:ext uri="{BB962C8B-B14F-4D97-AF65-F5344CB8AC3E}">
        <p14:creationId xmlns:p14="http://schemas.microsoft.com/office/powerpoint/2010/main" val="681917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E255F0-06EF-88B5-1B0F-A41154546BFA}"/>
              </a:ext>
            </a:extLst>
          </p:cNvPr>
          <p:cNvSpPr>
            <a:spLocks noGrp="1"/>
          </p:cNvSpPr>
          <p:nvPr>
            <p:ph type="sldNum" sz="quarter" idx="4"/>
          </p:nvPr>
        </p:nvSpPr>
        <p:spPr/>
        <p:txBody>
          <a:bodyPr/>
          <a:lstStyle/>
          <a:p>
            <a:fld id="{8D407A93-5F51-6D4C-9C0B-941BF48061CC}" type="slidenum">
              <a:rPr lang="en-US" smtClean="0"/>
              <a:pPr/>
              <a:t>12</a:t>
            </a:fld>
            <a:endParaRPr lang="en-US" dirty="0"/>
          </a:p>
        </p:txBody>
      </p:sp>
      <p:sp>
        <p:nvSpPr>
          <p:cNvPr id="3" name="Footer Placeholder 2">
            <a:extLst>
              <a:ext uri="{FF2B5EF4-FFF2-40B4-BE49-F238E27FC236}">
                <a16:creationId xmlns:a16="http://schemas.microsoft.com/office/drawing/2014/main" id="{CC08B58F-8820-D4A4-5B6E-0B935563B42E}"/>
              </a:ext>
            </a:extLst>
          </p:cNvPr>
          <p:cNvSpPr>
            <a:spLocks noGrp="1"/>
          </p:cNvSpPr>
          <p:nvPr>
            <p:ph type="ftr" sz="quarter" idx="3"/>
          </p:nvPr>
        </p:nvSpPr>
        <p:spPr/>
        <p:txBody>
          <a:bodyPr/>
          <a:lstStyle/>
          <a:p>
            <a:r>
              <a:rPr lang="en-US"/>
              <a:t>Stars</a:t>
            </a:r>
            <a:endParaRPr lang="en-US" dirty="0"/>
          </a:p>
        </p:txBody>
      </p:sp>
      <p:sp>
        <p:nvSpPr>
          <p:cNvPr id="7" name="Title 3">
            <a:extLst>
              <a:ext uri="{FF2B5EF4-FFF2-40B4-BE49-F238E27FC236}">
                <a16:creationId xmlns:a16="http://schemas.microsoft.com/office/drawing/2014/main" id="{DE65D043-4CE6-FE88-5902-AF6B62159529}"/>
              </a:ext>
            </a:extLst>
          </p:cNvPr>
          <p:cNvSpPr txBox="1">
            <a:spLocks/>
          </p:cNvSpPr>
          <p:nvPr/>
        </p:nvSpPr>
        <p:spPr>
          <a:xfrm>
            <a:off x="1013494" y="999502"/>
            <a:ext cx="5082506" cy="46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The Red Giant Phase</a:t>
            </a:r>
          </a:p>
        </p:txBody>
      </p:sp>
      <p:sp>
        <p:nvSpPr>
          <p:cNvPr id="8" name="Title 3">
            <a:extLst>
              <a:ext uri="{FF2B5EF4-FFF2-40B4-BE49-F238E27FC236}">
                <a16:creationId xmlns:a16="http://schemas.microsoft.com/office/drawing/2014/main" id="{54F51D93-4686-D359-6042-B479EEF7845C}"/>
              </a:ext>
            </a:extLst>
          </p:cNvPr>
          <p:cNvSpPr txBox="1">
            <a:spLocks/>
          </p:cNvSpPr>
          <p:nvPr/>
        </p:nvSpPr>
        <p:spPr>
          <a:xfrm>
            <a:off x="6095999" y="999502"/>
            <a:ext cx="5802924" cy="46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The Red Supergiant Phase</a:t>
            </a:r>
          </a:p>
        </p:txBody>
      </p:sp>
      <p:sp>
        <p:nvSpPr>
          <p:cNvPr id="9" name="Freeform 8">
            <a:extLst>
              <a:ext uri="{FF2B5EF4-FFF2-40B4-BE49-F238E27FC236}">
                <a16:creationId xmlns:a16="http://schemas.microsoft.com/office/drawing/2014/main" id="{9CB7D7CB-B3C7-3BAE-E65A-8FF2550FE4A0}"/>
              </a:ext>
            </a:extLst>
          </p:cNvPr>
          <p:cNvSpPr/>
          <p:nvPr/>
        </p:nvSpPr>
        <p:spPr>
          <a:xfrm>
            <a:off x="2297236" y="1650816"/>
            <a:ext cx="2552697" cy="444751"/>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noProof="0" dirty="0">
                <a:solidFill>
                  <a:schemeClr val="tx1"/>
                </a:solidFill>
              </a:rPr>
              <a:t>Sun-like Stars</a:t>
            </a:r>
          </a:p>
        </p:txBody>
      </p:sp>
      <p:sp>
        <p:nvSpPr>
          <p:cNvPr id="10" name="Freeform 9">
            <a:extLst>
              <a:ext uri="{FF2B5EF4-FFF2-40B4-BE49-F238E27FC236}">
                <a16:creationId xmlns:a16="http://schemas.microsoft.com/office/drawing/2014/main" id="{35D06A53-E01B-A8FF-B890-325D7FDBAA78}"/>
              </a:ext>
            </a:extLst>
          </p:cNvPr>
          <p:cNvSpPr/>
          <p:nvPr/>
        </p:nvSpPr>
        <p:spPr>
          <a:xfrm>
            <a:off x="7342067" y="1650816"/>
            <a:ext cx="2552697" cy="444751"/>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A6E5C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solidFill>
              </a:rPr>
              <a:t>Massive</a:t>
            </a:r>
            <a:r>
              <a:rPr lang="en-US" noProof="0" dirty="0">
                <a:solidFill>
                  <a:schemeClr val="tx1"/>
                </a:solidFill>
              </a:rPr>
              <a:t> Stars</a:t>
            </a:r>
          </a:p>
        </p:txBody>
      </p:sp>
      <p:pic>
        <p:nvPicPr>
          <p:cNvPr id="2050" name="Picture 2" descr="Red Giant Star Mira. The image is pixelated and shows an irregular orange ball bright in its center with a dim stream on the left. ">
            <a:extLst>
              <a:ext uri="{FF2B5EF4-FFF2-40B4-BE49-F238E27FC236}">
                <a16:creationId xmlns:a16="http://schemas.microsoft.com/office/drawing/2014/main" id="{EE00C826-1CFC-6F4A-C5F7-A1534B783A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4520" y="2359152"/>
            <a:ext cx="3401568" cy="3401568"/>
          </a:xfrm>
          <a:prstGeom prst="ellipse">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69B761D-B7C5-DE8B-DDAD-6B4A20A51835}"/>
              </a:ext>
            </a:extLst>
          </p:cNvPr>
          <p:cNvSpPr txBox="1"/>
          <p:nvPr/>
        </p:nvSpPr>
        <p:spPr>
          <a:xfrm>
            <a:off x="2646965" y="5845997"/>
            <a:ext cx="1815564" cy="338554"/>
          </a:xfrm>
          <a:prstGeom prst="rect">
            <a:avLst/>
          </a:prstGeom>
          <a:noFill/>
        </p:spPr>
        <p:txBody>
          <a:bodyPr wrap="square" rtlCol="0">
            <a:spAutoFit/>
          </a:bodyPr>
          <a:lstStyle/>
          <a:p>
            <a:pPr algn="ctr"/>
            <a:r>
              <a:rPr lang="en-US" sz="1600" dirty="0"/>
              <a:t>A few billion years</a:t>
            </a:r>
          </a:p>
        </p:txBody>
      </p:sp>
      <p:sp>
        <p:nvSpPr>
          <p:cNvPr id="12" name="TextBox 11">
            <a:extLst>
              <a:ext uri="{FF2B5EF4-FFF2-40B4-BE49-F238E27FC236}">
                <a16:creationId xmlns:a16="http://schemas.microsoft.com/office/drawing/2014/main" id="{8B764CEF-D85C-4F07-A770-7A71880927FE}"/>
              </a:ext>
            </a:extLst>
          </p:cNvPr>
          <p:cNvSpPr txBox="1"/>
          <p:nvPr/>
        </p:nvSpPr>
        <p:spPr>
          <a:xfrm>
            <a:off x="6691327" y="5829120"/>
            <a:ext cx="3854176" cy="338554"/>
          </a:xfrm>
          <a:prstGeom prst="rect">
            <a:avLst/>
          </a:prstGeom>
          <a:noFill/>
        </p:spPr>
        <p:txBody>
          <a:bodyPr wrap="square" rtlCol="0">
            <a:spAutoFit/>
          </a:bodyPr>
          <a:lstStyle/>
          <a:p>
            <a:pPr algn="ctr"/>
            <a:r>
              <a:rPr lang="en-US" sz="1600" dirty="0"/>
              <a:t>Hundreds of thousands to a few million years</a:t>
            </a:r>
          </a:p>
        </p:txBody>
      </p:sp>
      <p:pic>
        <p:nvPicPr>
          <p:cNvPr id="13" name="Graphic 12" descr="Hourglass Finished with solid fill">
            <a:extLst>
              <a:ext uri="{FF2B5EF4-FFF2-40B4-BE49-F238E27FC236}">
                <a16:creationId xmlns:a16="http://schemas.microsoft.com/office/drawing/2014/main" id="{5B9A2C55-481E-157A-1F1E-BA4C7A3EEF3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7200" y="5845997"/>
            <a:ext cx="304800" cy="304800"/>
          </a:xfrm>
          <a:prstGeom prst="rect">
            <a:avLst/>
          </a:prstGeom>
        </p:spPr>
      </p:pic>
      <p:pic>
        <p:nvPicPr>
          <p:cNvPr id="14" name="Graphic 13" descr="Hourglass Finished with solid fill">
            <a:extLst>
              <a:ext uri="{FF2B5EF4-FFF2-40B4-BE49-F238E27FC236}">
                <a16:creationId xmlns:a16="http://schemas.microsoft.com/office/drawing/2014/main" id="{189DFECD-D48F-7B2E-CE1A-DBB2D816DB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86527" y="5862874"/>
            <a:ext cx="304800" cy="304800"/>
          </a:xfrm>
          <a:prstGeom prst="rect">
            <a:avLst/>
          </a:prstGeom>
        </p:spPr>
      </p:pic>
      <p:pic>
        <p:nvPicPr>
          <p:cNvPr id="15" name="Picture 14" descr="Hubble image of Betelgeuse. The star looks like a glowing ball of yellow light with a bright yellow circle in the center that fades outward to a dark orange. The outer edges appear hazy. ">
            <a:extLst>
              <a:ext uri="{FF2B5EF4-FFF2-40B4-BE49-F238E27FC236}">
                <a16:creationId xmlns:a16="http://schemas.microsoft.com/office/drawing/2014/main" id="{6DFD82E3-6AB6-8184-6FDA-64B8D06033F2}"/>
              </a:ext>
            </a:extLst>
          </p:cNvPr>
          <p:cNvPicPr>
            <a:picLocks noChangeAspect="1"/>
          </p:cNvPicPr>
          <p:nvPr/>
        </p:nvPicPr>
        <p:blipFill>
          <a:blip r:embed="rId8"/>
          <a:stretch>
            <a:fillRect/>
          </a:stretch>
        </p:blipFill>
        <p:spPr>
          <a:xfrm>
            <a:off x="6936469" y="2359152"/>
            <a:ext cx="3401568" cy="3401568"/>
          </a:xfrm>
          <a:prstGeom prst="ellipse">
            <a:avLst/>
          </a:prstGeom>
        </p:spPr>
      </p:pic>
      <p:sp>
        <p:nvSpPr>
          <p:cNvPr id="5" name="TextBox 4">
            <a:extLst>
              <a:ext uri="{FF2B5EF4-FFF2-40B4-BE49-F238E27FC236}">
                <a16:creationId xmlns:a16="http://schemas.microsoft.com/office/drawing/2014/main" id="{B5A42CBA-AE91-814E-98E0-FB1DAA7446FE}"/>
              </a:ext>
            </a:extLst>
          </p:cNvPr>
          <p:cNvSpPr txBox="1"/>
          <p:nvPr/>
        </p:nvSpPr>
        <p:spPr>
          <a:xfrm>
            <a:off x="5029200" y="5535701"/>
            <a:ext cx="2065979" cy="307777"/>
          </a:xfrm>
          <a:prstGeom prst="rect">
            <a:avLst/>
          </a:prstGeom>
          <a:noFill/>
        </p:spPr>
        <p:txBody>
          <a:bodyPr wrap="square" rtlCol="0">
            <a:spAutoFit/>
          </a:bodyPr>
          <a:lstStyle/>
          <a:p>
            <a:pPr algn="ctr"/>
            <a:r>
              <a:rPr lang="en-US" sz="1400" i="1" dirty="0">
                <a:solidFill>
                  <a:schemeClr val="tx2">
                    <a:lumMod val="50000"/>
                    <a:lumOff val="50000"/>
                  </a:schemeClr>
                </a:solidFill>
              </a:rPr>
              <a:t>Images not to scale</a:t>
            </a:r>
          </a:p>
        </p:txBody>
      </p:sp>
    </p:spTree>
    <p:extLst>
      <p:ext uri="{BB962C8B-B14F-4D97-AF65-F5344CB8AC3E}">
        <p14:creationId xmlns:p14="http://schemas.microsoft.com/office/powerpoint/2010/main" val="2498025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B5683B-11A6-118A-B576-7FDFB7F1F01B}"/>
              </a:ext>
            </a:extLst>
          </p:cNvPr>
          <p:cNvSpPr>
            <a:spLocks noGrp="1"/>
          </p:cNvSpPr>
          <p:nvPr>
            <p:ph type="sldNum" sz="quarter" idx="4"/>
          </p:nvPr>
        </p:nvSpPr>
        <p:spPr/>
        <p:txBody>
          <a:bodyPr/>
          <a:lstStyle/>
          <a:p>
            <a:fld id="{8D407A93-5F51-6D4C-9C0B-941BF48061CC}" type="slidenum">
              <a:rPr lang="en-US" smtClean="0"/>
              <a:pPr/>
              <a:t>13</a:t>
            </a:fld>
            <a:endParaRPr lang="en-US" dirty="0"/>
          </a:p>
        </p:txBody>
      </p:sp>
      <p:sp>
        <p:nvSpPr>
          <p:cNvPr id="3" name="Footer Placeholder 2">
            <a:extLst>
              <a:ext uri="{FF2B5EF4-FFF2-40B4-BE49-F238E27FC236}">
                <a16:creationId xmlns:a16="http://schemas.microsoft.com/office/drawing/2014/main" id="{C86AE309-3058-B249-9140-F7CFA75B547E}"/>
              </a:ext>
            </a:extLst>
          </p:cNvPr>
          <p:cNvSpPr>
            <a:spLocks noGrp="1"/>
          </p:cNvSpPr>
          <p:nvPr>
            <p:ph type="ftr" sz="quarter" idx="3"/>
          </p:nvPr>
        </p:nvSpPr>
        <p:spPr/>
        <p:txBody>
          <a:bodyPr/>
          <a:lstStyle/>
          <a:p>
            <a:r>
              <a:rPr lang="en-US"/>
              <a:t>Stars</a:t>
            </a:r>
            <a:endParaRPr lang="en-US" dirty="0"/>
          </a:p>
        </p:txBody>
      </p:sp>
      <p:sp>
        <p:nvSpPr>
          <p:cNvPr id="7" name="Title 3">
            <a:extLst>
              <a:ext uri="{FF2B5EF4-FFF2-40B4-BE49-F238E27FC236}">
                <a16:creationId xmlns:a16="http://schemas.microsoft.com/office/drawing/2014/main" id="{A3197C44-CF51-6AC9-31F3-4C9E5B9A8ABE}"/>
              </a:ext>
            </a:extLst>
          </p:cNvPr>
          <p:cNvSpPr txBox="1">
            <a:spLocks/>
          </p:cNvSpPr>
          <p:nvPr/>
        </p:nvSpPr>
        <p:spPr>
          <a:xfrm>
            <a:off x="1013494" y="765071"/>
            <a:ext cx="5082506" cy="46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The Post-red Giant Phase</a:t>
            </a:r>
          </a:p>
        </p:txBody>
      </p:sp>
      <p:sp>
        <p:nvSpPr>
          <p:cNvPr id="8" name="Title 3">
            <a:extLst>
              <a:ext uri="{FF2B5EF4-FFF2-40B4-BE49-F238E27FC236}">
                <a16:creationId xmlns:a16="http://schemas.microsoft.com/office/drawing/2014/main" id="{07934615-9AA4-2040-E52E-033A8D9E733D}"/>
              </a:ext>
            </a:extLst>
          </p:cNvPr>
          <p:cNvSpPr txBox="1">
            <a:spLocks/>
          </p:cNvSpPr>
          <p:nvPr/>
        </p:nvSpPr>
        <p:spPr>
          <a:xfrm>
            <a:off x="6095999" y="999502"/>
            <a:ext cx="5931877" cy="46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The Red Supergiant Phase </a:t>
            </a:r>
          </a:p>
          <a:p>
            <a:r>
              <a:rPr lang="en-US" dirty="0"/>
              <a:t>(cont.)</a:t>
            </a:r>
          </a:p>
        </p:txBody>
      </p:sp>
      <p:sp>
        <p:nvSpPr>
          <p:cNvPr id="9" name="Freeform 8">
            <a:extLst>
              <a:ext uri="{FF2B5EF4-FFF2-40B4-BE49-F238E27FC236}">
                <a16:creationId xmlns:a16="http://schemas.microsoft.com/office/drawing/2014/main" id="{51557346-9888-A194-B5A1-BF5483431442}"/>
              </a:ext>
            </a:extLst>
          </p:cNvPr>
          <p:cNvSpPr/>
          <p:nvPr/>
        </p:nvSpPr>
        <p:spPr>
          <a:xfrm>
            <a:off x="2297236" y="1650816"/>
            <a:ext cx="2552697" cy="444751"/>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noProof="0" dirty="0">
                <a:solidFill>
                  <a:schemeClr val="tx1"/>
                </a:solidFill>
              </a:rPr>
              <a:t>Sun-like Stars</a:t>
            </a:r>
          </a:p>
        </p:txBody>
      </p:sp>
      <p:sp>
        <p:nvSpPr>
          <p:cNvPr id="10" name="Freeform 9">
            <a:extLst>
              <a:ext uri="{FF2B5EF4-FFF2-40B4-BE49-F238E27FC236}">
                <a16:creationId xmlns:a16="http://schemas.microsoft.com/office/drawing/2014/main" id="{55196EC9-84DD-34DA-F751-EFF52C510B5F}"/>
              </a:ext>
            </a:extLst>
          </p:cNvPr>
          <p:cNvSpPr/>
          <p:nvPr/>
        </p:nvSpPr>
        <p:spPr>
          <a:xfrm>
            <a:off x="7342067" y="1650816"/>
            <a:ext cx="2552697" cy="444751"/>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A6E5C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solidFill>
              </a:rPr>
              <a:t>Massive</a:t>
            </a:r>
            <a:r>
              <a:rPr lang="en-US" noProof="0" dirty="0">
                <a:solidFill>
                  <a:schemeClr val="tx1"/>
                </a:solidFill>
              </a:rPr>
              <a:t> Stars</a:t>
            </a:r>
          </a:p>
        </p:txBody>
      </p:sp>
      <p:sp>
        <p:nvSpPr>
          <p:cNvPr id="12" name="TextBox 11">
            <a:extLst>
              <a:ext uri="{FF2B5EF4-FFF2-40B4-BE49-F238E27FC236}">
                <a16:creationId xmlns:a16="http://schemas.microsoft.com/office/drawing/2014/main" id="{CF598709-CD6A-A60B-35C5-DA3D477E314D}"/>
              </a:ext>
            </a:extLst>
          </p:cNvPr>
          <p:cNvSpPr txBox="1"/>
          <p:nvPr/>
        </p:nvSpPr>
        <p:spPr>
          <a:xfrm>
            <a:off x="2127892" y="5833315"/>
            <a:ext cx="2853709" cy="338554"/>
          </a:xfrm>
          <a:prstGeom prst="rect">
            <a:avLst/>
          </a:prstGeom>
          <a:noFill/>
        </p:spPr>
        <p:txBody>
          <a:bodyPr wrap="square" rtlCol="0">
            <a:spAutoFit/>
          </a:bodyPr>
          <a:lstStyle/>
          <a:p>
            <a:pPr algn="ctr"/>
            <a:r>
              <a:rPr lang="en-US" sz="1600" dirty="0"/>
              <a:t>Hundreds of thousands of years</a:t>
            </a:r>
          </a:p>
        </p:txBody>
      </p:sp>
      <p:sp>
        <p:nvSpPr>
          <p:cNvPr id="13" name="TextBox 12">
            <a:extLst>
              <a:ext uri="{FF2B5EF4-FFF2-40B4-BE49-F238E27FC236}">
                <a16:creationId xmlns:a16="http://schemas.microsoft.com/office/drawing/2014/main" id="{3A63596C-74E3-8D52-2E20-4AF80111B19C}"/>
              </a:ext>
            </a:extLst>
          </p:cNvPr>
          <p:cNvSpPr txBox="1"/>
          <p:nvPr/>
        </p:nvSpPr>
        <p:spPr>
          <a:xfrm>
            <a:off x="6691327" y="5829120"/>
            <a:ext cx="3854176" cy="338554"/>
          </a:xfrm>
          <a:prstGeom prst="rect">
            <a:avLst/>
          </a:prstGeom>
          <a:noFill/>
        </p:spPr>
        <p:txBody>
          <a:bodyPr wrap="square" rtlCol="0">
            <a:spAutoFit/>
          </a:bodyPr>
          <a:lstStyle/>
          <a:p>
            <a:pPr algn="ctr"/>
            <a:r>
              <a:rPr lang="en-US" sz="1600" dirty="0"/>
              <a:t>Hundreds of thousands to a few million years</a:t>
            </a:r>
          </a:p>
        </p:txBody>
      </p:sp>
      <p:pic>
        <p:nvPicPr>
          <p:cNvPr id="14" name="Graphic 13" descr="Hourglass Finished with solid fill">
            <a:extLst>
              <a:ext uri="{FF2B5EF4-FFF2-40B4-BE49-F238E27FC236}">
                <a16:creationId xmlns:a16="http://schemas.microsoft.com/office/drawing/2014/main" id="{11B7663F-6EE1-B3AE-9F71-5307BE99AF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80535" y="5858498"/>
            <a:ext cx="304800" cy="304800"/>
          </a:xfrm>
          <a:prstGeom prst="rect">
            <a:avLst/>
          </a:prstGeom>
        </p:spPr>
      </p:pic>
      <p:pic>
        <p:nvPicPr>
          <p:cNvPr id="15" name="Graphic 14" descr="Hourglass Finished with solid fill">
            <a:extLst>
              <a:ext uri="{FF2B5EF4-FFF2-40B4-BE49-F238E27FC236}">
                <a16:creationId xmlns:a16="http://schemas.microsoft.com/office/drawing/2014/main" id="{B3779A66-C702-54C7-2469-1417055D33D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86527" y="5862874"/>
            <a:ext cx="304800" cy="304800"/>
          </a:xfrm>
          <a:prstGeom prst="rect">
            <a:avLst/>
          </a:prstGeom>
        </p:spPr>
      </p:pic>
      <p:pic>
        <p:nvPicPr>
          <p:cNvPr id="16" name="Picture 15" descr="Hubble image of Betelgeuse. The star looks like a glowing ball of yellow light with a bright yellow circle in the center that fades outward to a dark orange. The outer edges appear hazy. ">
            <a:extLst>
              <a:ext uri="{FF2B5EF4-FFF2-40B4-BE49-F238E27FC236}">
                <a16:creationId xmlns:a16="http://schemas.microsoft.com/office/drawing/2014/main" id="{CCB60D7C-CD81-83AA-3F2A-EDD12A3B0F3E}"/>
              </a:ext>
            </a:extLst>
          </p:cNvPr>
          <p:cNvPicPr>
            <a:picLocks noChangeAspect="1"/>
          </p:cNvPicPr>
          <p:nvPr/>
        </p:nvPicPr>
        <p:blipFill>
          <a:blip r:embed="rId7"/>
          <a:stretch>
            <a:fillRect/>
          </a:stretch>
        </p:blipFill>
        <p:spPr>
          <a:xfrm>
            <a:off x="6936469" y="2359152"/>
            <a:ext cx="3401568" cy="3401568"/>
          </a:xfrm>
          <a:prstGeom prst="ellipse">
            <a:avLst/>
          </a:prstGeom>
        </p:spPr>
      </p:pic>
      <p:grpSp>
        <p:nvGrpSpPr>
          <p:cNvPr id="21" name="Group 20">
            <a:extLst>
              <a:ext uri="{FF2B5EF4-FFF2-40B4-BE49-F238E27FC236}">
                <a16:creationId xmlns:a16="http://schemas.microsoft.com/office/drawing/2014/main" id="{2721FA16-C6A6-128E-AA86-BE3487A52C4C}"/>
              </a:ext>
            </a:extLst>
          </p:cNvPr>
          <p:cNvGrpSpPr/>
          <p:nvPr/>
        </p:nvGrpSpPr>
        <p:grpSpPr>
          <a:xfrm>
            <a:off x="1874520" y="2280243"/>
            <a:ext cx="3401568" cy="3480477"/>
            <a:chOff x="1874520" y="2280243"/>
            <a:chExt cx="3401568" cy="3480477"/>
          </a:xfrm>
        </p:grpSpPr>
        <p:pic>
          <p:nvPicPr>
            <p:cNvPr id="11" name="Picture 2">
              <a:extLst>
                <a:ext uri="{FF2B5EF4-FFF2-40B4-BE49-F238E27FC236}">
                  <a16:creationId xmlns:a16="http://schemas.microsoft.com/office/drawing/2014/main" id="{481A4E1C-BF3F-A0C1-BC9B-91F075D6213E}"/>
                </a:ext>
              </a:extLst>
            </p:cNvPr>
            <p:cNvPicPr>
              <a:picLocks noChangeAspect="1" noChangeArrowheads="1"/>
            </p:cNvPicPr>
            <p:nvPr/>
          </p:nvPicPr>
          <p:blipFill>
            <a:blip r:embed="rId8"/>
            <a:srcRect l="78" r="78"/>
            <a:stretch/>
          </p:blipFill>
          <p:spPr bwMode="auto">
            <a:xfrm>
              <a:off x="1874520" y="2359152"/>
              <a:ext cx="3401568" cy="3401568"/>
            </a:xfrm>
            <a:prstGeom prst="ellipse">
              <a:avLst/>
            </a:prstGeom>
            <a:noFill/>
            <a:extLst>
              <a:ext uri="{909E8E84-426E-40DD-AFC4-6F175D3DCCD1}">
                <a14:hiddenFill xmlns:a14="http://schemas.microsoft.com/office/drawing/2010/main">
                  <a:solidFill>
                    <a:srgbClr val="FFFFFF"/>
                  </a:solidFill>
                </a14:hiddenFill>
              </a:ext>
            </a:extLst>
          </p:spPr>
        </p:pic>
        <p:sp>
          <p:nvSpPr>
            <p:cNvPr id="17" name="Footer Placeholder 2">
              <a:extLst>
                <a:ext uri="{FF2B5EF4-FFF2-40B4-BE49-F238E27FC236}">
                  <a16:creationId xmlns:a16="http://schemas.microsoft.com/office/drawing/2014/main" id="{39BE3E50-920C-70D9-7CB5-3E868BFDBAF5}"/>
                </a:ext>
              </a:extLst>
            </p:cNvPr>
            <p:cNvSpPr txBox="1">
              <a:spLocks/>
            </p:cNvSpPr>
            <p:nvPr/>
          </p:nvSpPr>
          <p:spPr>
            <a:xfrm>
              <a:off x="1874520" y="2280243"/>
              <a:ext cx="3381012" cy="3410138"/>
            </a:xfrm>
            <a:prstGeom prst="rect">
              <a:avLst/>
            </a:prstGeom>
            <a:scene3d>
              <a:camera prst="orthographicFront"/>
              <a:lightRig rig="threePt" dir="t"/>
            </a:scene3d>
            <a:sp3d/>
          </p:spPr>
          <p:txBody>
            <a:bodyPr vert="horz" lIns="91440" tIns="45720" rIns="91440" bIns="45720" rtlCol="0" anchor="ctr">
              <a:prstTxWarp prst="textArchDown">
                <a:avLst>
                  <a:gd name="adj" fmla="val 16276169"/>
                </a:avLst>
              </a:prstTxWarp>
            </a:bodyP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t>Image Credits: ESO/M. </a:t>
              </a:r>
              <a:r>
                <a:rPr lang="en-US" dirty="0" err="1"/>
                <a:t>Wittkowski</a:t>
              </a:r>
              <a:r>
                <a:rPr lang="en-US" dirty="0"/>
                <a:t> (ESO)</a:t>
              </a:r>
            </a:p>
          </p:txBody>
        </p:sp>
      </p:grpSp>
      <p:sp>
        <p:nvSpPr>
          <p:cNvPr id="4" name="TextBox 3">
            <a:extLst>
              <a:ext uri="{FF2B5EF4-FFF2-40B4-BE49-F238E27FC236}">
                <a16:creationId xmlns:a16="http://schemas.microsoft.com/office/drawing/2014/main" id="{D46CEB0C-A79E-B4E0-A825-85133A7BECA7}"/>
              </a:ext>
            </a:extLst>
          </p:cNvPr>
          <p:cNvSpPr txBox="1"/>
          <p:nvPr/>
        </p:nvSpPr>
        <p:spPr>
          <a:xfrm>
            <a:off x="5029200" y="5535701"/>
            <a:ext cx="2065979" cy="307777"/>
          </a:xfrm>
          <a:prstGeom prst="rect">
            <a:avLst/>
          </a:prstGeom>
          <a:noFill/>
        </p:spPr>
        <p:txBody>
          <a:bodyPr wrap="square" rtlCol="0">
            <a:spAutoFit/>
          </a:bodyPr>
          <a:lstStyle/>
          <a:p>
            <a:pPr algn="ctr"/>
            <a:r>
              <a:rPr lang="en-US" sz="1400" i="1" dirty="0">
                <a:solidFill>
                  <a:schemeClr val="tx2">
                    <a:lumMod val="50000"/>
                    <a:lumOff val="50000"/>
                  </a:schemeClr>
                </a:solidFill>
              </a:rPr>
              <a:t>Images not to scale</a:t>
            </a:r>
          </a:p>
        </p:txBody>
      </p:sp>
    </p:spTree>
    <p:extLst>
      <p:ext uri="{BB962C8B-B14F-4D97-AF65-F5344CB8AC3E}">
        <p14:creationId xmlns:p14="http://schemas.microsoft.com/office/powerpoint/2010/main" val="2121532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D47D8-C527-B62F-6CF5-F1909E30228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6ECCD6D6-1434-BB30-5B4F-6F41A283C319}"/>
              </a:ext>
            </a:extLst>
          </p:cNvPr>
          <p:cNvSpPr txBox="1"/>
          <p:nvPr/>
        </p:nvSpPr>
        <p:spPr>
          <a:xfrm>
            <a:off x="6870012" y="5653776"/>
            <a:ext cx="4022618" cy="584775"/>
          </a:xfrm>
          <a:prstGeom prst="rect">
            <a:avLst/>
          </a:prstGeom>
          <a:noFill/>
        </p:spPr>
        <p:txBody>
          <a:bodyPr wrap="square" rtlCol="0">
            <a:spAutoFit/>
          </a:bodyPr>
          <a:lstStyle/>
          <a:p>
            <a:r>
              <a:rPr lang="en-US" sz="1600" dirty="0"/>
              <a:t>Explosion: Seconds to minutes</a:t>
            </a:r>
          </a:p>
          <a:p>
            <a:r>
              <a:rPr lang="en-US" sz="1600" dirty="0"/>
              <a:t>Remnant: Up to hundreds of thousands of years</a:t>
            </a:r>
          </a:p>
        </p:txBody>
      </p:sp>
      <p:sp>
        <p:nvSpPr>
          <p:cNvPr id="18" name="Rectangle 17">
            <a:extLst>
              <a:ext uri="{FF2B5EF4-FFF2-40B4-BE49-F238E27FC236}">
                <a16:creationId xmlns:a16="http://schemas.microsoft.com/office/drawing/2014/main" id="{679E85CE-B6D7-F985-6D41-342A4760D1F2}"/>
              </a:ext>
              <a:ext uri="{C183D7F6-B498-43B3-948B-1728B52AA6E4}">
                <adec:decorative xmlns:adec="http://schemas.microsoft.com/office/drawing/2017/decorative" val="1"/>
              </a:ext>
            </a:extLst>
          </p:cNvPr>
          <p:cNvSpPr/>
          <p:nvPr/>
        </p:nvSpPr>
        <p:spPr>
          <a:xfrm>
            <a:off x="6159927" y="2225747"/>
            <a:ext cx="5442788" cy="3409507"/>
          </a:xfrm>
          <a:prstGeom prst="rect">
            <a:avLst/>
          </a:prstGeom>
          <a:solidFill>
            <a:srgbClr val="A6E5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6EA11F0-9DF7-1513-59EB-F2A40A5FB849}"/>
              </a:ext>
              <a:ext uri="{C183D7F6-B498-43B3-948B-1728B52AA6E4}">
                <adec:decorative xmlns:adec="http://schemas.microsoft.com/office/drawing/2017/decorative" val="1"/>
              </a:ext>
            </a:extLst>
          </p:cNvPr>
          <p:cNvSpPr/>
          <p:nvPr/>
        </p:nvSpPr>
        <p:spPr>
          <a:xfrm>
            <a:off x="629016" y="2225748"/>
            <a:ext cx="5403059" cy="3409507"/>
          </a:xfrm>
          <a:prstGeom prst="rect">
            <a:avLst/>
          </a:pr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7A844BA5-45E0-9B26-DDAC-4B07956FE058}"/>
              </a:ext>
            </a:extLst>
          </p:cNvPr>
          <p:cNvSpPr>
            <a:spLocks noGrp="1"/>
          </p:cNvSpPr>
          <p:nvPr>
            <p:ph type="sldNum" sz="quarter" idx="4"/>
          </p:nvPr>
        </p:nvSpPr>
        <p:spPr/>
        <p:txBody>
          <a:bodyPr/>
          <a:lstStyle/>
          <a:p>
            <a:fld id="{8D407A93-5F51-6D4C-9C0B-941BF48061CC}" type="slidenum">
              <a:rPr lang="en-US" smtClean="0"/>
              <a:pPr/>
              <a:t>14</a:t>
            </a:fld>
            <a:endParaRPr lang="en-US" dirty="0"/>
          </a:p>
        </p:txBody>
      </p:sp>
      <p:sp>
        <p:nvSpPr>
          <p:cNvPr id="3" name="Footer Placeholder 2">
            <a:extLst>
              <a:ext uri="{FF2B5EF4-FFF2-40B4-BE49-F238E27FC236}">
                <a16:creationId xmlns:a16="http://schemas.microsoft.com/office/drawing/2014/main" id="{DB673ED8-2FF4-33AB-CFF8-AB30A02DC77C}"/>
              </a:ext>
            </a:extLst>
          </p:cNvPr>
          <p:cNvSpPr>
            <a:spLocks noGrp="1"/>
          </p:cNvSpPr>
          <p:nvPr>
            <p:ph type="ftr" sz="quarter" idx="3"/>
          </p:nvPr>
        </p:nvSpPr>
        <p:spPr/>
        <p:txBody>
          <a:bodyPr/>
          <a:lstStyle/>
          <a:p>
            <a:r>
              <a:rPr lang="en-US"/>
              <a:t>Stars</a:t>
            </a:r>
            <a:endParaRPr lang="en-US" dirty="0"/>
          </a:p>
        </p:txBody>
      </p:sp>
      <p:sp>
        <p:nvSpPr>
          <p:cNvPr id="7" name="Title 3">
            <a:extLst>
              <a:ext uri="{FF2B5EF4-FFF2-40B4-BE49-F238E27FC236}">
                <a16:creationId xmlns:a16="http://schemas.microsoft.com/office/drawing/2014/main" id="{C2223B32-6DA5-B87E-CC68-38A6B3959165}"/>
              </a:ext>
            </a:extLst>
          </p:cNvPr>
          <p:cNvSpPr txBox="1">
            <a:spLocks/>
          </p:cNvSpPr>
          <p:nvPr/>
        </p:nvSpPr>
        <p:spPr>
          <a:xfrm>
            <a:off x="1013494" y="999502"/>
            <a:ext cx="4777706" cy="46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Planetary Nebula: </a:t>
            </a:r>
          </a:p>
          <a:p>
            <a:r>
              <a:rPr lang="en-US" sz="2800" dirty="0"/>
              <a:t>The Star’s Gradual Demise</a:t>
            </a:r>
          </a:p>
        </p:txBody>
      </p:sp>
      <p:sp>
        <p:nvSpPr>
          <p:cNvPr id="8" name="Title 3">
            <a:extLst>
              <a:ext uri="{FF2B5EF4-FFF2-40B4-BE49-F238E27FC236}">
                <a16:creationId xmlns:a16="http://schemas.microsoft.com/office/drawing/2014/main" id="{1ED9A0AD-2628-A668-C04D-DF6C3D42A815}"/>
              </a:ext>
            </a:extLst>
          </p:cNvPr>
          <p:cNvSpPr txBox="1">
            <a:spLocks/>
          </p:cNvSpPr>
          <p:nvPr/>
        </p:nvSpPr>
        <p:spPr>
          <a:xfrm>
            <a:off x="6095999" y="999502"/>
            <a:ext cx="5931877" cy="46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Supernova: </a:t>
            </a:r>
          </a:p>
          <a:p>
            <a:r>
              <a:rPr lang="en-US" sz="2800" dirty="0"/>
              <a:t>The Star’s Fast Demise</a:t>
            </a:r>
          </a:p>
        </p:txBody>
      </p:sp>
      <p:sp>
        <p:nvSpPr>
          <p:cNvPr id="9" name="Freeform 8">
            <a:extLst>
              <a:ext uri="{FF2B5EF4-FFF2-40B4-BE49-F238E27FC236}">
                <a16:creationId xmlns:a16="http://schemas.microsoft.com/office/drawing/2014/main" id="{F327FC85-C534-33C9-5E3C-68D50ADEAA81}"/>
              </a:ext>
            </a:extLst>
          </p:cNvPr>
          <p:cNvSpPr/>
          <p:nvPr/>
        </p:nvSpPr>
        <p:spPr>
          <a:xfrm>
            <a:off x="2125997" y="1650816"/>
            <a:ext cx="2552697" cy="444751"/>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noProof="0" dirty="0">
                <a:solidFill>
                  <a:schemeClr val="tx1"/>
                </a:solidFill>
              </a:rPr>
              <a:t>Sun-like Stars</a:t>
            </a:r>
          </a:p>
        </p:txBody>
      </p:sp>
      <p:sp>
        <p:nvSpPr>
          <p:cNvPr id="10" name="Freeform 9">
            <a:extLst>
              <a:ext uri="{FF2B5EF4-FFF2-40B4-BE49-F238E27FC236}">
                <a16:creationId xmlns:a16="http://schemas.microsoft.com/office/drawing/2014/main" id="{6B464ED8-1624-D255-CAE2-851B3CD82474}"/>
              </a:ext>
            </a:extLst>
          </p:cNvPr>
          <p:cNvSpPr/>
          <p:nvPr/>
        </p:nvSpPr>
        <p:spPr>
          <a:xfrm>
            <a:off x="7604972" y="1650816"/>
            <a:ext cx="2552697" cy="444751"/>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A6E5C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solidFill>
              </a:rPr>
              <a:t>Massive</a:t>
            </a:r>
            <a:r>
              <a:rPr lang="en-US" noProof="0" dirty="0">
                <a:solidFill>
                  <a:schemeClr val="tx1"/>
                </a:solidFill>
              </a:rPr>
              <a:t> Stars</a:t>
            </a:r>
          </a:p>
        </p:txBody>
      </p:sp>
      <p:sp>
        <p:nvSpPr>
          <p:cNvPr id="12" name="TextBox 11">
            <a:extLst>
              <a:ext uri="{FF2B5EF4-FFF2-40B4-BE49-F238E27FC236}">
                <a16:creationId xmlns:a16="http://schemas.microsoft.com/office/drawing/2014/main" id="{06926674-C22E-620C-F86B-547DF51D65B2}"/>
              </a:ext>
            </a:extLst>
          </p:cNvPr>
          <p:cNvSpPr txBox="1"/>
          <p:nvPr/>
        </p:nvSpPr>
        <p:spPr>
          <a:xfrm>
            <a:off x="1975492" y="5706098"/>
            <a:ext cx="2853709" cy="338554"/>
          </a:xfrm>
          <a:prstGeom prst="rect">
            <a:avLst/>
          </a:prstGeom>
          <a:noFill/>
        </p:spPr>
        <p:txBody>
          <a:bodyPr wrap="square" rtlCol="0">
            <a:spAutoFit/>
          </a:bodyPr>
          <a:lstStyle/>
          <a:p>
            <a:pPr algn="ctr"/>
            <a:r>
              <a:rPr lang="en-US" sz="1600" dirty="0"/>
              <a:t>Tens of thousands of years</a:t>
            </a:r>
          </a:p>
        </p:txBody>
      </p:sp>
      <p:pic>
        <p:nvPicPr>
          <p:cNvPr id="14" name="Graphic 13" descr="Hourglass Finished with solid fill">
            <a:extLst>
              <a:ext uri="{FF2B5EF4-FFF2-40B4-BE49-F238E27FC236}">
                <a16:creationId xmlns:a16="http://schemas.microsoft.com/office/drawing/2014/main" id="{4EC9FF90-B71B-E264-3B13-E5B9C75BF0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61406" y="5706098"/>
            <a:ext cx="304800" cy="304800"/>
          </a:xfrm>
          <a:prstGeom prst="rect">
            <a:avLst/>
          </a:prstGeom>
        </p:spPr>
      </p:pic>
      <p:pic>
        <p:nvPicPr>
          <p:cNvPr id="15" name="Graphic 14" descr="Hourglass Finished with solid fill">
            <a:extLst>
              <a:ext uri="{FF2B5EF4-FFF2-40B4-BE49-F238E27FC236}">
                <a16:creationId xmlns:a16="http://schemas.microsoft.com/office/drawing/2014/main" id="{930051E7-983A-451F-0C8B-4AFCB3F1B8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45382" y="5705856"/>
            <a:ext cx="304800" cy="304800"/>
          </a:xfrm>
          <a:prstGeom prst="rect">
            <a:avLst/>
          </a:prstGeom>
        </p:spPr>
      </p:pic>
      <p:pic>
        <p:nvPicPr>
          <p:cNvPr id="4098" name="Picture 2" descr="Webb captures detailed beauty of Ring Nebula (MIRI image)">
            <a:extLst>
              <a:ext uri="{FF2B5EF4-FFF2-40B4-BE49-F238E27FC236}">
                <a16:creationId xmlns:a16="http://schemas.microsoft.com/office/drawing/2014/main" id="{467967CB-ACC1-8E7E-17B6-BFFAA07A2B2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017" y="2278019"/>
            <a:ext cx="1999042" cy="161387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Helix Nebula, NGC 7293">
            <a:extLst>
              <a:ext uri="{FF2B5EF4-FFF2-40B4-BE49-F238E27FC236}">
                <a16:creationId xmlns:a16="http://schemas.microsoft.com/office/drawing/2014/main" id="{9E7B83B7-A3A6-3366-F890-723949FFD1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6531" y="2278019"/>
            <a:ext cx="1613878" cy="161387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olorful image of near-infrared light from a glowing cloud with a distorted ring-like shape, illuminated from within by a bright central star. The Southern Ring Nebula is a large, semi-transparent oval that is slightly angled from top left to bottom right. A bright white star appears at the center of this image. A large transparent teal oval surrounds the central star. Several red shells surround the teal oval, extending almost to the edges of the image. The shells become a deeper red with distance from the center. The bright central star has eight diffraction spikes. Behind the gaseous teal layers are deeper orange layers that are arranged like threads in a complex weaving. The red layers, which are wavy overall, look like they have very thin straight lines piercing through them, which are holes where light from a central star is traveling. The background of the image is black and speckled with tiny bright stars and distant galaxies.">
            <a:extLst>
              <a:ext uri="{FF2B5EF4-FFF2-40B4-BE49-F238E27FC236}">
                <a16:creationId xmlns:a16="http://schemas.microsoft.com/office/drawing/2014/main" id="{BAB0F167-692A-8892-1DFD-4A93DF9C2CF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9938" r="20409"/>
          <a:stretch/>
        </p:blipFill>
        <p:spPr bwMode="auto">
          <a:xfrm>
            <a:off x="4318881" y="2278019"/>
            <a:ext cx="1713194" cy="161387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NGC 2392 Nebula: Resembling a pink and blue light in a circle&#10;">
            <a:extLst>
              <a:ext uri="{FF2B5EF4-FFF2-40B4-BE49-F238E27FC236}">
                <a16:creationId xmlns:a16="http://schemas.microsoft.com/office/drawing/2014/main" id="{5823447B-EB3F-8F09-5E0C-66B636AC96F8}"/>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8827" y="3964486"/>
            <a:ext cx="1609344" cy="160934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he Bubble Nebula">
            <a:extLst>
              <a:ext uri="{FF2B5EF4-FFF2-40B4-BE49-F238E27FC236}">
                <a16:creationId xmlns:a16="http://schemas.microsoft.com/office/drawing/2014/main" id="{2BA20F6A-5674-1842-8A8C-6550FD26003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091" t="1" r="6800" b="-530"/>
          <a:stretch/>
        </p:blipFill>
        <p:spPr bwMode="auto">
          <a:xfrm rot="16200000" flipH="1">
            <a:off x="4206149" y="3732110"/>
            <a:ext cx="1609344" cy="20740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lowing nebula in space">
            <a:extLst>
              <a:ext uri="{FF2B5EF4-FFF2-40B4-BE49-F238E27FC236}">
                <a16:creationId xmlns:a16="http://schemas.microsoft.com/office/drawing/2014/main" id="{0F92BE06-F037-4C37-FEA5-78EDA681A22C}"/>
              </a:ext>
            </a:extLst>
          </p:cNvPr>
          <p:cNvPicPr>
            <a:picLocks noChangeAspect="1"/>
          </p:cNvPicPr>
          <p:nvPr/>
        </p:nvPicPr>
        <p:blipFill>
          <a:blip r:embed="rId12"/>
          <a:stretch>
            <a:fillRect/>
          </a:stretch>
        </p:blipFill>
        <p:spPr>
          <a:xfrm>
            <a:off x="629016" y="3964486"/>
            <a:ext cx="1668220" cy="1609344"/>
          </a:xfrm>
          <a:prstGeom prst="rect">
            <a:avLst/>
          </a:prstGeom>
        </p:spPr>
      </p:pic>
      <p:pic>
        <p:nvPicPr>
          <p:cNvPr id="4110" name="Picture 14" descr="25th anniversary image of Cassiopeia A">
            <a:extLst>
              <a:ext uri="{FF2B5EF4-FFF2-40B4-BE49-F238E27FC236}">
                <a16:creationId xmlns:a16="http://schemas.microsoft.com/office/drawing/2014/main" id="{94E12115-C7D9-B93B-0019-E7FE822B240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59927" y="2278019"/>
            <a:ext cx="2217602" cy="1609346"/>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A colorful nebula in space">
            <a:extLst>
              <a:ext uri="{FF2B5EF4-FFF2-40B4-BE49-F238E27FC236}">
                <a16:creationId xmlns:a16="http://schemas.microsoft.com/office/drawing/2014/main" id="{BEF8BBEF-94B5-EA19-977A-FC1A2E7844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00974" y="2278019"/>
            <a:ext cx="1783692" cy="160934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A supernova. The center of the image contains a dense green cloud, shaped like a keyhole. Within this keyhole, there is a dark spot, composed of even denser gas. Outside of this cloud of gas is a ring of dense orange gas and dust that becomes more diffused as it travels further away from the center. The innermost part of this dense orange ring contains brighter orange clumps of glowing gas. Outside of these structures, both above and below them, are very faint orange rings of gas and dust. There are several bright white stars, three of which show an eight-pronged diffraction pattern brought about by the Webb Space Telescope. Several other white stars are strewn throughout the image.">
            <a:extLst>
              <a:ext uri="{FF2B5EF4-FFF2-40B4-BE49-F238E27FC236}">
                <a16:creationId xmlns:a16="http://schemas.microsoft.com/office/drawing/2014/main" id="{3D33818C-3A10-5279-D292-334AE69983F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21402" r="21055"/>
          <a:stretch/>
        </p:blipFill>
        <p:spPr bwMode="auto">
          <a:xfrm>
            <a:off x="6159927" y="3964486"/>
            <a:ext cx="1609344" cy="1609343"/>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A purple and white nebula">
            <a:extLst>
              <a:ext uri="{FF2B5EF4-FFF2-40B4-BE49-F238E27FC236}">
                <a16:creationId xmlns:a16="http://schemas.microsoft.com/office/drawing/2014/main" id="{7715E251-51E8-DC3A-E264-82413C0FDD5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781573" y="3964483"/>
            <a:ext cx="1783692" cy="1609346"/>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The image of Supernova Remnant 0509-67.5 shows soft green and blue hues of heated material from the X-ray data surrounded by the glowing pink optical shell, which shows the ambient gas being shocked by the expanding blast wave from the supernova. Ripples in the shell's appearance coincide with brighter areas of the X-ray data. ">
            <a:extLst>
              <a:ext uri="{FF2B5EF4-FFF2-40B4-BE49-F238E27FC236}">
                <a16:creationId xmlns:a16="http://schemas.microsoft.com/office/drawing/2014/main" id="{8591C5EA-9BF5-F1F9-4D14-87E8B023D7F4}"/>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l="9183" r="23860"/>
          <a:stretch/>
        </p:blipFill>
        <p:spPr bwMode="auto">
          <a:xfrm>
            <a:off x="10208111" y="2278019"/>
            <a:ext cx="1388381" cy="1609346"/>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Wispy tendrils of hot dust and gas glow brightly in this ultraviolet image of the Cygnus Loop nebula.">
            <a:extLst>
              <a:ext uri="{FF2B5EF4-FFF2-40B4-BE49-F238E27FC236}">
                <a16:creationId xmlns:a16="http://schemas.microsoft.com/office/drawing/2014/main" id="{C0C96F4C-4F41-1AB3-0B55-9D33A9689667}"/>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1629" r="8288"/>
          <a:stretch/>
        </p:blipFill>
        <p:spPr bwMode="auto">
          <a:xfrm rot="16200000">
            <a:off x="9787021" y="3764357"/>
            <a:ext cx="1609345" cy="2009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032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1BF91-598C-9910-F17B-C29A15CE92B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FEEAF-9540-9494-147C-A430C995D0F8}"/>
              </a:ext>
            </a:extLst>
          </p:cNvPr>
          <p:cNvSpPr>
            <a:spLocks noGrp="1"/>
          </p:cNvSpPr>
          <p:nvPr>
            <p:ph type="sldNum" sz="quarter" idx="4"/>
          </p:nvPr>
        </p:nvSpPr>
        <p:spPr/>
        <p:txBody>
          <a:bodyPr/>
          <a:lstStyle/>
          <a:p>
            <a:fld id="{8D407A93-5F51-6D4C-9C0B-941BF48061CC}" type="slidenum">
              <a:rPr lang="en-US" smtClean="0"/>
              <a:pPr/>
              <a:t>15</a:t>
            </a:fld>
            <a:endParaRPr lang="en-US" dirty="0"/>
          </a:p>
        </p:txBody>
      </p:sp>
      <p:sp>
        <p:nvSpPr>
          <p:cNvPr id="3" name="Footer Placeholder 2">
            <a:extLst>
              <a:ext uri="{FF2B5EF4-FFF2-40B4-BE49-F238E27FC236}">
                <a16:creationId xmlns:a16="http://schemas.microsoft.com/office/drawing/2014/main" id="{6745F0C5-8291-3E37-5EF3-F162B9720B67}"/>
              </a:ext>
            </a:extLst>
          </p:cNvPr>
          <p:cNvSpPr>
            <a:spLocks noGrp="1"/>
          </p:cNvSpPr>
          <p:nvPr>
            <p:ph type="ftr" sz="quarter" idx="3"/>
          </p:nvPr>
        </p:nvSpPr>
        <p:spPr/>
        <p:txBody>
          <a:bodyPr/>
          <a:lstStyle/>
          <a:p>
            <a:r>
              <a:rPr lang="en-US"/>
              <a:t>Stars</a:t>
            </a:r>
            <a:endParaRPr lang="en-US" dirty="0"/>
          </a:p>
        </p:txBody>
      </p:sp>
      <p:sp>
        <p:nvSpPr>
          <p:cNvPr id="7" name="Title 3">
            <a:extLst>
              <a:ext uri="{FF2B5EF4-FFF2-40B4-BE49-F238E27FC236}">
                <a16:creationId xmlns:a16="http://schemas.microsoft.com/office/drawing/2014/main" id="{278D11A8-0134-60EE-FB71-B07E14B081DB}"/>
              </a:ext>
            </a:extLst>
          </p:cNvPr>
          <p:cNvSpPr txBox="1">
            <a:spLocks/>
          </p:cNvSpPr>
          <p:nvPr/>
        </p:nvSpPr>
        <p:spPr>
          <a:xfrm>
            <a:off x="1013493" y="918369"/>
            <a:ext cx="5082506" cy="46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White Dwarf</a:t>
            </a:r>
          </a:p>
        </p:txBody>
      </p:sp>
      <p:sp>
        <p:nvSpPr>
          <p:cNvPr id="8" name="Title 3">
            <a:extLst>
              <a:ext uri="{FF2B5EF4-FFF2-40B4-BE49-F238E27FC236}">
                <a16:creationId xmlns:a16="http://schemas.microsoft.com/office/drawing/2014/main" id="{C54FCEAA-949E-95DB-C776-EE11DA4E0809}"/>
              </a:ext>
            </a:extLst>
          </p:cNvPr>
          <p:cNvSpPr txBox="1">
            <a:spLocks/>
          </p:cNvSpPr>
          <p:nvPr/>
        </p:nvSpPr>
        <p:spPr>
          <a:xfrm>
            <a:off x="6095999" y="999502"/>
            <a:ext cx="5516881" cy="46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Neutron Star or Stellar-mass Black Hole</a:t>
            </a:r>
          </a:p>
        </p:txBody>
      </p:sp>
      <p:sp>
        <p:nvSpPr>
          <p:cNvPr id="9" name="Freeform 8">
            <a:extLst>
              <a:ext uri="{FF2B5EF4-FFF2-40B4-BE49-F238E27FC236}">
                <a16:creationId xmlns:a16="http://schemas.microsoft.com/office/drawing/2014/main" id="{DF1420DD-1C60-2357-8010-C80ED8456F48}"/>
              </a:ext>
            </a:extLst>
          </p:cNvPr>
          <p:cNvSpPr/>
          <p:nvPr/>
        </p:nvSpPr>
        <p:spPr>
          <a:xfrm>
            <a:off x="2297236" y="1650816"/>
            <a:ext cx="2552697" cy="444751"/>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noProof="0" dirty="0">
                <a:solidFill>
                  <a:schemeClr val="tx1"/>
                </a:solidFill>
              </a:rPr>
              <a:t>Sun-like Stars</a:t>
            </a:r>
          </a:p>
        </p:txBody>
      </p:sp>
      <p:sp>
        <p:nvSpPr>
          <p:cNvPr id="10" name="Freeform 9">
            <a:extLst>
              <a:ext uri="{FF2B5EF4-FFF2-40B4-BE49-F238E27FC236}">
                <a16:creationId xmlns:a16="http://schemas.microsoft.com/office/drawing/2014/main" id="{D8773B23-86FC-03FA-139E-778626FC8ECE}"/>
              </a:ext>
            </a:extLst>
          </p:cNvPr>
          <p:cNvSpPr/>
          <p:nvPr/>
        </p:nvSpPr>
        <p:spPr>
          <a:xfrm>
            <a:off x="7342067" y="1650816"/>
            <a:ext cx="2552697" cy="444751"/>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A6E5C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solidFill>
              </a:rPr>
              <a:t>Massive</a:t>
            </a:r>
            <a:r>
              <a:rPr lang="en-US" noProof="0" dirty="0">
                <a:solidFill>
                  <a:schemeClr val="tx1"/>
                </a:solidFill>
              </a:rPr>
              <a:t> Stars</a:t>
            </a:r>
          </a:p>
        </p:txBody>
      </p:sp>
      <p:pic>
        <p:nvPicPr>
          <p:cNvPr id="16" name="Picture 15" descr="The saturated yellow point at the center of the image indicates strong X-ray source at the center of the supernova remnant. There are blue and green cloud-like emissions. ">
            <a:extLst>
              <a:ext uri="{FF2B5EF4-FFF2-40B4-BE49-F238E27FC236}">
                <a16:creationId xmlns:a16="http://schemas.microsoft.com/office/drawing/2014/main" id="{E4B5579E-C10F-26A9-B973-CB05239E1616}"/>
              </a:ext>
            </a:extLst>
          </p:cNvPr>
          <p:cNvPicPr>
            <a:picLocks noChangeAspect="1"/>
          </p:cNvPicPr>
          <p:nvPr/>
        </p:nvPicPr>
        <p:blipFill>
          <a:blip r:embed="rId3"/>
          <a:srcRect/>
          <a:stretch/>
        </p:blipFill>
        <p:spPr>
          <a:xfrm>
            <a:off x="6055359" y="2783589"/>
            <a:ext cx="2552696" cy="2552696"/>
          </a:xfrm>
          <a:prstGeom prst="ellipse">
            <a:avLst/>
          </a:prstGeom>
          <a:ln w="63500">
            <a:solidFill>
              <a:srgbClr val="A6E5CE"/>
            </a:solidFill>
          </a:ln>
        </p:spPr>
      </p:pic>
      <p:pic>
        <p:nvPicPr>
          <p:cNvPr id="11" name="Picture 2" descr="White dwarf star Stein 2051 B ">
            <a:extLst>
              <a:ext uri="{FF2B5EF4-FFF2-40B4-BE49-F238E27FC236}">
                <a16:creationId xmlns:a16="http://schemas.microsoft.com/office/drawing/2014/main" id="{1DD162D7-2171-3251-65F0-DD312C615772}"/>
              </a:ext>
            </a:extLst>
          </p:cNvPr>
          <p:cNvPicPr>
            <a:picLocks noChangeAspect="1" noChangeArrowheads="1"/>
          </p:cNvPicPr>
          <p:nvPr/>
        </p:nvPicPr>
        <p:blipFill>
          <a:blip r:embed="rId4">
            <a:alphaModFix/>
            <a:extLst>
              <a:ext uri="{BEBA8EAE-BF5A-486C-A8C5-ECC9F3942E4B}">
                <a14:imgProps xmlns:a14="http://schemas.microsoft.com/office/drawing/2010/main">
                  <a14:imgLayer r:embed="rId5">
                    <a14:imgEffect>
                      <a14:saturation sat="54000"/>
                    </a14:imgEffect>
                  </a14:imgLayer>
                </a14:imgProps>
              </a:ext>
            </a:extLst>
          </a:blip>
          <a:srcRect/>
          <a:stretch/>
        </p:blipFill>
        <p:spPr bwMode="auto">
          <a:xfrm>
            <a:off x="1874520" y="2359152"/>
            <a:ext cx="3401568" cy="3401568"/>
          </a:xfrm>
          <a:prstGeom prst="ellipse">
            <a:avLst/>
          </a:prstGeom>
          <a:noFill/>
          <a:ln w="63500">
            <a:solidFill>
              <a:srgbClr val="E5A6BD"/>
            </a:solidFill>
          </a:ln>
          <a:extLst>
            <a:ext uri="{909E8E84-426E-40DD-AFC4-6F175D3DCCD1}">
              <a14:hiddenFill xmlns:a14="http://schemas.microsoft.com/office/drawing/2010/main">
                <a:solidFill>
                  <a:srgbClr val="FFFFFF"/>
                </a:solidFill>
              </a14:hiddenFill>
            </a:ext>
          </a:extLst>
        </p:spPr>
      </p:pic>
      <p:grpSp>
        <p:nvGrpSpPr>
          <p:cNvPr id="6" name="Group 5" descr="An artist's illustration of Cygnus X-1 system. The black hole pulls material from a massive companion star (not seen) toward it. This material forms a disk in red and orange that seems to be swirling around the black hole before falling into it or being redirected away from the black hole in the form of powerful jets.">
            <a:extLst>
              <a:ext uri="{FF2B5EF4-FFF2-40B4-BE49-F238E27FC236}">
                <a16:creationId xmlns:a16="http://schemas.microsoft.com/office/drawing/2014/main" id="{6537079F-E316-AB3A-42E7-F26BBC0AB7EF}"/>
              </a:ext>
            </a:extLst>
          </p:cNvPr>
          <p:cNvGrpSpPr/>
          <p:nvPr/>
        </p:nvGrpSpPr>
        <p:grpSpPr>
          <a:xfrm>
            <a:off x="8681719" y="2783588"/>
            <a:ext cx="2552697" cy="2552697"/>
            <a:chOff x="8681719" y="2783588"/>
            <a:chExt cx="2552697" cy="2552697"/>
          </a:xfrm>
        </p:grpSpPr>
        <p:pic>
          <p:nvPicPr>
            <p:cNvPr id="4" name="Picture 3">
              <a:extLst>
                <a:ext uri="{FF2B5EF4-FFF2-40B4-BE49-F238E27FC236}">
                  <a16:creationId xmlns:a16="http://schemas.microsoft.com/office/drawing/2014/main" id="{B1CF124D-AE8D-CF56-C32A-D8B7AB0118CC}"/>
                </a:ext>
              </a:extLst>
            </p:cNvPr>
            <p:cNvPicPr>
              <a:picLocks noChangeAspect="1"/>
            </p:cNvPicPr>
            <p:nvPr/>
          </p:nvPicPr>
          <p:blipFill>
            <a:blip r:embed="rId6"/>
            <a:srcRect l="3626" r="3626"/>
            <a:stretch/>
          </p:blipFill>
          <p:spPr>
            <a:xfrm>
              <a:off x="8681719" y="2783588"/>
              <a:ext cx="2552697" cy="2552697"/>
            </a:xfrm>
            <a:prstGeom prst="ellipse">
              <a:avLst/>
            </a:prstGeom>
            <a:ln w="63500">
              <a:solidFill>
                <a:srgbClr val="A6E5CE"/>
              </a:solidFill>
            </a:ln>
          </p:spPr>
        </p:pic>
        <p:sp>
          <p:nvSpPr>
            <p:cNvPr id="5" name="TextBox 4">
              <a:extLst>
                <a:ext uri="{FF2B5EF4-FFF2-40B4-BE49-F238E27FC236}">
                  <a16:creationId xmlns:a16="http://schemas.microsoft.com/office/drawing/2014/main" id="{95E3003D-4A77-39FB-2D31-BDF75C78E5A8}"/>
                </a:ext>
              </a:extLst>
            </p:cNvPr>
            <p:cNvSpPr txBox="1"/>
            <p:nvPr/>
          </p:nvSpPr>
          <p:spPr>
            <a:xfrm>
              <a:off x="9373610" y="4888652"/>
              <a:ext cx="1168914" cy="369332"/>
            </a:xfrm>
            <a:prstGeom prst="rect">
              <a:avLst/>
            </a:prstGeom>
            <a:noFill/>
          </p:spPr>
          <p:txBody>
            <a:bodyPr wrap="square" rtlCol="0">
              <a:prstTxWarp prst="textArchDown">
                <a:avLst/>
              </a:prstTxWarp>
              <a:spAutoFit/>
            </a:bodyPr>
            <a:lstStyle/>
            <a:p>
              <a:pPr algn="ctr"/>
              <a:r>
                <a:rPr lang="en-US" sz="1400" dirty="0">
                  <a:solidFill>
                    <a:schemeClr val="bg1"/>
                  </a:solidFill>
                </a:rPr>
                <a:t>Illustration</a:t>
              </a:r>
            </a:p>
          </p:txBody>
        </p:sp>
      </p:grpSp>
      <p:sp>
        <p:nvSpPr>
          <p:cNvPr id="14" name="TextBox 13">
            <a:extLst>
              <a:ext uri="{FF2B5EF4-FFF2-40B4-BE49-F238E27FC236}">
                <a16:creationId xmlns:a16="http://schemas.microsoft.com/office/drawing/2014/main" id="{3FCA2485-4B71-9BCD-B1A2-52344E17F944}"/>
              </a:ext>
            </a:extLst>
          </p:cNvPr>
          <p:cNvSpPr txBox="1"/>
          <p:nvPr/>
        </p:nvSpPr>
        <p:spPr>
          <a:xfrm>
            <a:off x="4482935" y="5914551"/>
            <a:ext cx="2065979" cy="307777"/>
          </a:xfrm>
          <a:prstGeom prst="rect">
            <a:avLst/>
          </a:prstGeom>
          <a:noFill/>
        </p:spPr>
        <p:txBody>
          <a:bodyPr wrap="square" rtlCol="0">
            <a:spAutoFit/>
          </a:bodyPr>
          <a:lstStyle/>
          <a:p>
            <a:pPr algn="ctr"/>
            <a:r>
              <a:rPr lang="en-US" sz="1400" i="1" dirty="0">
                <a:solidFill>
                  <a:schemeClr val="tx2">
                    <a:lumMod val="50000"/>
                    <a:lumOff val="50000"/>
                  </a:schemeClr>
                </a:solidFill>
              </a:rPr>
              <a:t>Images not to scale</a:t>
            </a:r>
          </a:p>
        </p:txBody>
      </p:sp>
    </p:spTree>
    <p:extLst>
      <p:ext uri="{BB962C8B-B14F-4D97-AF65-F5344CB8AC3E}">
        <p14:creationId xmlns:p14="http://schemas.microsoft.com/office/powerpoint/2010/main" val="3662425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E111D1-F687-C557-08F4-8CFFB33B0B59}"/>
              </a:ext>
            </a:extLst>
          </p:cNvPr>
          <p:cNvSpPr>
            <a:spLocks noGrp="1"/>
          </p:cNvSpPr>
          <p:nvPr>
            <p:ph type="sldNum" sz="quarter" idx="4"/>
          </p:nvPr>
        </p:nvSpPr>
        <p:spPr/>
        <p:txBody>
          <a:bodyPr/>
          <a:lstStyle/>
          <a:p>
            <a:fld id="{8D407A93-5F51-6D4C-9C0B-941BF48061CC}" type="slidenum">
              <a:rPr lang="en-US" smtClean="0"/>
              <a:pPr/>
              <a:t>16</a:t>
            </a:fld>
            <a:endParaRPr lang="en-US" dirty="0"/>
          </a:p>
        </p:txBody>
      </p:sp>
      <p:sp>
        <p:nvSpPr>
          <p:cNvPr id="3" name="Footer Placeholder 2">
            <a:extLst>
              <a:ext uri="{FF2B5EF4-FFF2-40B4-BE49-F238E27FC236}">
                <a16:creationId xmlns:a16="http://schemas.microsoft.com/office/drawing/2014/main" id="{2BF1C649-D818-A98F-7D2C-A73500BA86DF}"/>
              </a:ext>
            </a:extLst>
          </p:cNvPr>
          <p:cNvSpPr>
            <a:spLocks noGrp="1"/>
          </p:cNvSpPr>
          <p:nvPr>
            <p:ph type="ftr" sz="quarter" idx="3"/>
          </p:nvPr>
        </p:nvSpPr>
        <p:spPr/>
        <p:txBody>
          <a:bodyPr/>
          <a:lstStyle/>
          <a:p>
            <a:r>
              <a:rPr lang="en-US"/>
              <a:t>Stars</a:t>
            </a:r>
            <a:endParaRPr lang="en-US" dirty="0"/>
          </a:p>
        </p:txBody>
      </p:sp>
      <p:sp>
        <p:nvSpPr>
          <p:cNvPr id="7" name="Title 3">
            <a:extLst>
              <a:ext uri="{FF2B5EF4-FFF2-40B4-BE49-F238E27FC236}">
                <a16:creationId xmlns:a16="http://schemas.microsoft.com/office/drawing/2014/main" id="{335157EA-47E4-59B5-D3FC-860E5CF4AF4A}"/>
              </a:ext>
            </a:extLst>
          </p:cNvPr>
          <p:cNvSpPr txBox="1">
            <a:spLocks/>
          </p:cNvSpPr>
          <p:nvPr/>
        </p:nvSpPr>
        <p:spPr>
          <a:xfrm>
            <a:off x="902522" y="649186"/>
            <a:ext cx="10078745" cy="908680"/>
          </a:xfrm>
          <a:prstGeom prst="rect">
            <a:avLst/>
          </a:prstGeom>
        </p:spPr>
        <p:txBody>
          <a:bodyPr>
            <a:noAutofit/>
          </a:bodyPr>
          <a:lstStyle>
            <a:lvl1pPr algn="l" defTabSz="914400" rtl="0" eaLnBrk="1" latinLnBrk="0" hangingPunct="1">
              <a:lnSpc>
                <a:spcPct val="90000"/>
              </a:lnSpc>
              <a:spcBef>
                <a:spcPct val="0"/>
              </a:spcBef>
              <a:buNone/>
              <a:defRPr sz="6500" b="1" kern="1200">
                <a:solidFill>
                  <a:schemeClr val="bg1"/>
                </a:solidFill>
                <a:latin typeface="+mj-lt"/>
                <a:ea typeface="+mj-ea"/>
                <a:cs typeface="+mj-cs"/>
              </a:defRPr>
            </a:lvl1pPr>
          </a:lstStyle>
          <a:p>
            <a:pPr algn="ctr"/>
            <a:r>
              <a:rPr lang="en-US" sz="5400" dirty="0">
                <a:solidFill>
                  <a:srgbClr val="72A898"/>
                </a:solidFill>
              </a:rPr>
              <a:t>Kahoot Quiz</a:t>
            </a:r>
          </a:p>
        </p:txBody>
      </p:sp>
      <p:sp>
        <p:nvSpPr>
          <p:cNvPr id="9" name="TextBox 8">
            <a:extLst>
              <a:ext uri="{FF2B5EF4-FFF2-40B4-BE49-F238E27FC236}">
                <a16:creationId xmlns:a16="http://schemas.microsoft.com/office/drawing/2014/main" id="{AB102DC0-EDA9-3B21-3F2A-1CB22182C201}"/>
              </a:ext>
            </a:extLst>
          </p:cNvPr>
          <p:cNvSpPr txBox="1"/>
          <p:nvPr/>
        </p:nvSpPr>
        <p:spPr>
          <a:xfrm>
            <a:off x="5620216" y="4391050"/>
            <a:ext cx="4850780" cy="923330"/>
          </a:xfrm>
          <a:prstGeom prst="rect">
            <a:avLst/>
          </a:prstGeom>
          <a:noFill/>
        </p:spPr>
        <p:txBody>
          <a:bodyPr wrap="square" rtlCol="0">
            <a:spAutoFit/>
          </a:bodyPr>
          <a:lstStyle/>
          <a:p>
            <a:r>
              <a:rPr lang="en-US" dirty="0">
                <a:solidFill>
                  <a:srgbClr val="72A898"/>
                </a:solidFill>
                <a:hlinkClick r:id="rId3">
                  <a:extLst>
                    <a:ext uri="{A12FA001-AC4F-418D-AE19-62706E023703}">
                      <ahyp:hlinkClr xmlns:ahyp="http://schemas.microsoft.com/office/drawing/2018/hyperlinkcolor" val="tx"/>
                    </a:ext>
                  </a:extLst>
                </a:hlinkClick>
              </a:rPr>
              <a:t>www.kahoot.it</a:t>
            </a:r>
            <a:endParaRPr lang="en-US" dirty="0">
              <a:solidFill>
                <a:srgbClr val="72A898"/>
              </a:solidFill>
            </a:endParaRPr>
          </a:p>
          <a:p>
            <a:r>
              <a:rPr lang="en-US" dirty="0">
                <a:solidFill>
                  <a:schemeClr val="tx2">
                    <a:lumMod val="50000"/>
                    <a:lumOff val="50000"/>
                  </a:schemeClr>
                </a:solidFill>
              </a:rPr>
              <a:t>Replace the QR code accordingly and insert the code to join the Kahoot</a:t>
            </a:r>
            <a:endParaRPr lang="en-US" dirty="0">
              <a:solidFill>
                <a:srgbClr val="7030A0"/>
              </a:solidFill>
            </a:endParaRPr>
          </a:p>
        </p:txBody>
      </p:sp>
      <p:pic>
        <p:nvPicPr>
          <p:cNvPr id="11" name="Picture 10">
            <a:extLst>
              <a:ext uri="{FF2B5EF4-FFF2-40B4-BE49-F238E27FC236}">
                <a16:creationId xmlns:a16="http://schemas.microsoft.com/office/drawing/2014/main" id="{4347EE10-5AEB-6E97-D1D9-174ED6246B6C}"/>
              </a:ext>
            </a:extLst>
          </p:cNvPr>
          <p:cNvPicPr>
            <a:picLocks noChangeAspect="1"/>
          </p:cNvPicPr>
          <p:nvPr/>
        </p:nvPicPr>
        <p:blipFill>
          <a:blip r:embed="rId4"/>
          <a:stretch>
            <a:fillRect/>
          </a:stretch>
        </p:blipFill>
        <p:spPr>
          <a:xfrm>
            <a:off x="2110988" y="2050480"/>
            <a:ext cx="3263900" cy="3263900"/>
          </a:xfrm>
          <a:prstGeom prst="rect">
            <a:avLst/>
          </a:prstGeom>
        </p:spPr>
      </p:pic>
    </p:spTree>
    <p:extLst>
      <p:ext uri="{BB962C8B-B14F-4D97-AF65-F5344CB8AC3E}">
        <p14:creationId xmlns:p14="http://schemas.microsoft.com/office/powerpoint/2010/main" val="196161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9B7341-0AF8-A1EC-480A-C3E8C05FF9DC}"/>
              </a:ext>
            </a:extLst>
          </p:cNvPr>
          <p:cNvSpPr>
            <a:spLocks noGrp="1"/>
          </p:cNvSpPr>
          <p:nvPr>
            <p:ph type="sldNum" sz="quarter" idx="4"/>
          </p:nvPr>
        </p:nvSpPr>
        <p:spPr/>
        <p:txBody>
          <a:bodyPr/>
          <a:lstStyle/>
          <a:p>
            <a:fld id="{8D407A93-5F51-6D4C-9C0B-941BF48061CC}" type="slidenum">
              <a:rPr lang="en-US" smtClean="0"/>
              <a:pPr/>
              <a:t>2</a:t>
            </a:fld>
            <a:endParaRPr lang="en-US" dirty="0"/>
          </a:p>
        </p:txBody>
      </p:sp>
      <p:sp>
        <p:nvSpPr>
          <p:cNvPr id="3" name="Footer Placeholder 2">
            <a:extLst>
              <a:ext uri="{FF2B5EF4-FFF2-40B4-BE49-F238E27FC236}">
                <a16:creationId xmlns:a16="http://schemas.microsoft.com/office/drawing/2014/main" id="{2EB91950-A343-DFEA-EAFD-007B9644D544}"/>
              </a:ext>
            </a:extLst>
          </p:cNvPr>
          <p:cNvSpPr>
            <a:spLocks noGrp="1"/>
          </p:cNvSpPr>
          <p:nvPr>
            <p:ph type="ftr" sz="quarter" idx="3"/>
          </p:nvPr>
        </p:nvSpPr>
        <p:spPr/>
        <p:txBody>
          <a:bodyPr/>
          <a:lstStyle/>
          <a:p>
            <a:r>
              <a:rPr lang="en-US"/>
              <a:t>Stars</a:t>
            </a:r>
            <a:endParaRPr lang="en-US" dirty="0"/>
          </a:p>
        </p:txBody>
      </p:sp>
      <p:sp>
        <p:nvSpPr>
          <p:cNvPr id="4" name="Title 3">
            <a:extLst>
              <a:ext uri="{FF2B5EF4-FFF2-40B4-BE49-F238E27FC236}">
                <a16:creationId xmlns:a16="http://schemas.microsoft.com/office/drawing/2014/main" id="{249996DF-1458-2BAC-18CA-0F42DAF42347}"/>
              </a:ext>
            </a:extLst>
          </p:cNvPr>
          <p:cNvSpPr>
            <a:spLocks noGrp="1"/>
          </p:cNvSpPr>
          <p:nvPr>
            <p:ph type="title"/>
          </p:nvPr>
        </p:nvSpPr>
        <p:spPr>
          <a:xfrm>
            <a:off x="1013494" y="965568"/>
            <a:ext cx="10145494" cy="468862"/>
          </a:xfrm>
        </p:spPr>
        <p:txBody>
          <a:bodyPr>
            <a:normAutofit fontScale="90000"/>
          </a:bodyPr>
          <a:lstStyle/>
          <a:p>
            <a:r>
              <a:rPr lang="en-US" dirty="0"/>
              <a:t>There’s a variety of stars and they can be classified according to their mass</a:t>
            </a:r>
          </a:p>
        </p:txBody>
      </p:sp>
      <p:grpSp>
        <p:nvGrpSpPr>
          <p:cNvPr id="13" name="Group 12">
            <a:extLst>
              <a:ext uri="{FF2B5EF4-FFF2-40B4-BE49-F238E27FC236}">
                <a16:creationId xmlns:a16="http://schemas.microsoft.com/office/drawing/2014/main" id="{03C25418-089F-21FC-3F1B-E9CF2B80484B}"/>
              </a:ext>
            </a:extLst>
          </p:cNvPr>
          <p:cNvGrpSpPr/>
          <p:nvPr/>
        </p:nvGrpSpPr>
        <p:grpSpPr>
          <a:xfrm>
            <a:off x="6306574" y="2562175"/>
            <a:ext cx="5002559" cy="1500027"/>
            <a:chOff x="6306574" y="1737427"/>
            <a:chExt cx="5002559" cy="1500027"/>
          </a:xfrm>
        </p:grpSpPr>
        <p:sp>
          <p:nvSpPr>
            <p:cNvPr id="19" name="Rectangle 18">
              <a:extLst>
                <a:ext uri="{FF2B5EF4-FFF2-40B4-BE49-F238E27FC236}">
                  <a16:creationId xmlns:a16="http://schemas.microsoft.com/office/drawing/2014/main" id="{29CEC975-C711-616D-5929-955A19B46857}"/>
                </a:ext>
              </a:extLst>
            </p:cNvPr>
            <p:cNvSpPr/>
            <p:nvPr/>
          </p:nvSpPr>
          <p:spPr>
            <a:xfrm>
              <a:off x="7056587" y="1775927"/>
              <a:ext cx="4252546" cy="1451480"/>
            </a:xfrm>
            <a:prstGeom prst="rect">
              <a:avLst/>
            </a:prstGeom>
            <a:noFill/>
            <a:ln>
              <a:solidFill>
                <a:srgbClr val="A6E5C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AEE996"/>
                </a:solidFill>
              </a:endParaRPr>
            </a:p>
          </p:txBody>
        </p:sp>
        <p:sp>
          <p:nvSpPr>
            <p:cNvPr id="21" name="TextBox 20">
              <a:extLst>
                <a:ext uri="{FF2B5EF4-FFF2-40B4-BE49-F238E27FC236}">
                  <a16:creationId xmlns:a16="http://schemas.microsoft.com/office/drawing/2014/main" id="{3214B28B-D966-E224-261E-927DF9E8D8F0}"/>
                </a:ext>
              </a:extLst>
            </p:cNvPr>
            <p:cNvSpPr txBox="1"/>
            <p:nvPr/>
          </p:nvSpPr>
          <p:spPr>
            <a:xfrm>
              <a:off x="7956333" y="1943383"/>
              <a:ext cx="3202654" cy="400110"/>
            </a:xfrm>
            <a:prstGeom prst="rect">
              <a:avLst/>
            </a:prstGeom>
            <a:noFill/>
          </p:spPr>
          <p:txBody>
            <a:bodyPr wrap="square" rtlCol="0">
              <a:spAutoFit/>
            </a:bodyPr>
            <a:lstStyle/>
            <a:p>
              <a:pPr algn="ctr"/>
              <a:r>
                <a:rPr lang="en-US" sz="2000" b="1" noProof="0" dirty="0"/>
                <a:t>Massive Stars</a:t>
              </a:r>
            </a:p>
          </p:txBody>
        </p:sp>
        <p:sp>
          <p:nvSpPr>
            <p:cNvPr id="22" name="TextBox 21">
              <a:extLst>
                <a:ext uri="{FF2B5EF4-FFF2-40B4-BE49-F238E27FC236}">
                  <a16:creationId xmlns:a16="http://schemas.microsoft.com/office/drawing/2014/main" id="{07C646D9-27D4-174C-201C-FF181DA11E96}"/>
                </a:ext>
              </a:extLst>
            </p:cNvPr>
            <p:cNvSpPr txBox="1"/>
            <p:nvPr/>
          </p:nvSpPr>
          <p:spPr>
            <a:xfrm>
              <a:off x="7956333" y="2314445"/>
              <a:ext cx="3202654" cy="707886"/>
            </a:xfrm>
            <a:prstGeom prst="rect">
              <a:avLst/>
            </a:prstGeom>
            <a:noFill/>
          </p:spPr>
          <p:txBody>
            <a:bodyPr wrap="square" rtlCol="0">
              <a:spAutoFit/>
            </a:bodyPr>
            <a:lstStyle/>
            <a:p>
              <a:r>
                <a:rPr lang="en-US" sz="2000" dirty="0"/>
                <a:t>Have more than 8 times the mass of our Sun.</a:t>
              </a:r>
              <a:endParaRPr lang="en-US" sz="2000" b="0" noProof="0" dirty="0"/>
            </a:p>
          </p:txBody>
        </p:sp>
        <p:sp>
          <p:nvSpPr>
            <p:cNvPr id="20" name="Teardrop 19">
              <a:extLst>
                <a:ext uri="{FF2B5EF4-FFF2-40B4-BE49-F238E27FC236}">
                  <a16:creationId xmlns:a16="http://schemas.microsoft.com/office/drawing/2014/main" id="{71AA8E54-635A-C3EE-6BED-BE98F26D616D}"/>
                </a:ext>
              </a:extLst>
            </p:cNvPr>
            <p:cNvSpPr/>
            <p:nvPr/>
          </p:nvSpPr>
          <p:spPr>
            <a:xfrm rot="5400000">
              <a:off x="6306574" y="1737427"/>
              <a:ext cx="1500027" cy="1500027"/>
            </a:xfrm>
            <a:prstGeom prst="teardrop">
              <a:avLst/>
            </a:prstGeom>
            <a:solidFill>
              <a:srgbClr val="A6E5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15" name="Picture 14">
              <a:extLst>
                <a:ext uri="{FF2B5EF4-FFF2-40B4-BE49-F238E27FC236}">
                  <a16:creationId xmlns:a16="http://schemas.microsoft.com/office/drawing/2014/main" id="{A073C2C1-7A50-5E08-9A70-772AE5AB8668}"/>
                </a:ext>
              </a:extLst>
            </p:cNvPr>
            <p:cNvPicPr>
              <a:picLocks noChangeAspect="1"/>
            </p:cNvPicPr>
            <p:nvPr/>
          </p:nvPicPr>
          <p:blipFill>
            <a:blip r:embed="rId3"/>
            <a:stretch>
              <a:fillRect/>
            </a:stretch>
          </p:blipFill>
          <p:spPr>
            <a:xfrm>
              <a:off x="6402791" y="1833644"/>
              <a:ext cx="1307592" cy="1307592"/>
            </a:xfrm>
            <a:prstGeom prst="rect">
              <a:avLst/>
            </a:prstGeom>
          </p:spPr>
        </p:pic>
      </p:grpSp>
      <p:grpSp>
        <p:nvGrpSpPr>
          <p:cNvPr id="9" name="Group 8">
            <a:extLst>
              <a:ext uri="{FF2B5EF4-FFF2-40B4-BE49-F238E27FC236}">
                <a16:creationId xmlns:a16="http://schemas.microsoft.com/office/drawing/2014/main" id="{BCEAF279-4225-4EC3-40D9-04E1BD9F2AAD}"/>
              </a:ext>
            </a:extLst>
          </p:cNvPr>
          <p:cNvGrpSpPr/>
          <p:nvPr/>
        </p:nvGrpSpPr>
        <p:grpSpPr>
          <a:xfrm>
            <a:off x="882868" y="2572222"/>
            <a:ext cx="5002559" cy="1500027"/>
            <a:chOff x="882869" y="1737427"/>
            <a:chExt cx="5002559" cy="1500027"/>
          </a:xfrm>
        </p:grpSpPr>
        <p:grpSp>
          <p:nvGrpSpPr>
            <p:cNvPr id="7" name="Group 6">
              <a:extLst>
                <a:ext uri="{FF2B5EF4-FFF2-40B4-BE49-F238E27FC236}">
                  <a16:creationId xmlns:a16="http://schemas.microsoft.com/office/drawing/2014/main" id="{D0A6B883-DB3A-003A-BCB3-7BBF4931F41A}"/>
                </a:ext>
              </a:extLst>
            </p:cNvPr>
            <p:cNvGrpSpPr/>
            <p:nvPr/>
          </p:nvGrpSpPr>
          <p:grpSpPr>
            <a:xfrm>
              <a:off x="1632882" y="1775927"/>
              <a:ext cx="4252546" cy="1451480"/>
              <a:chOff x="1632882" y="1775927"/>
              <a:chExt cx="4252546" cy="1451480"/>
            </a:xfrm>
          </p:grpSpPr>
          <p:sp>
            <p:nvSpPr>
              <p:cNvPr id="29" name="Rectangle 28">
                <a:extLst>
                  <a:ext uri="{FF2B5EF4-FFF2-40B4-BE49-F238E27FC236}">
                    <a16:creationId xmlns:a16="http://schemas.microsoft.com/office/drawing/2014/main" id="{F0071FA2-B549-EDE4-E7D9-5159B1F3C651}"/>
                  </a:ext>
                </a:extLst>
              </p:cNvPr>
              <p:cNvSpPr/>
              <p:nvPr/>
            </p:nvSpPr>
            <p:spPr>
              <a:xfrm>
                <a:off x="1632882" y="1775927"/>
                <a:ext cx="4252546" cy="1451480"/>
              </a:xfrm>
              <a:prstGeom prst="rect">
                <a:avLst/>
              </a:prstGeom>
              <a:noFill/>
              <a:ln>
                <a:solidFill>
                  <a:srgbClr val="E5A6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AEE996"/>
                  </a:solidFill>
                </a:endParaRPr>
              </a:p>
            </p:txBody>
          </p:sp>
          <p:sp>
            <p:nvSpPr>
              <p:cNvPr id="31" name="TextBox 30">
                <a:extLst>
                  <a:ext uri="{FF2B5EF4-FFF2-40B4-BE49-F238E27FC236}">
                    <a16:creationId xmlns:a16="http://schemas.microsoft.com/office/drawing/2014/main" id="{7D294E29-B7C9-F967-9ED7-7EA71A8BDE26}"/>
                  </a:ext>
                </a:extLst>
              </p:cNvPr>
              <p:cNvSpPr txBox="1"/>
              <p:nvPr/>
            </p:nvSpPr>
            <p:spPr>
              <a:xfrm>
                <a:off x="2532628" y="1943383"/>
                <a:ext cx="3175862" cy="400110"/>
              </a:xfrm>
              <a:prstGeom prst="rect">
                <a:avLst/>
              </a:prstGeom>
              <a:noFill/>
            </p:spPr>
            <p:txBody>
              <a:bodyPr wrap="square" rtlCol="0">
                <a:spAutoFit/>
              </a:bodyPr>
              <a:lstStyle/>
              <a:p>
                <a:pPr algn="ctr"/>
                <a:r>
                  <a:rPr lang="en-US" sz="2000" b="1" noProof="0" dirty="0"/>
                  <a:t>Low-mass Stars</a:t>
                </a:r>
              </a:p>
            </p:txBody>
          </p:sp>
          <p:sp>
            <p:nvSpPr>
              <p:cNvPr id="32" name="TextBox 31">
                <a:extLst>
                  <a:ext uri="{FF2B5EF4-FFF2-40B4-BE49-F238E27FC236}">
                    <a16:creationId xmlns:a16="http://schemas.microsoft.com/office/drawing/2014/main" id="{5FFC5F14-FB60-2004-FF82-5CFEF864120C}"/>
                  </a:ext>
                </a:extLst>
              </p:cNvPr>
              <p:cNvSpPr txBox="1"/>
              <p:nvPr/>
            </p:nvSpPr>
            <p:spPr>
              <a:xfrm>
                <a:off x="2532627" y="2314445"/>
                <a:ext cx="3175863" cy="707886"/>
              </a:xfrm>
              <a:prstGeom prst="rect">
                <a:avLst/>
              </a:prstGeom>
              <a:noFill/>
            </p:spPr>
            <p:txBody>
              <a:bodyPr wrap="square" rtlCol="0">
                <a:spAutoFit/>
              </a:bodyPr>
              <a:lstStyle/>
              <a:p>
                <a:r>
                  <a:rPr lang="en-US" sz="2000" dirty="0"/>
                  <a:t>Have masses lower than 2 times the mass of the Sun. </a:t>
                </a:r>
                <a:endParaRPr lang="en-US" sz="2000" b="0" noProof="0" dirty="0"/>
              </a:p>
            </p:txBody>
          </p:sp>
        </p:grpSp>
        <p:grpSp>
          <p:nvGrpSpPr>
            <p:cNvPr id="48" name="Group 47" descr="An illustration of a red star depicted as a small red ball with a glow against a dark background with dots that represent stars.">
              <a:extLst>
                <a:ext uri="{FF2B5EF4-FFF2-40B4-BE49-F238E27FC236}">
                  <a16:creationId xmlns:a16="http://schemas.microsoft.com/office/drawing/2014/main" id="{74B595AD-85A9-A76D-3883-75CFC07A575D}"/>
                </a:ext>
              </a:extLst>
            </p:cNvPr>
            <p:cNvGrpSpPr/>
            <p:nvPr/>
          </p:nvGrpSpPr>
          <p:grpSpPr>
            <a:xfrm>
              <a:off x="882869" y="1737427"/>
              <a:ext cx="1500027" cy="1500027"/>
              <a:chOff x="1316078" y="3332783"/>
              <a:chExt cx="1500027" cy="1500027"/>
            </a:xfrm>
          </p:grpSpPr>
          <p:sp>
            <p:nvSpPr>
              <p:cNvPr id="30" name="Teardrop 29">
                <a:extLst>
                  <a:ext uri="{FF2B5EF4-FFF2-40B4-BE49-F238E27FC236}">
                    <a16:creationId xmlns:a16="http://schemas.microsoft.com/office/drawing/2014/main" id="{0C5D17FB-B155-474E-0227-C84532C0A8A3}"/>
                  </a:ext>
                </a:extLst>
              </p:cNvPr>
              <p:cNvSpPr/>
              <p:nvPr/>
            </p:nvSpPr>
            <p:spPr>
              <a:xfrm rot="5400000">
                <a:off x="1316078" y="3332783"/>
                <a:ext cx="1500027" cy="1500027"/>
              </a:xfrm>
              <a:prstGeom prst="teardrop">
                <a:avLst/>
              </a:pr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24" name="Picture 23">
                <a:extLst>
                  <a:ext uri="{FF2B5EF4-FFF2-40B4-BE49-F238E27FC236}">
                    <a16:creationId xmlns:a16="http://schemas.microsoft.com/office/drawing/2014/main" id="{884762BF-0764-5BA2-89C6-42CD25C489B6}"/>
                  </a:ext>
                </a:extLst>
              </p:cNvPr>
              <p:cNvPicPr>
                <a:picLocks noChangeAspect="1"/>
              </p:cNvPicPr>
              <p:nvPr/>
            </p:nvPicPr>
            <p:blipFill>
              <a:blip r:embed="rId4"/>
              <a:stretch>
                <a:fillRect/>
              </a:stretch>
            </p:blipFill>
            <p:spPr>
              <a:xfrm>
                <a:off x="1412295" y="3430172"/>
                <a:ext cx="1307592" cy="1307592"/>
              </a:xfrm>
              <a:prstGeom prst="rect">
                <a:avLst/>
              </a:prstGeom>
            </p:spPr>
          </p:pic>
        </p:grpSp>
      </p:grpSp>
      <p:sp>
        <p:nvSpPr>
          <p:cNvPr id="45" name="TextBox 44">
            <a:extLst>
              <a:ext uri="{FF2B5EF4-FFF2-40B4-BE49-F238E27FC236}">
                <a16:creationId xmlns:a16="http://schemas.microsoft.com/office/drawing/2014/main" id="{97EF307B-D1C8-834D-2F9A-41FDC86BC220}"/>
              </a:ext>
            </a:extLst>
          </p:cNvPr>
          <p:cNvSpPr txBox="1"/>
          <p:nvPr/>
        </p:nvSpPr>
        <p:spPr>
          <a:xfrm>
            <a:off x="2532628" y="4815757"/>
            <a:ext cx="3175861" cy="1015663"/>
          </a:xfrm>
          <a:prstGeom prst="rect">
            <a:avLst/>
          </a:prstGeom>
          <a:noFill/>
        </p:spPr>
        <p:txBody>
          <a:bodyPr wrap="square" rtlCol="0">
            <a:spAutoFit/>
          </a:bodyPr>
          <a:lstStyle/>
          <a:p>
            <a:r>
              <a:rPr lang="en-US" sz="2000" dirty="0"/>
              <a:t>Have masses between 2 and up to 8 times the mass of our Sun.</a:t>
            </a:r>
            <a:endParaRPr lang="en-US" sz="2000" b="0" noProof="0" dirty="0"/>
          </a:p>
        </p:txBody>
      </p:sp>
      <p:grpSp>
        <p:nvGrpSpPr>
          <p:cNvPr id="5" name="Group 4">
            <a:extLst>
              <a:ext uri="{FF2B5EF4-FFF2-40B4-BE49-F238E27FC236}">
                <a16:creationId xmlns:a16="http://schemas.microsoft.com/office/drawing/2014/main" id="{D4B7F64E-A899-C34E-D443-A7BD2A72E867}"/>
              </a:ext>
            </a:extLst>
          </p:cNvPr>
          <p:cNvGrpSpPr/>
          <p:nvPr/>
        </p:nvGrpSpPr>
        <p:grpSpPr>
          <a:xfrm>
            <a:off x="882869" y="4250613"/>
            <a:ext cx="5002559" cy="1500027"/>
            <a:chOff x="882869" y="3838484"/>
            <a:chExt cx="5002559" cy="1500027"/>
          </a:xfrm>
        </p:grpSpPr>
        <p:sp>
          <p:nvSpPr>
            <p:cNvPr id="43" name="Rectangle 42">
              <a:extLst>
                <a:ext uri="{FF2B5EF4-FFF2-40B4-BE49-F238E27FC236}">
                  <a16:creationId xmlns:a16="http://schemas.microsoft.com/office/drawing/2014/main" id="{05976184-66F2-E142-BE38-C4DCBB8424E9}"/>
                </a:ext>
              </a:extLst>
            </p:cNvPr>
            <p:cNvSpPr/>
            <p:nvPr/>
          </p:nvSpPr>
          <p:spPr>
            <a:xfrm>
              <a:off x="1632882" y="3876984"/>
              <a:ext cx="4252546" cy="1451480"/>
            </a:xfrm>
            <a:prstGeom prst="rect">
              <a:avLst/>
            </a:prstGeom>
            <a:noFill/>
            <a:ln>
              <a:solidFill>
                <a:srgbClr val="E5A6B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solidFill>
                  <a:srgbClr val="AEE996"/>
                </a:solidFill>
              </a:endParaRPr>
            </a:p>
          </p:txBody>
        </p:sp>
        <p:sp>
          <p:nvSpPr>
            <p:cNvPr id="44" name="TextBox 43">
              <a:extLst>
                <a:ext uri="{FF2B5EF4-FFF2-40B4-BE49-F238E27FC236}">
                  <a16:creationId xmlns:a16="http://schemas.microsoft.com/office/drawing/2014/main" id="{FFBAE76A-FD4C-33DD-EC3C-15262E2C8288}"/>
                </a:ext>
              </a:extLst>
            </p:cNvPr>
            <p:cNvSpPr txBox="1"/>
            <p:nvPr/>
          </p:nvSpPr>
          <p:spPr>
            <a:xfrm>
              <a:off x="2532627" y="4044440"/>
              <a:ext cx="3175861" cy="400110"/>
            </a:xfrm>
            <a:prstGeom prst="rect">
              <a:avLst/>
            </a:prstGeom>
            <a:noFill/>
          </p:spPr>
          <p:txBody>
            <a:bodyPr wrap="square" rtlCol="0">
              <a:spAutoFit/>
            </a:bodyPr>
            <a:lstStyle/>
            <a:p>
              <a:pPr algn="ctr"/>
              <a:r>
                <a:rPr lang="en-US" sz="2000" b="1" dirty="0"/>
                <a:t>Intermediate</a:t>
              </a:r>
              <a:r>
                <a:rPr lang="en-US" sz="2000" b="1" noProof="0" dirty="0"/>
                <a:t>-mass Stars</a:t>
              </a:r>
            </a:p>
          </p:txBody>
        </p:sp>
        <p:grpSp>
          <p:nvGrpSpPr>
            <p:cNvPr id="49" name="Group 48" descr="An illustration of a medium-sized star depicted as a yellow ball with a glow against a dark background with dots that represent stars.">
              <a:extLst>
                <a:ext uri="{FF2B5EF4-FFF2-40B4-BE49-F238E27FC236}">
                  <a16:creationId xmlns:a16="http://schemas.microsoft.com/office/drawing/2014/main" id="{1F13E225-56B1-551F-8063-F02A181EBBE4}"/>
                </a:ext>
              </a:extLst>
            </p:cNvPr>
            <p:cNvGrpSpPr/>
            <p:nvPr/>
          </p:nvGrpSpPr>
          <p:grpSpPr>
            <a:xfrm>
              <a:off x="882869" y="3838484"/>
              <a:ext cx="1500027" cy="1500027"/>
              <a:chOff x="6639568" y="4081625"/>
              <a:chExt cx="1500027" cy="1500027"/>
            </a:xfrm>
          </p:grpSpPr>
          <p:sp>
            <p:nvSpPr>
              <p:cNvPr id="46" name="Teardrop 45">
                <a:extLst>
                  <a:ext uri="{FF2B5EF4-FFF2-40B4-BE49-F238E27FC236}">
                    <a16:creationId xmlns:a16="http://schemas.microsoft.com/office/drawing/2014/main" id="{3429D336-8841-37C7-51FB-7C6C670B5F3B}"/>
                  </a:ext>
                </a:extLst>
              </p:cNvPr>
              <p:cNvSpPr/>
              <p:nvPr/>
            </p:nvSpPr>
            <p:spPr>
              <a:xfrm rot="5400000">
                <a:off x="6639568" y="4081625"/>
                <a:ext cx="1500027" cy="1500027"/>
              </a:xfrm>
              <a:prstGeom prst="teardrop">
                <a:avLst/>
              </a:pr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36" name="Picture 35">
                <a:extLst>
                  <a:ext uri="{FF2B5EF4-FFF2-40B4-BE49-F238E27FC236}">
                    <a16:creationId xmlns:a16="http://schemas.microsoft.com/office/drawing/2014/main" id="{A2632221-4A9F-ACA9-B4EB-2CE46BE7B279}"/>
                  </a:ext>
                </a:extLst>
              </p:cNvPr>
              <p:cNvPicPr>
                <a:picLocks noChangeAspect="1"/>
              </p:cNvPicPr>
              <p:nvPr/>
            </p:nvPicPr>
            <p:blipFill>
              <a:blip r:embed="rId5"/>
              <a:stretch>
                <a:fillRect/>
              </a:stretch>
            </p:blipFill>
            <p:spPr>
              <a:xfrm rot="14639103">
                <a:off x="6735784" y="4193377"/>
                <a:ext cx="1307592" cy="1307592"/>
              </a:xfrm>
              <a:prstGeom prst="rect">
                <a:avLst/>
              </a:prstGeom>
            </p:spPr>
          </p:pic>
        </p:grpSp>
      </p:grpSp>
      <p:sp>
        <p:nvSpPr>
          <p:cNvPr id="50" name="TextBox 49">
            <a:extLst>
              <a:ext uri="{FF2B5EF4-FFF2-40B4-BE49-F238E27FC236}">
                <a16:creationId xmlns:a16="http://schemas.microsoft.com/office/drawing/2014/main" id="{11329C3C-806A-AF2F-3068-C79DAAE3B06B}"/>
              </a:ext>
            </a:extLst>
          </p:cNvPr>
          <p:cNvSpPr txBox="1"/>
          <p:nvPr/>
        </p:nvSpPr>
        <p:spPr>
          <a:xfrm>
            <a:off x="9665289" y="5753932"/>
            <a:ext cx="1493699" cy="276999"/>
          </a:xfrm>
          <a:prstGeom prst="rect">
            <a:avLst/>
          </a:prstGeom>
          <a:noFill/>
        </p:spPr>
        <p:txBody>
          <a:bodyPr wrap="square" rtlCol="0">
            <a:spAutoFit/>
          </a:bodyPr>
          <a:lstStyle/>
          <a:p>
            <a:r>
              <a:rPr lang="en-US" sz="1200" b="1" dirty="0"/>
              <a:t>Image c</a:t>
            </a:r>
            <a:r>
              <a:rPr lang="en-US" sz="1200" b="1" i="0" dirty="0">
                <a:effectLst/>
              </a:rPr>
              <a:t>redit: </a:t>
            </a:r>
            <a:r>
              <a:rPr lang="en-US" sz="1200" b="0" i="0" dirty="0" err="1">
                <a:effectLst/>
              </a:rPr>
              <a:t>STScI</a:t>
            </a:r>
            <a:endParaRPr lang="en-US" sz="1200" dirty="0"/>
          </a:p>
        </p:txBody>
      </p:sp>
      <p:sp>
        <p:nvSpPr>
          <p:cNvPr id="12" name="Freeform 11">
            <a:extLst>
              <a:ext uri="{FF2B5EF4-FFF2-40B4-BE49-F238E27FC236}">
                <a16:creationId xmlns:a16="http://schemas.microsoft.com/office/drawing/2014/main" id="{C5BF8FC3-616E-7063-0311-1F17F31AC2D7}"/>
              </a:ext>
            </a:extLst>
          </p:cNvPr>
          <p:cNvSpPr/>
          <p:nvPr/>
        </p:nvSpPr>
        <p:spPr>
          <a:xfrm>
            <a:off x="2198739" y="1921043"/>
            <a:ext cx="2552697" cy="444751"/>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b="1" noProof="0" dirty="0">
                <a:solidFill>
                  <a:schemeClr val="tx1"/>
                </a:solidFill>
              </a:rPr>
              <a:t>Sun-like Stars</a:t>
            </a:r>
          </a:p>
        </p:txBody>
      </p:sp>
    </p:spTree>
    <p:extLst>
      <p:ext uri="{BB962C8B-B14F-4D97-AF65-F5344CB8AC3E}">
        <p14:creationId xmlns:p14="http://schemas.microsoft.com/office/powerpoint/2010/main" val="113861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456CD1-0B64-9662-A2BE-E6DC645DFCD8}"/>
              </a:ext>
            </a:extLst>
          </p:cNvPr>
          <p:cNvSpPr>
            <a:spLocks noGrp="1"/>
          </p:cNvSpPr>
          <p:nvPr>
            <p:ph type="sldNum" sz="quarter" idx="4"/>
          </p:nvPr>
        </p:nvSpPr>
        <p:spPr/>
        <p:txBody>
          <a:bodyPr/>
          <a:lstStyle/>
          <a:p>
            <a:fld id="{8D407A93-5F51-6D4C-9C0B-941BF48061CC}" type="slidenum">
              <a:rPr lang="en-US" smtClean="0"/>
              <a:pPr/>
              <a:t>3</a:t>
            </a:fld>
            <a:endParaRPr lang="en-US" dirty="0"/>
          </a:p>
        </p:txBody>
      </p:sp>
      <p:sp>
        <p:nvSpPr>
          <p:cNvPr id="3" name="Footer Placeholder 2">
            <a:extLst>
              <a:ext uri="{FF2B5EF4-FFF2-40B4-BE49-F238E27FC236}">
                <a16:creationId xmlns:a16="http://schemas.microsoft.com/office/drawing/2014/main" id="{8B17C409-A465-AD40-2510-9E62B3529925}"/>
              </a:ext>
            </a:extLst>
          </p:cNvPr>
          <p:cNvSpPr>
            <a:spLocks noGrp="1"/>
          </p:cNvSpPr>
          <p:nvPr>
            <p:ph type="ftr" sz="quarter" idx="3"/>
          </p:nvPr>
        </p:nvSpPr>
        <p:spPr/>
        <p:txBody>
          <a:bodyPr/>
          <a:lstStyle/>
          <a:p>
            <a:r>
              <a:rPr lang="en-US"/>
              <a:t>Stars</a:t>
            </a:r>
            <a:endParaRPr lang="en-US" dirty="0"/>
          </a:p>
        </p:txBody>
      </p:sp>
      <p:sp>
        <p:nvSpPr>
          <p:cNvPr id="4" name="Title 3">
            <a:extLst>
              <a:ext uri="{FF2B5EF4-FFF2-40B4-BE49-F238E27FC236}">
                <a16:creationId xmlns:a16="http://schemas.microsoft.com/office/drawing/2014/main" id="{9367F290-F00D-2D59-BB4A-1796B95F8E32}"/>
              </a:ext>
            </a:extLst>
          </p:cNvPr>
          <p:cNvSpPr>
            <a:spLocks noGrp="1"/>
          </p:cNvSpPr>
          <p:nvPr>
            <p:ph type="title"/>
          </p:nvPr>
        </p:nvSpPr>
        <p:spPr/>
        <p:txBody>
          <a:bodyPr>
            <a:normAutofit fontScale="90000"/>
          </a:bodyPr>
          <a:lstStyle/>
          <a:p>
            <a:r>
              <a:rPr lang="en-US" dirty="0"/>
              <a:t>Mass</a:t>
            </a:r>
          </a:p>
        </p:txBody>
      </p:sp>
      <p:sp>
        <p:nvSpPr>
          <p:cNvPr id="5" name="Text Placeholder 4">
            <a:extLst>
              <a:ext uri="{FF2B5EF4-FFF2-40B4-BE49-F238E27FC236}">
                <a16:creationId xmlns:a16="http://schemas.microsoft.com/office/drawing/2014/main" id="{34F4606C-C24C-25C0-1D8C-DBFD86D55EFF}"/>
              </a:ext>
            </a:extLst>
          </p:cNvPr>
          <p:cNvSpPr>
            <a:spLocks noGrp="1"/>
          </p:cNvSpPr>
          <p:nvPr>
            <p:ph type="body" sz="quarter" idx="10"/>
          </p:nvPr>
        </p:nvSpPr>
        <p:spPr/>
        <p:txBody>
          <a:bodyPr/>
          <a:lstStyle/>
          <a:p>
            <a:r>
              <a:rPr lang="en-US" sz="2000" dirty="0"/>
              <a:t>A measure of the total amount of matter — total amount of “stuff” — within an object.</a:t>
            </a:r>
          </a:p>
        </p:txBody>
      </p:sp>
      <p:pic>
        <p:nvPicPr>
          <p:cNvPr id="9" name="Picture Placeholder 8">
            <a:extLst>
              <a:ext uri="{FF2B5EF4-FFF2-40B4-BE49-F238E27FC236}">
                <a16:creationId xmlns:a16="http://schemas.microsoft.com/office/drawing/2014/main" id="{D84C983F-F084-168F-9EBB-4EEB98A39438}"/>
              </a:ext>
            </a:extLst>
          </p:cNvPr>
          <p:cNvPicPr>
            <a:picLocks noGrp="1" noChangeAspect="1"/>
          </p:cNvPicPr>
          <p:nvPr>
            <p:ph type="pic" sz="quarter" idx="11"/>
          </p:nvPr>
        </p:nvPicPr>
        <p:blipFill>
          <a:blip r:embed="rId3"/>
          <a:srcRect t="12349" b="12160"/>
          <a:stretch/>
        </p:blipFill>
        <p:spPr>
          <a:xfrm>
            <a:off x="6486975" y="1686296"/>
            <a:ext cx="4672013" cy="3526972"/>
          </a:xfrm>
        </p:spPr>
      </p:pic>
      <p:sp>
        <p:nvSpPr>
          <p:cNvPr id="8" name="Rounded Rectangle 7">
            <a:extLst>
              <a:ext uri="{FF2B5EF4-FFF2-40B4-BE49-F238E27FC236}">
                <a16:creationId xmlns:a16="http://schemas.microsoft.com/office/drawing/2014/main" id="{79F0341D-9610-FEFC-8CA0-6965F0EA944C}"/>
              </a:ext>
            </a:extLst>
          </p:cNvPr>
          <p:cNvSpPr/>
          <p:nvPr/>
        </p:nvSpPr>
        <p:spPr>
          <a:xfrm>
            <a:off x="3488987" y="858139"/>
            <a:ext cx="5214025" cy="612842"/>
          </a:xfrm>
          <a:prstGeom prst="roundRect">
            <a:avLst>
              <a:gd name="adj" fmla="val 50000"/>
            </a:avLst>
          </a:pr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rPr>
              <a:t>Key Vocabulary</a:t>
            </a:r>
          </a:p>
        </p:txBody>
      </p:sp>
    </p:spTree>
    <p:extLst>
      <p:ext uri="{BB962C8B-B14F-4D97-AF65-F5344CB8AC3E}">
        <p14:creationId xmlns:p14="http://schemas.microsoft.com/office/powerpoint/2010/main" val="1294245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12EC90-3487-D891-BC08-C81BEEDA7CC4}"/>
              </a:ext>
            </a:extLst>
          </p:cNvPr>
          <p:cNvSpPr>
            <a:spLocks noGrp="1"/>
          </p:cNvSpPr>
          <p:nvPr>
            <p:ph type="sldNum" sz="quarter" idx="4"/>
          </p:nvPr>
        </p:nvSpPr>
        <p:spPr/>
        <p:txBody>
          <a:bodyPr/>
          <a:lstStyle/>
          <a:p>
            <a:fld id="{8D407A93-5F51-6D4C-9C0B-941BF48061CC}" type="slidenum">
              <a:rPr lang="en-US" smtClean="0"/>
              <a:pPr/>
              <a:t>4</a:t>
            </a:fld>
            <a:endParaRPr lang="en-US" dirty="0"/>
          </a:p>
        </p:txBody>
      </p:sp>
      <p:sp>
        <p:nvSpPr>
          <p:cNvPr id="3" name="Footer Placeholder 2">
            <a:extLst>
              <a:ext uri="{FF2B5EF4-FFF2-40B4-BE49-F238E27FC236}">
                <a16:creationId xmlns:a16="http://schemas.microsoft.com/office/drawing/2014/main" id="{20DEFAFD-33E6-04D1-310C-8B694F281B6E}"/>
              </a:ext>
            </a:extLst>
          </p:cNvPr>
          <p:cNvSpPr>
            <a:spLocks noGrp="1"/>
          </p:cNvSpPr>
          <p:nvPr>
            <p:ph type="ftr" sz="quarter" idx="3"/>
          </p:nvPr>
        </p:nvSpPr>
        <p:spPr/>
        <p:txBody>
          <a:bodyPr/>
          <a:lstStyle/>
          <a:p>
            <a:r>
              <a:rPr lang="en-US"/>
              <a:t>Stars</a:t>
            </a:r>
            <a:endParaRPr lang="en-US" dirty="0"/>
          </a:p>
        </p:txBody>
      </p:sp>
      <p:sp>
        <p:nvSpPr>
          <p:cNvPr id="21" name="Title 3">
            <a:extLst>
              <a:ext uri="{FF2B5EF4-FFF2-40B4-BE49-F238E27FC236}">
                <a16:creationId xmlns:a16="http://schemas.microsoft.com/office/drawing/2014/main" id="{0761F6E0-1129-962D-7818-E45976CFB95F}"/>
              </a:ext>
            </a:extLst>
          </p:cNvPr>
          <p:cNvSpPr>
            <a:spLocks noGrp="1"/>
          </p:cNvSpPr>
          <p:nvPr>
            <p:ph type="title"/>
          </p:nvPr>
        </p:nvSpPr>
        <p:spPr>
          <a:xfrm>
            <a:off x="1013494" y="999502"/>
            <a:ext cx="5213131" cy="468862"/>
          </a:xfrm>
        </p:spPr>
        <p:txBody>
          <a:bodyPr>
            <a:noAutofit/>
          </a:bodyPr>
          <a:lstStyle/>
          <a:p>
            <a:r>
              <a:rPr lang="en-US" noProof="0" dirty="0"/>
              <a:t>The Life Cycle</a:t>
            </a:r>
            <a:r>
              <a:rPr lang="en-US" dirty="0"/>
              <a:t> of</a:t>
            </a:r>
            <a:r>
              <a:rPr lang="en-US" noProof="0" dirty="0"/>
              <a:t> Humans</a:t>
            </a:r>
          </a:p>
        </p:txBody>
      </p:sp>
      <p:sp>
        <p:nvSpPr>
          <p:cNvPr id="34" name="Freeform 33">
            <a:extLst>
              <a:ext uri="{FF2B5EF4-FFF2-40B4-BE49-F238E27FC236}">
                <a16:creationId xmlns:a16="http://schemas.microsoft.com/office/drawing/2014/main" id="{40611ED0-C25C-8981-049C-ECB408D884C3}"/>
              </a:ext>
            </a:extLst>
          </p:cNvPr>
          <p:cNvSpPr/>
          <p:nvPr/>
        </p:nvSpPr>
        <p:spPr>
          <a:xfrm>
            <a:off x="3911283" y="5526954"/>
            <a:ext cx="4443006" cy="57437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B0A6E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solidFill>
              </a:rPr>
              <a:t>The average human lifetime is over 70 years</a:t>
            </a:r>
            <a:endParaRPr lang="en-US" noProof="0" dirty="0">
              <a:solidFill>
                <a:schemeClr val="tx1"/>
              </a:solidFill>
            </a:endParaRPr>
          </a:p>
        </p:txBody>
      </p:sp>
      <p:sp>
        <p:nvSpPr>
          <p:cNvPr id="24" name="Freeform 23">
            <a:extLst>
              <a:ext uri="{FF2B5EF4-FFF2-40B4-BE49-F238E27FC236}">
                <a16:creationId xmlns:a16="http://schemas.microsoft.com/office/drawing/2014/main" id="{52C723D9-32BF-3103-0CC6-FE85884A43E3}"/>
              </a:ext>
            </a:extLst>
          </p:cNvPr>
          <p:cNvSpPr/>
          <p:nvPr/>
        </p:nvSpPr>
        <p:spPr>
          <a:xfrm>
            <a:off x="635369" y="3849624"/>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847D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Prenatal Development</a:t>
            </a:r>
          </a:p>
        </p:txBody>
      </p:sp>
      <p:sp>
        <p:nvSpPr>
          <p:cNvPr id="25" name="Freeform 24">
            <a:extLst>
              <a:ext uri="{FF2B5EF4-FFF2-40B4-BE49-F238E27FC236}">
                <a16:creationId xmlns:a16="http://schemas.microsoft.com/office/drawing/2014/main" id="{8040F569-FB33-3632-B6F6-6602EC45FDE4}"/>
              </a:ext>
            </a:extLst>
          </p:cNvPr>
          <p:cNvSpPr/>
          <p:nvPr/>
        </p:nvSpPr>
        <p:spPr>
          <a:xfrm>
            <a:off x="2238194" y="3853931"/>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847D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Infancy</a:t>
            </a:r>
          </a:p>
        </p:txBody>
      </p:sp>
      <p:sp>
        <p:nvSpPr>
          <p:cNvPr id="26" name="Freeform 25">
            <a:extLst>
              <a:ext uri="{FF2B5EF4-FFF2-40B4-BE49-F238E27FC236}">
                <a16:creationId xmlns:a16="http://schemas.microsoft.com/office/drawing/2014/main" id="{B0D9CF0F-43BC-F34B-5D20-B4DAEAD3CEC1}"/>
              </a:ext>
            </a:extLst>
          </p:cNvPr>
          <p:cNvSpPr/>
          <p:nvPr/>
        </p:nvSpPr>
        <p:spPr>
          <a:xfrm>
            <a:off x="3841019" y="3853931"/>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847D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Childhood</a:t>
            </a:r>
          </a:p>
        </p:txBody>
      </p:sp>
      <p:sp>
        <p:nvSpPr>
          <p:cNvPr id="27" name="Freeform 26">
            <a:extLst>
              <a:ext uri="{FF2B5EF4-FFF2-40B4-BE49-F238E27FC236}">
                <a16:creationId xmlns:a16="http://schemas.microsoft.com/office/drawing/2014/main" id="{6A1BE3E8-6558-D29D-36E4-FE3CAC8ACA48}"/>
              </a:ext>
            </a:extLst>
          </p:cNvPr>
          <p:cNvSpPr/>
          <p:nvPr/>
        </p:nvSpPr>
        <p:spPr>
          <a:xfrm>
            <a:off x="5443844" y="3853931"/>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847D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Adolescence</a:t>
            </a:r>
          </a:p>
        </p:txBody>
      </p:sp>
      <p:sp>
        <p:nvSpPr>
          <p:cNvPr id="28" name="Freeform 27">
            <a:extLst>
              <a:ext uri="{FF2B5EF4-FFF2-40B4-BE49-F238E27FC236}">
                <a16:creationId xmlns:a16="http://schemas.microsoft.com/office/drawing/2014/main" id="{B263C54E-CF27-3053-BCED-B240E557C7DC}"/>
              </a:ext>
            </a:extLst>
          </p:cNvPr>
          <p:cNvSpPr/>
          <p:nvPr/>
        </p:nvSpPr>
        <p:spPr>
          <a:xfrm>
            <a:off x="7046668" y="3853931"/>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847D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Adulthood</a:t>
            </a:r>
          </a:p>
        </p:txBody>
      </p:sp>
      <p:sp>
        <p:nvSpPr>
          <p:cNvPr id="29" name="Freeform 28">
            <a:extLst>
              <a:ext uri="{FF2B5EF4-FFF2-40B4-BE49-F238E27FC236}">
                <a16:creationId xmlns:a16="http://schemas.microsoft.com/office/drawing/2014/main" id="{B6CFCADD-30D9-08E8-B2A4-D5AB2B2FC8E4}"/>
              </a:ext>
            </a:extLst>
          </p:cNvPr>
          <p:cNvSpPr/>
          <p:nvPr/>
        </p:nvSpPr>
        <p:spPr>
          <a:xfrm>
            <a:off x="8649493" y="3853931"/>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847D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Elderly Years</a:t>
            </a:r>
          </a:p>
        </p:txBody>
      </p:sp>
      <p:sp>
        <p:nvSpPr>
          <p:cNvPr id="30" name="Freeform 29">
            <a:extLst>
              <a:ext uri="{FF2B5EF4-FFF2-40B4-BE49-F238E27FC236}">
                <a16:creationId xmlns:a16="http://schemas.microsoft.com/office/drawing/2014/main" id="{E015C772-44CE-DF99-0690-D96999100C21}"/>
              </a:ext>
            </a:extLst>
          </p:cNvPr>
          <p:cNvSpPr/>
          <p:nvPr/>
        </p:nvSpPr>
        <p:spPr>
          <a:xfrm>
            <a:off x="10252318" y="3853931"/>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847DAC"/>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Death</a:t>
            </a:r>
          </a:p>
        </p:txBody>
      </p:sp>
      <p:grpSp>
        <p:nvGrpSpPr>
          <p:cNvPr id="4" name="Group 3">
            <a:extLst>
              <a:ext uri="{FF2B5EF4-FFF2-40B4-BE49-F238E27FC236}">
                <a16:creationId xmlns:a16="http://schemas.microsoft.com/office/drawing/2014/main" id="{09407FDD-E5BD-2E5F-005C-3140ADAB299A}"/>
              </a:ext>
            </a:extLst>
          </p:cNvPr>
          <p:cNvGrpSpPr/>
          <p:nvPr/>
        </p:nvGrpSpPr>
        <p:grpSpPr>
          <a:xfrm>
            <a:off x="608152" y="4526280"/>
            <a:ext cx="10984742" cy="326575"/>
            <a:chOff x="608152" y="4526280"/>
            <a:chExt cx="10984742" cy="326575"/>
          </a:xfrm>
          <a:solidFill>
            <a:srgbClr val="585372"/>
          </a:solidFill>
        </p:grpSpPr>
        <p:cxnSp>
          <p:nvCxnSpPr>
            <p:cNvPr id="32" name="Straight Arrow Connector 31">
              <a:extLst>
                <a:ext uri="{FF2B5EF4-FFF2-40B4-BE49-F238E27FC236}">
                  <a16:creationId xmlns:a16="http://schemas.microsoft.com/office/drawing/2014/main" id="{83E0A21C-698B-4B87-CD78-AE879BA7A504}"/>
                </a:ext>
              </a:extLst>
            </p:cNvPr>
            <p:cNvCxnSpPr>
              <a:cxnSpLocks/>
            </p:cNvCxnSpPr>
            <p:nvPr/>
          </p:nvCxnSpPr>
          <p:spPr>
            <a:xfrm flipV="1">
              <a:off x="1013494" y="4674456"/>
              <a:ext cx="10579400" cy="31973"/>
            </a:xfrm>
            <a:prstGeom prst="straightConnector1">
              <a:avLst/>
            </a:prstGeom>
            <a:grpFill/>
            <a:ln w="38100" cap="flat">
              <a:solidFill>
                <a:srgbClr val="585372"/>
              </a:solidFill>
              <a:prstDash val="solid"/>
              <a:headEnd type="oval"/>
              <a:tailEnd type="triangle" w="lg" len="lg"/>
            </a:ln>
          </p:spPr>
          <p:style>
            <a:lnRef idx="1">
              <a:schemeClr val="accent1"/>
            </a:lnRef>
            <a:fillRef idx="0">
              <a:schemeClr val="accent1"/>
            </a:fillRef>
            <a:effectRef idx="0">
              <a:schemeClr val="accent1"/>
            </a:effectRef>
            <a:fontRef idx="minor">
              <a:schemeClr val="tx1"/>
            </a:fontRef>
          </p:style>
        </p:cxnSp>
        <p:pic>
          <p:nvPicPr>
            <p:cNvPr id="9" name="Graphic 8" descr="Hourglass Finished with solid fill">
              <a:extLst>
                <a:ext uri="{FF2B5EF4-FFF2-40B4-BE49-F238E27FC236}">
                  <a16:creationId xmlns:a16="http://schemas.microsoft.com/office/drawing/2014/main" id="{23F1765C-40DE-C792-2702-8FD7E32C04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152" y="4526280"/>
              <a:ext cx="326575" cy="326575"/>
            </a:xfrm>
            <a:prstGeom prst="rect">
              <a:avLst/>
            </a:prstGeom>
          </p:spPr>
        </p:pic>
      </p:grpSp>
      <p:pic>
        <p:nvPicPr>
          <p:cNvPr id="20" name="Picture 19">
            <a:extLst>
              <a:ext uri="{FF2B5EF4-FFF2-40B4-BE49-F238E27FC236}">
                <a16:creationId xmlns:a16="http://schemas.microsoft.com/office/drawing/2014/main" id="{EB7E678D-9326-9635-0C03-3B84767B0D00}"/>
              </a:ext>
            </a:extLst>
          </p:cNvPr>
          <p:cNvPicPr>
            <a:picLocks noChangeAspect="1"/>
          </p:cNvPicPr>
          <p:nvPr/>
        </p:nvPicPr>
        <p:blipFill>
          <a:blip r:embed="rId6"/>
          <a:srcRect t="41060" b="34726"/>
          <a:stretch/>
        </p:blipFill>
        <p:spPr>
          <a:xfrm>
            <a:off x="0" y="2128838"/>
            <a:ext cx="12164484" cy="1656842"/>
          </a:xfrm>
          <a:prstGeom prst="rect">
            <a:avLst/>
          </a:prstGeom>
        </p:spPr>
      </p:pic>
    </p:spTree>
    <p:extLst>
      <p:ext uri="{BB962C8B-B14F-4D97-AF65-F5344CB8AC3E}">
        <p14:creationId xmlns:p14="http://schemas.microsoft.com/office/powerpoint/2010/main" val="32217671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6E3CE-79A7-2695-E9CF-87005B05D78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31EBBF-30D3-A9D4-A306-170CD04EFB8E}"/>
              </a:ext>
            </a:extLst>
          </p:cNvPr>
          <p:cNvSpPr>
            <a:spLocks noGrp="1"/>
          </p:cNvSpPr>
          <p:nvPr>
            <p:ph type="sldNum" sz="quarter" idx="4"/>
          </p:nvPr>
        </p:nvSpPr>
        <p:spPr/>
        <p:txBody>
          <a:bodyPr/>
          <a:lstStyle/>
          <a:p>
            <a:fld id="{8D407A93-5F51-6D4C-9C0B-941BF48061CC}" type="slidenum">
              <a:rPr lang="en-US" smtClean="0"/>
              <a:pPr/>
              <a:t>5</a:t>
            </a:fld>
            <a:endParaRPr lang="en-US" dirty="0"/>
          </a:p>
        </p:txBody>
      </p:sp>
      <p:sp>
        <p:nvSpPr>
          <p:cNvPr id="3" name="Footer Placeholder 2">
            <a:extLst>
              <a:ext uri="{FF2B5EF4-FFF2-40B4-BE49-F238E27FC236}">
                <a16:creationId xmlns:a16="http://schemas.microsoft.com/office/drawing/2014/main" id="{54184899-DECE-CB23-9025-3679D3A61D37}"/>
              </a:ext>
            </a:extLst>
          </p:cNvPr>
          <p:cNvSpPr>
            <a:spLocks noGrp="1"/>
          </p:cNvSpPr>
          <p:nvPr>
            <p:ph type="ftr" sz="quarter" idx="3"/>
          </p:nvPr>
        </p:nvSpPr>
        <p:spPr/>
        <p:txBody>
          <a:bodyPr/>
          <a:lstStyle/>
          <a:p>
            <a:r>
              <a:rPr lang="en-US"/>
              <a:t>Stars</a:t>
            </a:r>
            <a:endParaRPr lang="en-US" dirty="0"/>
          </a:p>
        </p:txBody>
      </p:sp>
      <p:sp>
        <p:nvSpPr>
          <p:cNvPr id="21" name="Title 3">
            <a:extLst>
              <a:ext uri="{FF2B5EF4-FFF2-40B4-BE49-F238E27FC236}">
                <a16:creationId xmlns:a16="http://schemas.microsoft.com/office/drawing/2014/main" id="{240877E0-D7C6-20D7-E0C9-011969B73E1E}"/>
              </a:ext>
            </a:extLst>
          </p:cNvPr>
          <p:cNvSpPr>
            <a:spLocks noGrp="1"/>
          </p:cNvSpPr>
          <p:nvPr>
            <p:ph type="title"/>
          </p:nvPr>
        </p:nvSpPr>
        <p:spPr>
          <a:xfrm>
            <a:off x="1013494" y="999502"/>
            <a:ext cx="5525989" cy="468862"/>
          </a:xfrm>
        </p:spPr>
        <p:txBody>
          <a:bodyPr>
            <a:noAutofit/>
          </a:bodyPr>
          <a:lstStyle/>
          <a:p>
            <a:r>
              <a:rPr lang="en-US" noProof="0" dirty="0"/>
              <a:t>The Life Cycle</a:t>
            </a:r>
            <a:r>
              <a:rPr lang="en-US" dirty="0"/>
              <a:t> of</a:t>
            </a:r>
            <a:r>
              <a:rPr lang="en-US" noProof="0" dirty="0"/>
              <a:t> Sun-like Stars</a:t>
            </a:r>
          </a:p>
        </p:txBody>
      </p:sp>
      <p:sp>
        <p:nvSpPr>
          <p:cNvPr id="34" name="Freeform 33">
            <a:extLst>
              <a:ext uri="{FF2B5EF4-FFF2-40B4-BE49-F238E27FC236}">
                <a16:creationId xmlns:a16="http://schemas.microsoft.com/office/drawing/2014/main" id="{3C80D844-C09E-9DBD-2CDB-584F5DB68B2A}"/>
              </a:ext>
            </a:extLst>
          </p:cNvPr>
          <p:cNvSpPr/>
          <p:nvPr/>
        </p:nvSpPr>
        <p:spPr>
          <a:xfrm>
            <a:off x="3800205" y="5522976"/>
            <a:ext cx="4591587" cy="57437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E5A6BD"/>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solidFill>
              </a:rPr>
              <a:t>A Sun-like star's lifetime spans </a:t>
            </a:r>
            <a:r>
              <a:rPr lang="en-US" b="1" dirty="0">
                <a:solidFill>
                  <a:schemeClr val="tx1"/>
                </a:solidFill>
              </a:rPr>
              <a:t>billions</a:t>
            </a:r>
            <a:r>
              <a:rPr lang="en-US" dirty="0">
                <a:solidFill>
                  <a:schemeClr val="tx1"/>
                </a:solidFill>
              </a:rPr>
              <a:t> of years</a:t>
            </a:r>
            <a:endParaRPr lang="en-US" noProof="0" dirty="0">
              <a:solidFill>
                <a:schemeClr val="tx1"/>
              </a:solidFill>
            </a:endParaRPr>
          </a:p>
        </p:txBody>
      </p:sp>
      <p:grpSp>
        <p:nvGrpSpPr>
          <p:cNvPr id="17" name="Group 16">
            <a:extLst>
              <a:ext uri="{FF2B5EF4-FFF2-40B4-BE49-F238E27FC236}">
                <a16:creationId xmlns:a16="http://schemas.microsoft.com/office/drawing/2014/main" id="{7CFF7E22-613A-81DF-C1CF-6CD8DDE0B9F4}"/>
              </a:ext>
            </a:extLst>
          </p:cNvPr>
          <p:cNvGrpSpPr/>
          <p:nvPr/>
        </p:nvGrpSpPr>
        <p:grpSpPr>
          <a:xfrm>
            <a:off x="-1" y="2054904"/>
            <a:ext cx="12192001" cy="2859808"/>
            <a:chOff x="-1" y="2054904"/>
            <a:chExt cx="12192001" cy="2859808"/>
          </a:xfrm>
        </p:grpSpPr>
        <p:sp>
          <p:nvSpPr>
            <p:cNvPr id="24" name="Freeform 23">
              <a:extLst>
                <a:ext uri="{FF2B5EF4-FFF2-40B4-BE49-F238E27FC236}">
                  <a16:creationId xmlns:a16="http://schemas.microsoft.com/office/drawing/2014/main" id="{EBA69F9E-0E23-1726-2268-ECDC9C49DFCF}"/>
                </a:ext>
              </a:extLst>
            </p:cNvPr>
            <p:cNvSpPr/>
            <p:nvPr/>
          </p:nvSpPr>
          <p:spPr>
            <a:xfrm>
              <a:off x="635369" y="3850597"/>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CFA4B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Star-forming clouds</a:t>
              </a:r>
            </a:p>
          </p:txBody>
        </p:sp>
        <p:sp>
          <p:nvSpPr>
            <p:cNvPr id="25" name="Freeform 24">
              <a:extLst>
                <a:ext uri="{FF2B5EF4-FFF2-40B4-BE49-F238E27FC236}">
                  <a16:creationId xmlns:a16="http://schemas.microsoft.com/office/drawing/2014/main" id="{0FB4F0CC-668E-8B34-6CDE-A90D5962AD77}"/>
                </a:ext>
              </a:extLst>
            </p:cNvPr>
            <p:cNvSpPr/>
            <p:nvPr/>
          </p:nvSpPr>
          <p:spPr>
            <a:xfrm>
              <a:off x="2238194" y="3850597"/>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CFA4B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Protostar</a:t>
              </a:r>
            </a:p>
          </p:txBody>
        </p:sp>
        <p:sp>
          <p:nvSpPr>
            <p:cNvPr id="26" name="Freeform 25">
              <a:extLst>
                <a:ext uri="{FF2B5EF4-FFF2-40B4-BE49-F238E27FC236}">
                  <a16:creationId xmlns:a16="http://schemas.microsoft.com/office/drawing/2014/main" id="{3D3D31ED-A0A1-5CC5-9238-184AB0C52F48}"/>
                </a:ext>
              </a:extLst>
            </p:cNvPr>
            <p:cNvSpPr/>
            <p:nvPr/>
          </p:nvSpPr>
          <p:spPr>
            <a:xfrm>
              <a:off x="3841019" y="3850597"/>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CFA4B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Main Sequence</a:t>
              </a:r>
            </a:p>
          </p:txBody>
        </p:sp>
        <p:sp>
          <p:nvSpPr>
            <p:cNvPr id="27" name="Freeform 26">
              <a:extLst>
                <a:ext uri="{FF2B5EF4-FFF2-40B4-BE49-F238E27FC236}">
                  <a16:creationId xmlns:a16="http://schemas.microsoft.com/office/drawing/2014/main" id="{39434F55-399A-99C9-2049-C4D2951B564A}"/>
                </a:ext>
              </a:extLst>
            </p:cNvPr>
            <p:cNvSpPr/>
            <p:nvPr/>
          </p:nvSpPr>
          <p:spPr>
            <a:xfrm>
              <a:off x="5443844" y="3850597"/>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CFA4B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Red Giant</a:t>
              </a:r>
            </a:p>
          </p:txBody>
        </p:sp>
        <p:sp>
          <p:nvSpPr>
            <p:cNvPr id="28" name="Freeform 27">
              <a:extLst>
                <a:ext uri="{FF2B5EF4-FFF2-40B4-BE49-F238E27FC236}">
                  <a16:creationId xmlns:a16="http://schemas.microsoft.com/office/drawing/2014/main" id="{BA3133FE-7D42-FEEF-4615-44DE7DDE53BB}"/>
                </a:ext>
              </a:extLst>
            </p:cNvPr>
            <p:cNvSpPr/>
            <p:nvPr/>
          </p:nvSpPr>
          <p:spPr>
            <a:xfrm>
              <a:off x="7046668" y="3850597"/>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CFA4B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Post-red Giant</a:t>
              </a:r>
            </a:p>
          </p:txBody>
        </p:sp>
        <p:sp>
          <p:nvSpPr>
            <p:cNvPr id="29" name="Freeform 28">
              <a:extLst>
                <a:ext uri="{FF2B5EF4-FFF2-40B4-BE49-F238E27FC236}">
                  <a16:creationId xmlns:a16="http://schemas.microsoft.com/office/drawing/2014/main" id="{D059D3AD-7E42-7447-96FB-0BA48FA4E332}"/>
                </a:ext>
              </a:extLst>
            </p:cNvPr>
            <p:cNvSpPr/>
            <p:nvPr/>
          </p:nvSpPr>
          <p:spPr>
            <a:xfrm>
              <a:off x="8649493" y="3850597"/>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CFA4B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Planetary Nebula</a:t>
              </a:r>
            </a:p>
          </p:txBody>
        </p:sp>
        <p:sp>
          <p:nvSpPr>
            <p:cNvPr id="30" name="Freeform 29">
              <a:extLst>
                <a:ext uri="{FF2B5EF4-FFF2-40B4-BE49-F238E27FC236}">
                  <a16:creationId xmlns:a16="http://schemas.microsoft.com/office/drawing/2014/main" id="{433369DC-B877-55A7-D110-53E3D6FFEABF}"/>
                </a:ext>
              </a:extLst>
            </p:cNvPr>
            <p:cNvSpPr/>
            <p:nvPr/>
          </p:nvSpPr>
          <p:spPr>
            <a:xfrm>
              <a:off x="10252318" y="3850597"/>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CFA4B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White Dwarf</a:t>
              </a:r>
            </a:p>
          </p:txBody>
        </p:sp>
        <p:pic>
          <p:nvPicPr>
            <p:cNvPr id="6" name="Picture 5">
              <a:extLst>
                <a:ext uri="{FF2B5EF4-FFF2-40B4-BE49-F238E27FC236}">
                  <a16:creationId xmlns:a16="http://schemas.microsoft.com/office/drawing/2014/main" id="{A81D4D96-6A7D-2D18-075D-FD9656BC18BE}"/>
                </a:ext>
              </a:extLst>
            </p:cNvPr>
            <p:cNvPicPr>
              <a:picLocks noChangeAspect="1"/>
            </p:cNvPicPr>
            <p:nvPr/>
          </p:nvPicPr>
          <p:blipFill>
            <a:blip r:embed="rId3"/>
            <a:stretch>
              <a:fillRect/>
            </a:stretch>
          </p:blipFill>
          <p:spPr>
            <a:xfrm>
              <a:off x="-1" y="2054904"/>
              <a:ext cx="12192001" cy="1828800"/>
            </a:xfrm>
            <a:prstGeom prst="rect">
              <a:avLst/>
            </a:prstGeom>
          </p:spPr>
        </p:pic>
        <p:grpSp>
          <p:nvGrpSpPr>
            <p:cNvPr id="8" name="Group 7">
              <a:extLst>
                <a:ext uri="{FF2B5EF4-FFF2-40B4-BE49-F238E27FC236}">
                  <a16:creationId xmlns:a16="http://schemas.microsoft.com/office/drawing/2014/main" id="{6A688114-5781-0EE1-F7F8-206C33FC671B}"/>
                </a:ext>
              </a:extLst>
            </p:cNvPr>
            <p:cNvGrpSpPr/>
            <p:nvPr/>
          </p:nvGrpSpPr>
          <p:grpSpPr>
            <a:xfrm>
              <a:off x="608152" y="4428731"/>
              <a:ext cx="10984742" cy="485981"/>
              <a:chOff x="608152" y="4232091"/>
              <a:chExt cx="10984742" cy="485981"/>
            </a:xfrm>
          </p:grpSpPr>
          <p:grpSp>
            <p:nvGrpSpPr>
              <p:cNvPr id="7" name="Group 6">
                <a:extLst>
                  <a:ext uri="{FF2B5EF4-FFF2-40B4-BE49-F238E27FC236}">
                    <a16:creationId xmlns:a16="http://schemas.microsoft.com/office/drawing/2014/main" id="{28788437-B2E2-9D9F-0F54-296A059E1569}"/>
                  </a:ext>
                </a:extLst>
              </p:cNvPr>
              <p:cNvGrpSpPr/>
              <p:nvPr/>
            </p:nvGrpSpPr>
            <p:grpSpPr>
              <a:xfrm>
                <a:off x="608152" y="4232091"/>
                <a:ext cx="10984742" cy="461666"/>
                <a:chOff x="608152" y="4232091"/>
                <a:chExt cx="10984742" cy="461666"/>
              </a:xfrm>
            </p:grpSpPr>
            <p:cxnSp>
              <p:nvCxnSpPr>
                <p:cNvPr id="32" name="Straight Arrow Connector 31">
                  <a:extLst>
                    <a:ext uri="{FF2B5EF4-FFF2-40B4-BE49-F238E27FC236}">
                      <a16:creationId xmlns:a16="http://schemas.microsoft.com/office/drawing/2014/main" id="{2DE1DB88-0647-918E-73D3-9254B46BEB95}"/>
                    </a:ext>
                  </a:extLst>
                </p:cNvPr>
                <p:cNvCxnSpPr>
                  <a:cxnSpLocks/>
                </p:cNvCxnSpPr>
                <p:nvPr/>
              </p:nvCxnSpPr>
              <p:spPr>
                <a:xfrm flipV="1">
                  <a:off x="1013494" y="4471256"/>
                  <a:ext cx="10579400" cy="31973"/>
                </a:xfrm>
                <a:prstGeom prst="straightConnector1">
                  <a:avLst/>
                </a:prstGeom>
                <a:ln w="38100" cap="flat">
                  <a:solidFill>
                    <a:srgbClr val="72535F"/>
                  </a:solidFill>
                  <a:prstDash val="solid"/>
                  <a:headEnd type="oval"/>
                  <a:tailEnd type="triangle" w="lg" len="lg"/>
                </a:ln>
              </p:spPr>
              <p:style>
                <a:lnRef idx="1">
                  <a:schemeClr val="accent1"/>
                </a:lnRef>
                <a:fillRef idx="0">
                  <a:schemeClr val="accent1"/>
                </a:fillRef>
                <a:effectRef idx="0">
                  <a:schemeClr val="accent1"/>
                </a:effectRef>
                <a:fontRef idx="minor">
                  <a:schemeClr val="tx1"/>
                </a:fontRef>
              </p:style>
            </p:cxnSp>
            <p:pic>
              <p:nvPicPr>
                <p:cNvPr id="9" name="Graphic 8" descr="Hourglass Finished with solid fill">
                  <a:extLst>
                    <a:ext uri="{FF2B5EF4-FFF2-40B4-BE49-F238E27FC236}">
                      <a16:creationId xmlns:a16="http://schemas.microsoft.com/office/drawing/2014/main" id="{3A147B10-0D54-DDCB-799B-581E62C7A7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152" y="4329770"/>
                  <a:ext cx="326575" cy="326575"/>
                </a:xfrm>
                <a:prstGeom prst="rect">
                  <a:avLst/>
                </a:prstGeom>
              </p:spPr>
            </p:pic>
            <p:sp>
              <p:nvSpPr>
                <p:cNvPr id="13" name="TextBox 12">
                  <a:extLst>
                    <a:ext uri="{FF2B5EF4-FFF2-40B4-BE49-F238E27FC236}">
                      <a16:creationId xmlns:a16="http://schemas.microsoft.com/office/drawing/2014/main" id="{1F285BB9-1DB6-0A85-D8CE-23734480FE8A}"/>
                    </a:ext>
                  </a:extLst>
                </p:cNvPr>
                <p:cNvSpPr txBox="1"/>
                <p:nvPr/>
              </p:nvSpPr>
              <p:spPr>
                <a:xfrm>
                  <a:off x="3841020" y="4348741"/>
                  <a:ext cx="1340575" cy="276999"/>
                </a:xfrm>
                <a:prstGeom prst="rect">
                  <a:avLst/>
                </a:prstGeom>
                <a:solidFill>
                  <a:schemeClr val="bg1"/>
                </a:solidFill>
              </p:spPr>
              <p:txBody>
                <a:bodyPr wrap="square" rtlCol="0">
                  <a:spAutoFit/>
                </a:bodyPr>
                <a:lstStyle/>
                <a:p>
                  <a:pPr algn="ctr"/>
                  <a:r>
                    <a:rPr lang="en-US" sz="1200" dirty="0">
                      <a:solidFill>
                        <a:srgbClr val="72535F"/>
                      </a:solidFill>
                    </a:rPr>
                    <a:t>Billions of years</a:t>
                  </a:r>
                </a:p>
              </p:txBody>
            </p:sp>
            <p:sp>
              <p:nvSpPr>
                <p:cNvPr id="14" name="TextBox 13">
                  <a:extLst>
                    <a:ext uri="{FF2B5EF4-FFF2-40B4-BE49-F238E27FC236}">
                      <a16:creationId xmlns:a16="http://schemas.microsoft.com/office/drawing/2014/main" id="{6A5E70DF-BF3E-D4E3-C8E8-90D0F927E7CF}"/>
                    </a:ext>
                  </a:extLst>
                </p:cNvPr>
                <p:cNvSpPr txBox="1"/>
                <p:nvPr/>
              </p:nvSpPr>
              <p:spPr>
                <a:xfrm>
                  <a:off x="5426820" y="4348741"/>
                  <a:ext cx="1340576" cy="276999"/>
                </a:xfrm>
                <a:prstGeom prst="rect">
                  <a:avLst/>
                </a:prstGeom>
                <a:solidFill>
                  <a:schemeClr val="bg1"/>
                </a:solidFill>
              </p:spPr>
              <p:txBody>
                <a:bodyPr wrap="square" rtlCol="0">
                  <a:spAutoFit/>
                </a:bodyPr>
                <a:lstStyle/>
                <a:p>
                  <a:pPr algn="ctr"/>
                  <a:r>
                    <a:rPr lang="en-US" sz="1200" dirty="0">
                      <a:solidFill>
                        <a:srgbClr val="72535F"/>
                      </a:solidFill>
                    </a:rPr>
                    <a:t>A few billion years</a:t>
                  </a:r>
                </a:p>
              </p:txBody>
            </p:sp>
            <p:sp>
              <p:nvSpPr>
                <p:cNvPr id="15" name="TextBox 14">
                  <a:extLst>
                    <a:ext uri="{FF2B5EF4-FFF2-40B4-BE49-F238E27FC236}">
                      <a16:creationId xmlns:a16="http://schemas.microsoft.com/office/drawing/2014/main" id="{ED3B37D3-D5DB-AABC-C380-233999F4950F}"/>
                    </a:ext>
                  </a:extLst>
                </p:cNvPr>
                <p:cNvSpPr txBox="1"/>
                <p:nvPr/>
              </p:nvSpPr>
              <p:spPr>
                <a:xfrm>
                  <a:off x="7040993" y="4232091"/>
                  <a:ext cx="1340577" cy="461665"/>
                </a:xfrm>
                <a:prstGeom prst="rect">
                  <a:avLst/>
                </a:prstGeom>
                <a:solidFill>
                  <a:schemeClr val="bg1"/>
                </a:solidFill>
              </p:spPr>
              <p:txBody>
                <a:bodyPr wrap="square" rtlCol="0">
                  <a:spAutoFit/>
                </a:bodyPr>
                <a:lstStyle/>
                <a:p>
                  <a:pPr algn="ctr"/>
                  <a:r>
                    <a:rPr lang="en-US" sz="1200" dirty="0">
                      <a:solidFill>
                        <a:srgbClr val="72535F"/>
                      </a:solidFill>
                    </a:rPr>
                    <a:t>Hundreds of thousands of years</a:t>
                  </a:r>
                </a:p>
              </p:txBody>
            </p:sp>
            <p:sp>
              <p:nvSpPr>
                <p:cNvPr id="16" name="TextBox 15">
                  <a:extLst>
                    <a:ext uri="{FF2B5EF4-FFF2-40B4-BE49-F238E27FC236}">
                      <a16:creationId xmlns:a16="http://schemas.microsoft.com/office/drawing/2014/main" id="{BD57CE8B-8BE3-51A5-56EF-AEBEAA20FADC}"/>
                    </a:ext>
                  </a:extLst>
                </p:cNvPr>
                <p:cNvSpPr txBox="1"/>
                <p:nvPr/>
              </p:nvSpPr>
              <p:spPr>
                <a:xfrm>
                  <a:off x="8660842" y="4232092"/>
                  <a:ext cx="1304312" cy="461665"/>
                </a:xfrm>
                <a:prstGeom prst="rect">
                  <a:avLst/>
                </a:prstGeom>
                <a:solidFill>
                  <a:schemeClr val="bg1"/>
                </a:solidFill>
              </p:spPr>
              <p:txBody>
                <a:bodyPr wrap="square" rtlCol="0">
                  <a:spAutoFit/>
                </a:bodyPr>
                <a:lstStyle/>
                <a:p>
                  <a:pPr algn="ctr"/>
                  <a:r>
                    <a:rPr lang="en-US" sz="1200" dirty="0">
                      <a:solidFill>
                        <a:srgbClr val="72535F"/>
                      </a:solidFill>
                    </a:rPr>
                    <a:t>Tens of thousands of years</a:t>
                  </a:r>
                </a:p>
              </p:txBody>
            </p:sp>
          </p:grpSp>
          <p:sp>
            <p:nvSpPr>
              <p:cNvPr id="12" name="TextBox 11">
                <a:extLst>
                  <a:ext uri="{FF2B5EF4-FFF2-40B4-BE49-F238E27FC236}">
                    <a16:creationId xmlns:a16="http://schemas.microsoft.com/office/drawing/2014/main" id="{05D101BF-7215-079B-BB36-E43BFA2F9B69}"/>
                  </a:ext>
                </a:extLst>
              </p:cNvPr>
              <p:cNvSpPr txBox="1"/>
              <p:nvPr/>
            </p:nvSpPr>
            <p:spPr>
              <a:xfrm>
                <a:off x="2238194" y="4256407"/>
                <a:ext cx="1340576" cy="461665"/>
              </a:xfrm>
              <a:prstGeom prst="rect">
                <a:avLst/>
              </a:prstGeom>
              <a:solidFill>
                <a:schemeClr val="bg1"/>
              </a:solidFill>
            </p:spPr>
            <p:txBody>
              <a:bodyPr wrap="square" rtlCol="0">
                <a:spAutoFit/>
              </a:bodyPr>
              <a:lstStyle/>
              <a:p>
                <a:pPr algn="ctr"/>
                <a:r>
                  <a:rPr lang="en-US" sz="1200" dirty="0">
                    <a:solidFill>
                      <a:srgbClr val="72535F"/>
                    </a:solidFill>
                  </a:rPr>
                  <a:t>Tens of millions of years</a:t>
                </a:r>
              </a:p>
            </p:txBody>
          </p:sp>
        </p:grpSp>
        <p:sp>
          <p:nvSpPr>
            <p:cNvPr id="11" name="TextBox 10">
              <a:extLst>
                <a:ext uri="{FF2B5EF4-FFF2-40B4-BE49-F238E27FC236}">
                  <a16:creationId xmlns:a16="http://schemas.microsoft.com/office/drawing/2014/main" id="{3B883310-D2F4-E91E-6E13-EA3E87EE2351}"/>
                </a:ext>
              </a:extLst>
            </p:cNvPr>
            <p:cNvSpPr txBox="1"/>
            <p:nvPr/>
          </p:nvSpPr>
          <p:spPr>
            <a:xfrm>
              <a:off x="10180473" y="2143760"/>
              <a:ext cx="1447451" cy="1359913"/>
            </a:xfrm>
            <a:prstGeom prst="rect">
              <a:avLst/>
            </a:prstGeom>
            <a:noFill/>
          </p:spPr>
          <p:txBody>
            <a:bodyPr wrap="square" rtlCol="0">
              <a:prstTxWarp prst="textArchDown">
                <a:avLst/>
              </a:prstTxWarp>
              <a:spAutoFit/>
            </a:bodyPr>
            <a:lstStyle/>
            <a:p>
              <a:pPr algn="ctr"/>
              <a:r>
                <a:rPr lang="en-US" sz="900" dirty="0">
                  <a:solidFill>
                    <a:schemeClr val="bg1"/>
                  </a:solidFill>
                </a:rPr>
                <a:t>Illustration</a:t>
              </a:r>
            </a:p>
          </p:txBody>
        </p:sp>
      </p:grpSp>
      <p:sp>
        <p:nvSpPr>
          <p:cNvPr id="4" name="TextBox 3">
            <a:extLst>
              <a:ext uri="{FF2B5EF4-FFF2-40B4-BE49-F238E27FC236}">
                <a16:creationId xmlns:a16="http://schemas.microsoft.com/office/drawing/2014/main" id="{2D45B849-A968-617D-F0A6-26C7598DD4C5}"/>
              </a:ext>
            </a:extLst>
          </p:cNvPr>
          <p:cNvSpPr txBox="1"/>
          <p:nvPr/>
        </p:nvSpPr>
        <p:spPr>
          <a:xfrm>
            <a:off x="7162800" y="2508738"/>
            <a:ext cx="1050071" cy="993422"/>
          </a:xfrm>
          <a:prstGeom prst="rect">
            <a:avLst/>
          </a:prstGeom>
          <a:noFill/>
        </p:spPr>
        <p:txBody>
          <a:bodyPr wrap="square" rtlCol="0">
            <a:prstTxWarp prst="textArchDown">
              <a:avLst/>
            </a:prstTxWarp>
            <a:spAutoFit/>
          </a:bodyPr>
          <a:lstStyle/>
          <a:p>
            <a:pPr algn="ctr"/>
            <a:r>
              <a:rPr lang="en-US" sz="900" dirty="0">
                <a:solidFill>
                  <a:schemeClr val="bg1"/>
                </a:solidFill>
              </a:rPr>
              <a:t>Credit: ESO/M. </a:t>
            </a:r>
            <a:r>
              <a:rPr lang="en-US" sz="900" dirty="0" err="1">
                <a:solidFill>
                  <a:schemeClr val="bg1"/>
                </a:solidFill>
              </a:rPr>
              <a:t>Wittkowski</a:t>
            </a:r>
            <a:r>
              <a:rPr lang="en-US" sz="900" dirty="0">
                <a:solidFill>
                  <a:schemeClr val="bg1"/>
                </a:solidFill>
              </a:rPr>
              <a:t> (ESO)</a:t>
            </a:r>
          </a:p>
        </p:txBody>
      </p:sp>
      <p:sp>
        <p:nvSpPr>
          <p:cNvPr id="19" name="TextBox 18">
            <a:extLst>
              <a:ext uri="{FF2B5EF4-FFF2-40B4-BE49-F238E27FC236}">
                <a16:creationId xmlns:a16="http://schemas.microsoft.com/office/drawing/2014/main" id="{4D3D58E6-1CA9-0D95-0785-BF0B805E0342}"/>
              </a:ext>
            </a:extLst>
          </p:cNvPr>
          <p:cNvSpPr txBox="1"/>
          <p:nvPr/>
        </p:nvSpPr>
        <p:spPr>
          <a:xfrm>
            <a:off x="387869" y="5897622"/>
            <a:ext cx="2065979" cy="307777"/>
          </a:xfrm>
          <a:prstGeom prst="rect">
            <a:avLst/>
          </a:prstGeom>
          <a:noFill/>
        </p:spPr>
        <p:txBody>
          <a:bodyPr wrap="square" rtlCol="0">
            <a:spAutoFit/>
          </a:bodyPr>
          <a:lstStyle/>
          <a:p>
            <a:pPr algn="ctr"/>
            <a:r>
              <a:rPr lang="en-US" sz="1400" i="1" dirty="0">
                <a:solidFill>
                  <a:schemeClr val="tx2">
                    <a:lumMod val="50000"/>
                    <a:lumOff val="50000"/>
                  </a:schemeClr>
                </a:solidFill>
              </a:rPr>
              <a:t>Images not to scale</a:t>
            </a:r>
          </a:p>
        </p:txBody>
      </p:sp>
      <p:cxnSp>
        <p:nvCxnSpPr>
          <p:cNvPr id="43" name="Straight Connector 42">
            <a:extLst>
              <a:ext uri="{FF2B5EF4-FFF2-40B4-BE49-F238E27FC236}">
                <a16:creationId xmlns:a16="http://schemas.microsoft.com/office/drawing/2014/main" id="{1C8E3CA2-B0A2-C075-EFA5-1DE98814694D}"/>
              </a:ext>
            </a:extLst>
          </p:cNvPr>
          <p:cNvCxnSpPr>
            <a:cxnSpLocks/>
          </p:cNvCxnSpPr>
          <p:nvPr/>
        </p:nvCxnSpPr>
        <p:spPr>
          <a:xfrm rot="5400000">
            <a:off x="3578770" y="4702168"/>
            <a:ext cx="262250" cy="1"/>
          </a:xfrm>
          <a:prstGeom prst="line">
            <a:avLst/>
          </a:prstGeom>
          <a:ln w="38100">
            <a:solidFill>
              <a:srgbClr val="72535F"/>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3879512-8457-1E68-CEC8-DC84227BFBBD}"/>
              </a:ext>
            </a:extLst>
          </p:cNvPr>
          <p:cNvCxnSpPr>
            <a:cxnSpLocks/>
          </p:cNvCxnSpPr>
          <p:nvPr/>
        </p:nvCxnSpPr>
        <p:spPr>
          <a:xfrm rot="5400000">
            <a:off x="5174389" y="4700016"/>
            <a:ext cx="262250" cy="1"/>
          </a:xfrm>
          <a:prstGeom prst="line">
            <a:avLst/>
          </a:prstGeom>
          <a:ln w="38100">
            <a:solidFill>
              <a:srgbClr val="72535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58AA94B-6F8D-422C-AB33-7F2FC3FAF39B}"/>
              </a:ext>
            </a:extLst>
          </p:cNvPr>
          <p:cNvCxnSpPr>
            <a:cxnSpLocks/>
          </p:cNvCxnSpPr>
          <p:nvPr/>
        </p:nvCxnSpPr>
        <p:spPr>
          <a:xfrm rot="5400000">
            <a:off x="6771963" y="4700016"/>
            <a:ext cx="262250" cy="1"/>
          </a:xfrm>
          <a:prstGeom prst="line">
            <a:avLst/>
          </a:prstGeom>
          <a:ln w="38100">
            <a:solidFill>
              <a:srgbClr val="72535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7460B3C-D2B1-AD7C-4525-1A0AA6305DEE}"/>
              </a:ext>
            </a:extLst>
          </p:cNvPr>
          <p:cNvCxnSpPr>
            <a:cxnSpLocks/>
          </p:cNvCxnSpPr>
          <p:nvPr/>
        </p:nvCxnSpPr>
        <p:spPr>
          <a:xfrm rot="5400000">
            <a:off x="8388927" y="4700016"/>
            <a:ext cx="262250" cy="1"/>
          </a:xfrm>
          <a:prstGeom prst="line">
            <a:avLst/>
          </a:prstGeom>
          <a:ln w="38100">
            <a:solidFill>
              <a:srgbClr val="72535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4516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AA439-07D2-4B25-83E4-6426B23CD3B6}"/>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FDD865BC-0C99-6CC6-310B-6D3AB93519E2}"/>
              </a:ext>
            </a:extLst>
          </p:cNvPr>
          <p:cNvPicPr>
            <a:picLocks noChangeAspect="1"/>
          </p:cNvPicPr>
          <p:nvPr/>
        </p:nvPicPr>
        <p:blipFill>
          <a:blip r:embed="rId3"/>
          <a:srcRect t="24761" b="16562"/>
          <a:stretch/>
        </p:blipFill>
        <p:spPr>
          <a:xfrm>
            <a:off x="629" y="999502"/>
            <a:ext cx="12193714" cy="4024616"/>
          </a:xfrm>
          <a:prstGeom prst="rect">
            <a:avLst/>
          </a:prstGeom>
        </p:spPr>
      </p:pic>
      <p:sp>
        <p:nvSpPr>
          <p:cNvPr id="2" name="Slide Number Placeholder 1">
            <a:extLst>
              <a:ext uri="{FF2B5EF4-FFF2-40B4-BE49-F238E27FC236}">
                <a16:creationId xmlns:a16="http://schemas.microsoft.com/office/drawing/2014/main" id="{8DCADB4B-EA19-E99B-3058-44D77F9C5F69}"/>
              </a:ext>
            </a:extLst>
          </p:cNvPr>
          <p:cNvSpPr>
            <a:spLocks noGrp="1"/>
          </p:cNvSpPr>
          <p:nvPr>
            <p:ph type="sldNum" sz="quarter" idx="4"/>
          </p:nvPr>
        </p:nvSpPr>
        <p:spPr/>
        <p:txBody>
          <a:bodyPr/>
          <a:lstStyle/>
          <a:p>
            <a:fld id="{8D407A93-5F51-6D4C-9C0B-941BF48061CC}" type="slidenum">
              <a:rPr lang="en-US" smtClean="0"/>
              <a:pPr/>
              <a:t>6</a:t>
            </a:fld>
            <a:endParaRPr lang="en-US" dirty="0"/>
          </a:p>
        </p:txBody>
      </p:sp>
      <p:sp>
        <p:nvSpPr>
          <p:cNvPr id="3" name="Footer Placeholder 2">
            <a:extLst>
              <a:ext uri="{FF2B5EF4-FFF2-40B4-BE49-F238E27FC236}">
                <a16:creationId xmlns:a16="http://schemas.microsoft.com/office/drawing/2014/main" id="{616796AB-50A0-4EE8-3A1F-AE4855D3EA02}"/>
              </a:ext>
            </a:extLst>
          </p:cNvPr>
          <p:cNvSpPr>
            <a:spLocks noGrp="1"/>
          </p:cNvSpPr>
          <p:nvPr>
            <p:ph type="ftr" sz="quarter" idx="3"/>
          </p:nvPr>
        </p:nvSpPr>
        <p:spPr/>
        <p:txBody>
          <a:bodyPr/>
          <a:lstStyle/>
          <a:p>
            <a:r>
              <a:rPr lang="en-US"/>
              <a:t>Stars</a:t>
            </a:r>
            <a:endParaRPr lang="en-US" dirty="0"/>
          </a:p>
        </p:txBody>
      </p:sp>
      <p:sp>
        <p:nvSpPr>
          <p:cNvPr id="21" name="Title 3">
            <a:extLst>
              <a:ext uri="{FF2B5EF4-FFF2-40B4-BE49-F238E27FC236}">
                <a16:creationId xmlns:a16="http://schemas.microsoft.com/office/drawing/2014/main" id="{20527AB7-C20A-4329-47BE-2DE47034AFBF}"/>
              </a:ext>
            </a:extLst>
          </p:cNvPr>
          <p:cNvSpPr>
            <a:spLocks noGrp="1"/>
          </p:cNvSpPr>
          <p:nvPr>
            <p:ph type="title"/>
          </p:nvPr>
        </p:nvSpPr>
        <p:spPr>
          <a:xfrm>
            <a:off x="1013494" y="999502"/>
            <a:ext cx="5525989" cy="468862"/>
          </a:xfrm>
        </p:spPr>
        <p:txBody>
          <a:bodyPr>
            <a:noAutofit/>
          </a:bodyPr>
          <a:lstStyle/>
          <a:p>
            <a:r>
              <a:rPr lang="en-US" noProof="0" dirty="0"/>
              <a:t>The Life Cycle</a:t>
            </a:r>
            <a:r>
              <a:rPr lang="en-US" dirty="0"/>
              <a:t> of</a:t>
            </a:r>
            <a:r>
              <a:rPr lang="en-US" noProof="0" dirty="0"/>
              <a:t> Massive Stars</a:t>
            </a:r>
          </a:p>
        </p:txBody>
      </p:sp>
      <p:sp>
        <p:nvSpPr>
          <p:cNvPr id="34" name="Freeform 33">
            <a:extLst>
              <a:ext uri="{FF2B5EF4-FFF2-40B4-BE49-F238E27FC236}">
                <a16:creationId xmlns:a16="http://schemas.microsoft.com/office/drawing/2014/main" id="{302910F7-FAF6-B1C5-B0A3-61845FB8CD5E}"/>
              </a:ext>
            </a:extLst>
          </p:cNvPr>
          <p:cNvSpPr/>
          <p:nvPr/>
        </p:nvSpPr>
        <p:spPr>
          <a:xfrm>
            <a:off x="3779186" y="5526954"/>
            <a:ext cx="4623118" cy="57437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A6E5CE"/>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solidFill>
              </a:rPr>
              <a:t>A massive star's lifetime spans </a:t>
            </a:r>
            <a:r>
              <a:rPr lang="en-US" b="1" dirty="0">
                <a:solidFill>
                  <a:schemeClr val="tx1"/>
                </a:solidFill>
              </a:rPr>
              <a:t>millions</a:t>
            </a:r>
            <a:r>
              <a:rPr lang="en-US" dirty="0">
                <a:solidFill>
                  <a:schemeClr val="tx1"/>
                </a:solidFill>
              </a:rPr>
              <a:t> of years</a:t>
            </a:r>
            <a:endParaRPr lang="en-US" noProof="0" dirty="0">
              <a:solidFill>
                <a:schemeClr val="tx1"/>
              </a:solidFill>
            </a:endParaRPr>
          </a:p>
        </p:txBody>
      </p:sp>
      <p:sp>
        <p:nvSpPr>
          <p:cNvPr id="24" name="Freeform 23">
            <a:extLst>
              <a:ext uri="{FF2B5EF4-FFF2-40B4-BE49-F238E27FC236}">
                <a16:creationId xmlns:a16="http://schemas.microsoft.com/office/drawing/2014/main" id="{BD299EC7-AAA8-3256-06F8-68B63FCBF266}"/>
              </a:ext>
            </a:extLst>
          </p:cNvPr>
          <p:cNvSpPr/>
          <p:nvPr/>
        </p:nvSpPr>
        <p:spPr>
          <a:xfrm>
            <a:off x="635369" y="3851680"/>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7DAC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Star-forming clouds</a:t>
            </a:r>
          </a:p>
        </p:txBody>
      </p:sp>
      <p:sp>
        <p:nvSpPr>
          <p:cNvPr id="25" name="Freeform 24">
            <a:extLst>
              <a:ext uri="{FF2B5EF4-FFF2-40B4-BE49-F238E27FC236}">
                <a16:creationId xmlns:a16="http://schemas.microsoft.com/office/drawing/2014/main" id="{72299216-C3D9-4F1B-4D01-3F543493D29B}"/>
              </a:ext>
            </a:extLst>
          </p:cNvPr>
          <p:cNvSpPr/>
          <p:nvPr/>
        </p:nvSpPr>
        <p:spPr>
          <a:xfrm>
            <a:off x="2216115" y="3851680"/>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7DAC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Protostar</a:t>
            </a:r>
          </a:p>
        </p:txBody>
      </p:sp>
      <p:sp>
        <p:nvSpPr>
          <p:cNvPr id="26" name="Freeform 25">
            <a:extLst>
              <a:ext uri="{FF2B5EF4-FFF2-40B4-BE49-F238E27FC236}">
                <a16:creationId xmlns:a16="http://schemas.microsoft.com/office/drawing/2014/main" id="{6D260549-9B16-9BD9-E4FC-58757915EF04}"/>
              </a:ext>
            </a:extLst>
          </p:cNvPr>
          <p:cNvSpPr/>
          <p:nvPr/>
        </p:nvSpPr>
        <p:spPr>
          <a:xfrm>
            <a:off x="3823380" y="3852409"/>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7DAC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Main Sequence</a:t>
            </a:r>
          </a:p>
        </p:txBody>
      </p:sp>
      <p:sp>
        <p:nvSpPr>
          <p:cNvPr id="27" name="Freeform 26">
            <a:extLst>
              <a:ext uri="{FF2B5EF4-FFF2-40B4-BE49-F238E27FC236}">
                <a16:creationId xmlns:a16="http://schemas.microsoft.com/office/drawing/2014/main" id="{8142A464-B7CE-D43D-3FD0-E087A2A1001C}"/>
              </a:ext>
            </a:extLst>
          </p:cNvPr>
          <p:cNvSpPr/>
          <p:nvPr/>
        </p:nvSpPr>
        <p:spPr>
          <a:xfrm>
            <a:off x="5423106" y="3840769"/>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7DAC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dirty="0"/>
              <a:t>Red</a:t>
            </a:r>
            <a:r>
              <a:rPr lang="en-US" sz="1400" noProof="0" dirty="0"/>
              <a:t> supergiant</a:t>
            </a:r>
          </a:p>
        </p:txBody>
      </p:sp>
      <p:sp>
        <p:nvSpPr>
          <p:cNvPr id="29" name="Freeform 28">
            <a:extLst>
              <a:ext uri="{FF2B5EF4-FFF2-40B4-BE49-F238E27FC236}">
                <a16:creationId xmlns:a16="http://schemas.microsoft.com/office/drawing/2014/main" id="{FC49982E-3EB9-0E5C-6AA4-8C31BDA05CED}"/>
              </a:ext>
            </a:extLst>
          </p:cNvPr>
          <p:cNvSpPr/>
          <p:nvPr/>
        </p:nvSpPr>
        <p:spPr>
          <a:xfrm>
            <a:off x="7029208" y="3840769"/>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7DAC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Supernova</a:t>
            </a:r>
          </a:p>
        </p:txBody>
      </p:sp>
      <p:sp>
        <p:nvSpPr>
          <p:cNvPr id="30" name="Freeform 29">
            <a:extLst>
              <a:ext uri="{FF2B5EF4-FFF2-40B4-BE49-F238E27FC236}">
                <a16:creationId xmlns:a16="http://schemas.microsoft.com/office/drawing/2014/main" id="{F477E18F-F38D-E066-4E57-66A8806A2B61}"/>
              </a:ext>
            </a:extLst>
          </p:cNvPr>
          <p:cNvSpPr/>
          <p:nvPr/>
        </p:nvSpPr>
        <p:spPr>
          <a:xfrm>
            <a:off x="10210843" y="2625192"/>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7DAC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Neutron Star</a:t>
            </a:r>
          </a:p>
        </p:txBody>
      </p:sp>
      <p:cxnSp>
        <p:nvCxnSpPr>
          <p:cNvPr id="32" name="Straight Arrow Connector 31">
            <a:extLst>
              <a:ext uri="{FF2B5EF4-FFF2-40B4-BE49-F238E27FC236}">
                <a16:creationId xmlns:a16="http://schemas.microsoft.com/office/drawing/2014/main" id="{C2D09CE6-CECA-68A5-8C5A-923DC939901B}"/>
              </a:ext>
            </a:extLst>
          </p:cNvPr>
          <p:cNvCxnSpPr>
            <a:cxnSpLocks/>
          </p:cNvCxnSpPr>
          <p:nvPr/>
        </p:nvCxnSpPr>
        <p:spPr>
          <a:xfrm flipV="1">
            <a:off x="1013494" y="4679556"/>
            <a:ext cx="7079472" cy="21396"/>
          </a:xfrm>
          <a:prstGeom prst="straightConnector1">
            <a:avLst/>
          </a:prstGeom>
          <a:ln w="38100" cap="flat">
            <a:solidFill>
              <a:srgbClr val="537268"/>
            </a:solidFill>
            <a:prstDash val="solid"/>
            <a:headEnd type="oval"/>
            <a:tailEnd type="triangle" w="lg" len="lg"/>
          </a:ln>
        </p:spPr>
        <p:style>
          <a:lnRef idx="1">
            <a:schemeClr val="accent1"/>
          </a:lnRef>
          <a:fillRef idx="0">
            <a:schemeClr val="accent1"/>
          </a:fillRef>
          <a:effectRef idx="0">
            <a:schemeClr val="accent1"/>
          </a:effectRef>
          <a:fontRef idx="minor">
            <a:schemeClr val="tx1"/>
          </a:fontRef>
        </p:style>
      </p:cxnSp>
      <p:pic>
        <p:nvPicPr>
          <p:cNvPr id="9" name="Graphic 8" descr="Hourglass Finished with solid fill">
            <a:extLst>
              <a:ext uri="{FF2B5EF4-FFF2-40B4-BE49-F238E27FC236}">
                <a16:creationId xmlns:a16="http://schemas.microsoft.com/office/drawing/2014/main" id="{592BB624-931C-0E53-0B37-EC844CF184A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8152" y="4527493"/>
            <a:ext cx="326575" cy="326575"/>
          </a:xfrm>
          <a:prstGeom prst="rect">
            <a:avLst/>
          </a:prstGeom>
        </p:spPr>
      </p:pic>
      <p:sp>
        <p:nvSpPr>
          <p:cNvPr id="13" name="TextBox 12">
            <a:extLst>
              <a:ext uri="{FF2B5EF4-FFF2-40B4-BE49-F238E27FC236}">
                <a16:creationId xmlns:a16="http://schemas.microsoft.com/office/drawing/2014/main" id="{0F3CA2AA-67E1-ADA3-E996-B37A4127891C}"/>
              </a:ext>
            </a:extLst>
          </p:cNvPr>
          <p:cNvSpPr txBox="1"/>
          <p:nvPr/>
        </p:nvSpPr>
        <p:spPr>
          <a:xfrm>
            <a:off x="3823380" y="4530479"/>
            <a:ext cx="1340575" cy="276999"/>
          </a:xfrm>
          <a:prstGeom prst="rect">
            <a:avLst/>
          </a:prstGeom>
          <a:solidFill>
            <a:schemeClr val="bg1"/>
          </a:solidFill>
        </p:spPr>
        <p:txBody>
          <a:bodyPr wrap="square" rtlCol="0">
            <a:spAutoFit/>
          </a:bodyPr>
          <a:lstStyle/>
          <a:p>
            <a:pPr algn="ctr"/>
            <a:r>
              <a:rPr lang="en-US" sz="1200" dirty="0">
                <a:solidFill>
                  <a:srgbClr val="537268"/>
                </a:solidFill>
              </a:rPr>
              <a:t>Millions of years</a:t>
            </a:r>
          </a:p>
        </p:txBody>
      </p:sp>
      <p:sp>
        <p:nvSpPr>
          <p:cNvPr id="14" name="TextBox 13">
            <a:extLst>
              <a:ext uri="{FF2B5EF4-FFF2-40B4-BE49-F238E27FC236}">
                <a16:creationId xmlns:a16="http://schemas.microsoft.com/office/drawing/2014/main" id="{EBB06863-1DBE-12CE-AD98-D2CCA52CA1A4}"/>
              </a:ext>
            </a:extLst>
          </p:cNvPr>
          <p:cNvSpPr txBox="1"/>
          <p:nvPr/>
        </p:nvSpPr>
        <p:spPr>
          <a:xfrm>
            <a:off x="5423106" y="4377786"/>
            <a:ext cx="1340576" cy="646331"/>
          </a:xfrm>
          <a:prstGeom prst="rect">
            <a:avLst/>
          </a:prstGeom>
          <a:solidFill>
            <a:schemeClr val="bg1"/>
          </a:solidFill>
        </p:spPr>
        <p:txBody>
          <a:bodyPr wrap="square" rtlCol="0">
            <a:spAutoFit/>
          </a:bodyPr>
          <a:lstStyle/>
          <a:p>
            <a:pPr algn="ctr"/>
            <a:r>
              <a:rPr lang="en-US" sz="1200" dirty="0">
                <a:solidFill>
                  <a:srgbClr val="537268"/>
                </a:solidFill>
              </a:rPr>
              <a:t>Hundreds of thousands to a few millions of years</a:t>
            </a:r>
          </a:p>
        </p:txBody>
      </p:sp>
      <p:sp>
        <p:nvSpPr>
          <p:cNvPr id="16" name="TextBox 15">
            <a:extLst>
              <a:ext uri="{FF2B5EF4-FFF2-40B4-BE49-F238E27FC236}">
                <a16:creationId xmlns:a16="http://schemas.microsoft.com/office/drawing/2014/main" id="{DA993AA1-06F5-5816-8974-604A98ED41B9}"/>
              </a:ext>
            </a:extLst>
          </p:cNvPr>
          <p:cNvSpPr txBox="1"/>
          <p:nvPr/>
        </p:nvSpPr>
        <p:spPr>
          <a:xfrm>
            <a:off x="7047340" y="4450382"/>
            <a:ext cx="1304312" cy="461665"/>
          </a:xfrm>
          <a:prstGeom prst="rect">
            <a:avLst/>
          </a:prstGeom>
          <a:solidFill>
            <a:schemeClr val="bg1"/>
          </a:solidFill>
        </p:spPr>
        <p:txBody>
          <a:bodyPr wrap="square" rtlCol="0">
            <a:spAutoFit/>
          </a:bodyPr>
          <a:lstStyle/>
          <a:p>
            <a:pPr algn="ctr"/>
            <a:r>
              <a:rPr lang="en-US" sz="1200" dirty="0">
                <a:solidFill>
                  <a:srgbClr val="537268"/>
                </a:solidFill>
              </a:rPr>
              <a:t>Seconds to minutes</a:t>
            </a:r>
          </a:p>
        </p:txBody>
      </p:sp>
      <p:sp>
        <p:nvSpPr>
          <p:cNvPr id="12" name="TextBox 11">
            <a:extLst>
              <a:ext uri="{FF2B5EF4-FFF2-40B4-BE49-F238E27FC236}">
                <a16:creationId xmlns:a16="http://schemas.microsoft.com/office/drawing/2014/main" id="{FA9D4B88-01C0-CB63-4E89-792F5E016C17}"/>
              </a:ext>
            </a:extLst>
          </p:cNvPr>
          <p:cNvSpPr txBox="1"/>
          <p:nvPr/>
        </p:nvSpPr>
        <p:spPr>
          <a:xfrm>
            <a:off x="2216115" y="4461828"/>
            <a:ext cx="1340576" cy="461665"/>
          </a:xfrm>
          <a:prstGeom prst="rect">
            <a:avLst/>
          </a:prstGeom>
          <a:solidFill>
            <a:schemeClr val="bg1"/>
          </a:solidFill>
        </p:spPr>
        <p:txBody>
          <a:bodyPr wrap="square" rtlCol="0">
            <a:spAutoFit/>
          </a:bodyPr>
          <a:lstStyle/>
          <a:p>
            <a:pPr algn="ctr"/>
            <a:r>
              <a:rPr lang="en-US" sz="1200" dirty="0">
                <a:solidFill>
                  <a:srgbClr val="537268"/>
                </a:solidFill>
              </a:rPr>
              <a:t>Hundreds of thousands of years</a:t>
            </a:r>
          </a:p>
        </p:txBody>
      </p:sp>
      <p:sp>
        <p:nvSpPr>
          <p:cNvPr id="11" name="Freeform 10">
            <a:extLst>
              <a:ext uri="{FF2B5EF4-FFF2-40B4-BE49-F238E27FC236}">
                <a16:creationId xmlns:a16="http://schemas.microsoft.com/office/drawing/2014/main" id="{7E256CC0-D45C-9D03-6683-933C8AAFF2DA}"/>
              </a:ext>
            </a:extLst>
          </p:cNvPr>
          <p:cNvSpPr/>
          <p:nvPr/>
        </p:nvSpPr>
        <p:spPr>
          <a:xfrm>
            <a:off x="10210843" y="5091380"/>
            <a:ext cx="1340576" cy="468862"/>
          </a:xfrm>
          <a:custGeom>
            <a:avLst/>
            <a:gdLst>
              <a:gd name="connsiteX0" fmla="*/ 287186 w 3296671"/>
              <a:gd name="connsiteY0" fmla="*/ 0 h 574372"/>
              <a:gd name="connsiteX1" fmla="*/ 3004683 w 3296671"/>
              <a:gd name="connsiteY1" fmla="*/ 0 h 574372"/>
              <a:gd name="connsiteX2" fmla="*/ 3004683 w 3296671"/>
              <a:gd name="connsiteY2" fmla="*/ 484 h 574372"/>
              <a:gd name="connsiteX3" fmla="*/ 3009485 w 3296671"/>
              <a:gd name="connsiteY3" fmla="*/ 0 h 574372"/>
              <a:gd name="connsiteX4" fmla="*/ 3296671 w 3296671"/>
              <a:gd name="connsiteY4" fmla="*/ 287186 h 574372"/>
              <a:gd name="connsiteX5" fmla="*/ 3009485 w 3296671"/>
              <a:gd name="connsiteY5" fmla="*/ 574372 h 574372"/>
              <a:gd name="connsiteX6" fmla="*/ 3004683 w 3296671"/>
              <a:gd name="connsiteY6" fmla="*/ 573888 h 574372"/>
              <a:gd name="connsiteX7" fmla="*/ 3004683 w 3296671"/>
              <a:gd name="connsiteY7" fmla="*/ 574372 h 574372"/>
              <a:gd name="connsiteX8" fmla="*/ 287186 w 3296671"/>
              <a:gd name="connsiteY8" fmla="*/ 574372 h 574372"/>
              <a:gd name="connsiteX9" fmla="*/ 0 w 3296671"/>
              <a:gd name="connsiteY9" fmla="*/ 287186 h 574372"/>
              <a:gd name="connsiteX10" fmla="*/ 287186 w 3296671"/>
              <a:gd name="connsiteY10" fmla="*/ 0 h 57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671" h="574372">
                <a:moveTo>
                  <a:pt x="287186" y="0"/>
                </a:moveTo>
                <a:lnTo>
                  <a:pt x="3004683" y="0"/>
                </a:lnTo>
                <a:lnTo>
                  <a:pt x="3004683" y="484"/>
                </a:lnTo>
                <a:lnTo>
                  <a:pt x="3009485" y="0"/>
                </a:lnTo>
                <a:cubicBezTo>
                  <a:pt x="3168093" y="0"/>
                  <a:pt x="3296671" y="128578"/>
                  <a:pt x="3296671" y="287186"/>
                </a:cubicBezTo>
                <a:cubicBezTo>
                  <a:pt x="3296671" y="445794"/>
                  <a:pt x="3168093" y="574372"/>
                  <a:pt x="3009485" y="574372"/>
                </a:cubicBezTo>
                <a:lnTo>
                  <a:pt x="3004683" y="573888"/>
                </a:lnTo>
                <a:lnTo>
                  <a:pt x="3004683" y="574372"/>
                </a:lnTo>
                <a:lnTo>
                  <a:pt x="287186" y="574372"/>
                </a:lnTo>
                <a:cubicBezTo>
                  <a:pt x="128578" y="574372"/>
                  <a:pt x="0" y="445794"/>
                  <a:pt x="0" y="287186"/>
                </a:cubicBezTo>
                <a:cubicBezTo>
                  <a:pt x="0" y="128578"/>
                  <a:pt x="128578" y="0"/>
                  <a:pt x="287186" y="0"/>
                </a:cubicBezTo>
                <a:close/>
              </a:path>
            </a:pathLst>
          </a:custGeom>
          <a:solidFill>
            <a:srgbClr val="7DAC9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sz="1400" noProof="0" dirty="0"/>
              <a:t>Stellar-mass Black Hole</a:t>
            </a:r>
          </a:p>
        </p:txBody>
      </p:sp>
      <p:sp>
        <p:nvSpPr>
          <p:cNvPr id="23" name="TextBox 22">
            <a:extLst>
              <a:ext uri="{FF2B5EF4-FFF2-40B4-BE49-F238E27FC236}">
                <a16:creationId xmlns:a16="http://schemas.microsoft.com/office/drawing/2014/main" id="{BEDCBF2A-61C8-FCDC-849A-C28FDE46A634}"/>
              </a:ext>
            </a:extLst>
          </p:cNvPr>
          <p:cNvSpPr txBox="1"/>
          <p:nvPr/>
        </p:nvSpPr>
        <p:spPr>
          <a:xfrm>
            <a:off x="387869" y="5897622"/>
            <a:ext cx="2065979" cy="307777"/>
          </a:xfrm>
          <a:prstGeom prst="rect">
            <a:avLst/>
          </a:prstGeom>
          <a:noFill/>
        </p:spPr>
        <p:txBody>
          <a:bodyPr wrap="square" rtlCol="0">
            <a:spAutoFit/>
          </a:bodyPr>
          <a:lstStyle/>
          <a:p>
            <a:pPr algn="ctr"/>
            <a:r>
              <a:rPr lang="en-US" sz="1400" i="1" dirty="0">
                <a:solidFill>
                  <a:schemeClr val="tx2">
                    <a:lumMod val="50000"/>
                    <a:lumOff val="50000"/>
                  </a:schemeClr>
                </a:solidFill>
              </a:rPr>
              <a:t>Images not to scale</a:t>
            </a:r>
          </a:p>
        </p:txBody>
      </p:sp>
      <p:sp>
        <p:nvSpPr>
          <p:cNvPr id="36" name="TextBox 35">
            <a:extLst>
              <a:ext uri="{FF2B5EF4-FFF2-40B4-BE49-F238E27FC236}">
                <a16:creationId xmlns:a16="http://schemas.microsoft.com/office/drawing/2014/main" id="{FCBF261F-9916-248D-4A74-6C2CB4771FA8}"/>
              </a:ext>
            </a:extLst>
          </p:cNvPr>
          <p:cNvSpPr txBox="1"/>
          <p:nvPr/>
        </p:nvSpPr>
        <p:spPr>
          <a:xfrm>
            <a:off x="8840684" y="1458425"/>
            <a:ext cx="1211482" cy="276999"/>
          </a:xfrm>
          <a:prstGeom prst="rect">
            <a:avLst/>
          </a:prstGeom>
          <a:noFill/>
        </p:spPr>
        <p:txBody>
          <a:bodyPr wrap="square" rtlCol="0">
            <a:spAutoFit/>
          </a:bodyPr>
          <a:lstStyle/>
          <a:p>
            <a:pPr algn="ctr"/>
            <a:r>
              <a:rPr lang="en-US" sz="1200" i="1" dirty="0"/>
              <a:t>Less massive stars</a:t>
            </a:r>
          </a:p>
        </p:txBody>
      </p:sp>
      <p:sp>
        <p:nvSpPr>
          <p:cNvPr id="37" name="TextBox 36">
            <a:extLst>
              <a:ext uri="{FF2B5EF4-FFF2-40B4-BE49-F238E27FC236}">
                <a16:creationId xmlns:a16="http://schemas.microsoft.com/office/drawing/2014/main" id="{14A79E2E-DF3B-2A80-442C-F591B3BBFC6C}"/>
              </a:ext>
            </a:extLst>
          </p:cNvPr>
          <p:cNvSpPr txBox="1"/>
          <p:nvPr/>
        </p:nvSpPr>
        <p:spPr>
          <a:xfrm>
            <a:off x="8806978" y="4173383"/>
            <a:ext cx="1304312" cy="276999"/>
          </a:xfrm>
          <a:prstGeom prst="rect">
            <a:avLst/>
          </a:prstGeom>
          <a:noFill/>
        </p:spPr>
        <p:txBody>
          <a:bodyPr wrap="square" rtlCol="0">
            <a:spAutoFit/>
          </a:bodyPr>
          <a:lstStyle/>
          <a:p>
            <a:pPr algn="ctr"/>
            <a:r>
              <a:rPr lang="en-US" sz="1200" i="1" dirty="0"/>
              <a:t>More massive stars</a:t>
            </a:r>
          </a:p>
        </p:txBody>
      </p:sp>
      <p:cxnSp>
        <p:nvCxnSpPr>
          <p:cNvPr id="43" name="Straight Connector 42">
            <a:extLst>
              <a:ext uri="{FF2B5EF4-FFF2-40B4-BE49-F238E27FC236}">
                <a16:creationId xmlns:a16="http://schemas.microsoft.com/office/drawing/2014/main" id="{E4254DA9-80B4-01AB-BCA5-88B855064D6D}"/>
              </a:ext>
            </a:extLst>
          </p:cNvPr>
          <p:cNvCxnSpPr>
            <a:cxnSpLocks/>
          </p:cNvCxnSpPr>
          <p:nvPr/>
        </p:nvCxnSpPr>
        <p:spPr>
          <a:xfrm rot="5400000">
            <a:off x="3554546" y="4702168"/>
            <a:ext cx="262250" cy="1"/>
          </a:xfrm>
          <a:prstGeom prst="line">
            <a:avLst/>
          </a:prstGeom>
          <a:ln w="38100">
            <a:solidFill>
              <a:srgbClr val="537268"/>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AFA7D59-BD33-E6EE-ABF9-D3F3BDB90B91}"/>
              </a:ext>
            </a:extLst>
          </p:cNvPr>
          <p:cNvCxnSpPr>
            <a:cxnSpLocks/>
          </p:cNvCxnSpPr>
          <p:nvPr/>
        </p:nvCxnSpPr>
        <p:spPr>
          <a:xfrm rot="5400000">
            <a:off x="5159103" y="4702257"/>
            <a:ext cx="262250" cy="1"/>
          </a:xfrm>
          <a:prstGeom prst="line">
            <a:avLst/>
          </a:prstGeom>
          <a:ln w="38100">
            <a:solidFill>
              <a:srgbClr val="537268"/>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7EED8FB-8497-5FFB-6604-9A37C161E232}"/>
              </a:ext>
            </a:extLst>
          </p:cNvPr>
          <p:cNvCxnSpPr>
            <a:cxnSpLocks/>
          </p:cNvCxnSpPr>
          <p:nvPr/>
        </p:nvCxnSpPr>
        <p:spPr>
          <a:xfrm rot="5400000">
            <a:off x="6770265" y="4690254"/>
            <a:ext cx="262250" cy="1"/>
          </a:xfrm>
          <a:prstGeom prst="line">
            <a:avLst/>
          </a:prstGeom>
          <a:ln w="38100">
            <a:solidFill>
              <a:srgbClr val="537268"/>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F23D2C1-E242-4D8A-93ED-B1AF4388C325}"/>
              </a:ext>
            </a:extLst>
          </p:cNvPr>
          <p:cNvSpPr txBox="1"/>
          <p:nvPr/>
        </p:nvSpPr>
        <p:spPr>
          <a:xfrm>
            <a:off x="10515182" y="4455322"/>
            <a:ext cx="748253" cy="252547"/>
          </a:xfrm>
          <a:prstGeom prst="rect">
            <a:avLst/>
          </a:prstGeom>
          <a:noFill/>
        </p:spPr>
        <p:txBody>
          <a:bodyPr wrap="square" rtlCol="0">
            <a:prstTxWarp prst="textArchDown">
              <a:avLst/>
            </a:prstTxWarp>
            <a:spAutoFit/>
          </a:bodyPr>
          <a:lstStyle/>
          <a:p>
            <a:pPr algn="ctr"/>
            <a:r>
              <a:rPr lang="en-US" sz="1200" dirty="0">
                <a:solidFill>
                  <a:schemeClr val="bg1"/>
                </a:solidFill>
              </a:rPr>
              <a:t>Illustration</a:t>
            </a:r>
          </a:p>
        </p:txBody>
      </p:sp>
    </p:spTree>
    <p:extLst>
      <p:ext uri="{BB962C8B-B14F-4D97-AF65-F5344CB8AC3E}">
        <p14:creationId xmlns:p14="http://schemas.microsoft.com/office/powerpoint/2010/main" val="385760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0CDF6B-EB33-E593-9563-32BEB5CC82B6}"/>
              </a:ext>
            </a:extLst>
          </p:cNvPr>
          <p:cNvSpPr>
            <a:spLocks noGrp="1"/>
          </p:cNvSpPr>
          <p:nvPr>
            <p:ph type="sldNum" sz="quarter" idx="4"/>
          </p:nvPr>
        </p:nvSpPr>
        <p:spPr/>
        <p:txBody>
          <a:bodyPr/>
          <a:lstStyle/>
          <a:p>
            <a:fld id="{8D407A93-5F51-6D4C-9C0B-941BF48061CC}" type="slidenum">
              <a:rPr lang="en-US" smtClean="0"/>
              <a:pPr/>
              <a:t>7</a:t>
            </a:fld>
            <a:endParaRPr lang="en-US" dirty="0"/>
          </a:p>
        </p:txBody>
      </p:sp>
      <p:sp>
        <p:nvSpPr>
          <p:cNvPr id="3" name="Footer Placeholder 2">
            <a:extLst>
              <a:ext uri="{FF2B5EF4-FFF2-40B4-BE49-F238E27FC236}">
                <a16:creationId xmlns:a16="http://schemas.microsoft.com/office/drawing/2014/main" id="{C02C9A22-E27E-26C1-8A2A-8236838E3CC1}"/>
              </a:ext>
            </a:extLst>
          </p:cNvPr>
          <p:cNvSpPr>
            <a:spLocks noGrp="1"/>
          </p:cNvSpPr>
          <p:nvPr>
            <p:ph type="ftr" sz="quarter" idx="3"/>
          </p:nvPr>
        </p:nvSpPr>
        <p:spPr/>
        <p:txBody>
          <a:bodyPr/>
          <a:lstStyle/>
          <a:p>
            <a:r>
              <a:rPr lang="en-US"/>
              <a:t>Stars</a:t>
            </a:r>
            <a:endParaRPr lang="en-US" dirty="0"/>
          </a:p>
        </p:txBody>
      </p:sp>
      <p:sp>
        <p:nvSpPr>
          <p:cNvPr id="7" name="Title 3">
            <a:extLst>
              <a:ext uri="{FF2B5EF4-FFF2-40B4-BE49-F238E27FC236}">
                <a16:creationId xmlns:a16="http://schemas.microsoft.com/office/drawing/2014/main" id="{C654392C-EF9F-ED13-0C8A-7B52DC8C0AD8}"/>
              </a:ext>
            </a:extLst>
          </p:cNvPr>
          <p:cNvSpPr txBox="1">
            <a:spLocks/>
          </p:cNvSpPr>
          <p:nvPr/>
        </p:nvSpPr>
        <p:spPr>
          <a:xfrm>
            <a:off x="1013494" y="999502"/>
            <a:ext cx="7471745" cy="46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Star-forming Clouds: Where It All Begins</a:t>
            </a:r>
          </a:p>
        </p:txBody>
      </p:sp>
      <p:pic>
        <p:nvPicPr>
          <p:cNvPr id="10" name="Picture 9">
            <a:extLst>
              <a:ext uri="{FF2B5EF4-FFF2-40B4-BE49-F238E27FC236}">
                <a16:creationId xmlns:a16="http://schemas.microsoft.com/office/drawing/2014/main" id="{148F8290-FF22-FFA7-1086-84CF9A19AA10}"/>
              </a:ext>
            </a:extLst>
          </p:cNvPr>
          <p:cNvPicPr>
            <a:picLocks noChangeAspect="1"/>
          </p:cNvPicPr>
          <p:nvPr/>
        </p:nvPicPr>
        <p:blipFill>
          <a:blip r:embed="rId3"/>
          <a:stretch>
            <a:fillRect/>
          </a:stretch>
        </p:blipFill>
        <p:spPr>
          <a:xfrm>
            <a:off x="849757" y="1683957"/>
            <a:ext cx="3659906" cy="1688507"/>
          </a:xfrm>
          <a:prstGeom prst="rect">
            <a:avLst/>
          </a:prstGeom>
        </p:spPr>
      </p:pic>
      <p:pic>
        <p:nvPicPr>
          <p:cNvPr id="11" name="Picture 10">
            <a:extLst>
              <a:ext uri="{FF2B5EF4-FFF2-40B4-BE49-F238E27FC236}">
                <a16:creationId xmlns:a16="http://schemas.microsoft.com/office/drawing/2014/main" id="{91ACA3D9-CB5D-14D2-B3AF-27A54201CF88}"/>
              </a:ext>
            </a:extLst>
          </p:cNvPr>
          <p:cNvPicPr>
            <a:picLocks noChangeAspect="1"/>
          </p:cNvPicPr>
          <p:nvPr/>
        </p:nvPicPr>
        <p:blipFill>
          <a:blip r:embed="rId4"/>
          <a:stretch>
            <a:fillRect/>
          </a:stretch>
        </p:blipFill>
        <p:spPr>
          <a:xfrm>
            <a:off x="8863779" y="1672913"/>
            <a:ext cx="2514638" cy="2365068"/>
          </a:xfrm>
          <a:prstGeom prst="rect">
            <a:avLst/>
          </a:prstGeom>
        </p:spPr>
      </p:pic>
      <p:pic>
        <p:nvPicPr>
          <p:cNvPr id="12" name="Picture 11" descr="An undulating, translucent star-forming region in the Carina Nebula is shown in this Webb image, hued in ambers and blues; foreground stars with diffraction spikes can be seen, as can a speckling of background points of light through the cloudy nebula">
            <a:extLst>
              <a:ext uri="{FF2B5EF4-FFF2-40B4-BE49-F238E27FC236}">
                <a16:creationId xmlns:a16="http://schemas.microsoft.com/office/drawing/2014/main" id="{452B6C85-A8F5-77BB-8A7B-A4B49460B4E8}"/>
              </a:ext>
            </a:extLst>
          </p:cNvPr>
          <p:cNvPicPr>
            <a:picLocks noChangeAspect="1"/>
          </p:cNvPicPr>
          <p:nvPr/>
        </p:nvPicPr>
        <p:blipFill>
          <a:blip r:embed="rId5"/>
          <a:stretch>
            <a:fillRect/>
          </a:stretch>
        </p:blipFill>
        <p:spPr>
          <a:xfrm>
            <a:off x="8863779" y="4126472"/>
            <a:ext cx="2514638" cy="1455975"/>
          </a:xfrm>
          <a:prstGeom prst="rect">
            <a:avLst/>
          </a:prstGeom>
        </p:spPr>
      </p:pic>
      <p:pic>
        <p:nvPicPr>
          <p:cNvPr id="1026" name="Picture 2" descr="Stunning Webb telescope image shows closest star-forming region | Reuters">
            <a:extLst>
              <a:ext uri="{FF2B5EF4-FFF2-40B4-BE49-F238E27FC236}">
                <a16:creationId xmlns:a16="http://schemas.microsoft.com/office/drawing/2014/main" id="{9F461068-07A3-F71E-8793-E80EDE27D1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5862" y="1683957"/>
            <a:ext cx="4161999" cy="38984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r-Forming Region LH 95 in the Large Magellanic Cloud">
            <a:extLst>
              <a:ext uri="{FF2B5EF4-FFF2-40B4-BE49-F238E27FC236}">
                <a16:creationId xmlns:a16="http://schemas.microsoft.com/office/drawing/2014/main" id="{C7F807BA-6014-9439-E47C-E1FD8F0BC0E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3656" r="23742"/>
          <a:stretch/>
        </p:blipFill>
        <p:spPr bwMode="auto">
          <a:xfrm>
            <a:off x="2160180" y="3448010"/>
            <a:ext cx="2349483" cy="21344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2179C18-FF42-0A2D-8DAE-2BA2A20207A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44588"/>
          <a:stretch/>
        </p:blipFill>
        <p:spPr bwMode="auto">
          <a:xfrm rot="5400000">
            <a:off x="389792" y="3907977"/>
            <a:ext cx="2134435" cy="121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3243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08041F-E27B-FB0E-7923-4309337D8695}"/>
              </a:ext>
            </a:extLst>
          </p:cNvPr>
          <p:cNvSpPr>
            <a:spLocks noGrp="1"/>
          </p:cNvSpPr>
          <p:nvPr>
            <p:ph type="sldNum" sz="quarter" idx="4"/>
          </p:nvPr>
        </p:nvSpPr>
        <p:spPr/>
        <p:txBody>
          <a:bodyPr/>
          <a:lstStyle/>
          <a:p>
            <a:fld id="{8D407A93-5F51-6D4C-9C0B-941BF48061CC}" type="slidenum">
              <a:rPr lang="en-US" smtClean="0"/>
              <a:pPr/>
              <a:t>8</a:t>
            </a:fld>
            <a:endParaRPr lang="en-US" dirty="0"/>
          </a:p>
        </p:txBody>
      </p:sp>
      <p:sp>
        <p:nvSpPr>
          <p:cNvPr id="3" name="Footer Placeholder 2">
            <a:extLst>
              <a:ext uri="{FF2B5EF4-FFF2-40B4-BE49-F238E27FC236}">
                <a16:creationId xmlns:a16="http://schemas.microsoft.com/office/drawing/2014/main" id="{9170593F-A95B-BF28-77FF-6F8E523CA90F}"/>
              </a:ext>
            </a:extLst>
          </p:cNvPr>
          <p:cNvSpPr>
            <a:spLocks noGrp="1"/>
          </p:cNvSpPr>
          <p:nvPr>
            <p:ph type="ftr" sz="quarter" idx="3"/>
          </p:nvPr>
        </p:nvSpPr>
        <p:spPr/>
        <p:txBody>
          <a:bodyPr/>
          <a:lstStyle/>
          <a:p>
            <a:r>
              <a:rPr lang="en-US"/>
              <a:t>Stars</a:t>
            </a:r>
            <a:endParaRPr lang="en-US" dirty="0"/>
          </a:p>
        </p:txBody>
      </p:sp>
      <p:sp>
        <p:nvSpPr>
          <p:cNvPr id="7" name="Title 3">
            <a:extLst>
              <a:ext uri="{FF2B5EF4-FFF2-40B4-BE49-F238E27FC236}">
                <a16:creationId xmlns:a16="http://schemas.microsoft.com/office/drawing/2014/main" id="{EC99F15B-6713-8F7B-F2DA-731871E4DA4E}"/>
              </a:ext>
            </a:extLst>
          </p:cNvPr>
          <p:cNvSpPr txBox="1">
            <a:spLocks/>
          </p:cNvSpPr>
          <p:nvPr/>
        </p:nvSpPr>
        <p:spPr>
          <a:xfrm>
            <a:off x="1013494" y="999502"/>
            <a:ext cx="7471745" cy="4688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Protostars: Baby Stars</a:t>
            </a:r>
          </a:p>
        </p:txBody>
      </p:sp>
      <p:pic>
        <p:nvPicPr>
          <p:cNvPr id="8" name="Picture 7" descr="A forming protostar surrounded by a large hourglass-shaped nebula. A bright orange object, the protostar, lies at the center of this image. In front of the protostar is a thin grey line, which is the protostar’s accretion disk. Above the protostar is an orange, triangular cloud of gas that points to the top left of the image. The area closest to the protostar is a brighter orange than the area to the top left, and has more pronounced plumes of orange gas. Below the protostar is another triangular cloud of gas that points to the bottom right of the image. The area closest to the protostar is a blend of pronounced blue and orange plumes of gas. Farther toward the bottom right, the color of the gas turns primarily blue. Stars and galaxies of many different shapes and sizes are scattered around the image, although they are noticeably more absent on the left side of the hourglass.">
            <a:extLst>
              <a:ext uri="{FF2B5EF4-FFF2-40B4-BE49-F238E27FC236}">
                <a16:creationId xmlns:a16="http://schemas.microsoft.com/office/drawing/2014/main" id="{C8CA0970-459C-B68E-042C-CE3250B92B80}"/>
              </a:ext>
            </a:extLst>
          </p:cNvPr>
          <p:cNvPicPr>
            <a:picLocks noChangeAspect="1"/>
          </p:cNvPicPr>
          <p:nvPr/>
        </p:nvPicPr>
        <p:blipFill>
          <a:blip r:embed="rId3"/>
          <a:stretch>
            <a:fillRect/>
          </a:stretch>
        </p:blipFill>
        <p:spPr>
          <a:xfrm rot="16200000">
            <a:off x="1013494" y="1632155"/>
            <a:ext cx="4263759" cy="4350774"/>
          </a:xfrm>
          <a:prstGeom prst="rect">
            <a:avLst/>
          </a:prstGeom>
        </p:spPr>
      </p:pic>
      <p:pic>
        <p:nvPicPr>
          <p:cNvPr id="2050" name="Picture 2" descr="HH 211 (NIRCam image, cropped)">
            <a:extLst>
              <a:ext uri="{FF2B5EF4-FFF2-40B4-BE49-F238E27FC236}">
                <a16:creationId xmlns:a16="http://schemas.microsoft.com/office/drawing/2014/main" id="{F0CFA15E-4D49-7420-E9E1-92F219CD65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5560" y="1675662"/>
            <a:ext cx="5573449" cy="22810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g10 006a">
            <a:extLst>
              <a:ext uri="{FF2B5EF4-FFF2-40B4-BE49-F238E27FC236}">
                <a16:creationId xmlns:a16="http://schemas.microsoft.com/office/drawing/2014/main" id="{F8ADA17E-29A4-F9D4-EBD1-E831E4E4A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75559" y="4169101"/>
            <a:ext cx="1926453" cy="17703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gainst a backdrop of stars and distant galaxies, an orange glow of looping clouds emanates from a bright-white central star. dark dust lanes extend from the right and left of the central star.">
            <a:extLst>
              <a:ext uri="{FF2B5EF4-FFF2-40B4-BE49-F238E27FC236}">
                <a16:creationId xmlns:a16="http://schemas.microsoft.com/office/drawing/2014/main" id="{52F9E15B-09EA-6C09-C2CD-D7F1D178A1A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2403" y="4164044"/>
            <a:ext cx="1672380" cy="177032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At the center is a thin horizontal orange cloud known as Herbig-Haro 46/47 that is uneven with rounded ends, and tilted from bottom left to top right. It takes up about two-thirds of the length of this angle, but is thin at the opposite angle. At its center is a red-and-pink star with prominent, eight-pointed diffraction spikes. It has a central yellow-white blob. The orange lobe to the left is fatter. Just off the edge is a tiny red arc that curves in the opposite direction. The right lobe is thinner, and ends in a smaller orange semi-circle that has a faint purple outline. Just off the edge of this lobe is a slightly smaller orange sponge-like blob. A thin, undulating blue line runs from the central stars through the right lobe. A delicate, semi-transparent blue cloud known as a nebula drifts toward the top of the image and peters out toward the left of the frame, but toward the right and bottom, it ends in a soft ridge set off in a translucent orange. The background is filled with stars and galaxies.">
            <a:extLst>
              <a:ext uri="{FF2B5EF4-FFF2-40B4-BE49-F238E27FC236}">
                <a16:creationId xmlns:a16="http://schemas.microsoft.com/office/drawing/2014/main" id="{7FA03866-EE7A-4837-6005-DFABFA9B777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147" r="1223"/>
          <a:stretch/>
        </p:blipFill>
        <p:spPr bwMode="auto">
          <a:xfrm rot="16200000">
            <a:off x="9015653" y="4523565"/>
            <a:ext cx="1770321" cy="1051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0208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2308B98-05D6-5D71-DED2-EB8AFA62B253}"/>
              </a:ext>
            </a:extLst>
          </p:cNvPr>
          <p:cNvSpPr>
            <a:spLocks noGrp="1"/>
          </p:cNvSpPr>
          <p:nvPr>
            <p:ph type="sldNum" sz="quarter" idx="4"/>
          </p:nvPr>
        </p:nvSpPr>
        <p:spPr/>
        <p:txBody>
          <a:bodyPr/>
          <a:lstStyle/>
          <a:p>
            <a:fld id="{8D407A93-5F51-6D4C-9C0B-941BF48061CC}" type="slidenum">
              <a:rPr lang="en-US" smtClean="0"/>
              <a:pPr/>
              <a:t>9</a:t>
            </a:fld>
            <a:endParaRPr lang="en-US" dirty="0"/>
          </a:p>
        </p:txBody>
      </p:sp>
      <p:sp>
        <p:nvSpPr>
          <p:cNvPr id="3" name="Footer Placeholder 2">
            <a:extLst>
              <a:ext uri="{FF2B5EF4-FFF2-40B4-BE49-F238E27FC236}">
                <a16:creationId xmlns:a16="http://schemas.microsoft.com/office/drawing/2014/main" id="{02E3F28D-117F-C4F7-9938-569C9696AF0B}"/>
              </a:ext>
            </a:extLst>
          </p:cNvPr>
          <p:cNvSpPr>
            <a:spLocks noGrp="1"/>
          </p:cNvSpPr>
          <p:nvPr>
            <p:ph type="ftr" sz="quarter" idx="3"/>
          </p:nvPr>
        </p:nvSpPr>
        <p:spPr/>
        <p:txBody>
          <a:bodyPr/>
          <a:lstStyle/>
          <a:p>
            <a:r>
              <a:rPr lang="en-US"/>
              <a:t>Stars</a:t>
            </a:r>
            <a:endParaRPr lang="en-US" dirty="0"/>
          </a:p>
        </p:txBody>
      </p:sp>
      <p:sp>
        <p:nvSpPr>
          <p:cNvPr id="7" name="Title 3">
            <a:extLst>
              <a:ext uri="{FF2B5EF4-FFF2-40B4-BE49-F238E27FC236}">
                <a16:creationId xmlns:a16="http://schemas.microsoft.com/office/drawing/2014/main" id="{F2CCA838-D932-E183-88AC-90A1AAED4A15}"/>
              </a:ext>
            </a:extLst>
          </p:cNvPr>
          <p:cNvSpPr txBox="1">
            <a:spLocks/>
          </p:cNvSpPr>
          <p:nvPr/>
        </p:nvSpPr>
        <p:spPr>
          <a:xfrm>
            <a:off x="1013494" y="999501"/>
            <a:ext cx="10608235" cy="7801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r>
              <a:rPr lang="en-US" dirty="0"/>
              <a:t>Protoplanetary Disk: Where Planets, Asteroids, and Other Small Bodies Form</a:t>
            </a:r>
          </a:p>
        </p:txBody>
      </p:sp>
      <p:pic>
        <p:nvPicPr>
          <p:cNvPr id="8" name="Picture 7" descr="Protoplanetary disk. A bright orange and yellow circle">
            <a:extLst>
              <a:ext uri="{FF2B5EF4-FFF2-40B4-BE49-F238E27FC236}">
                <a16:creationId xmlns:a16="http://schemas.microsoft.com/office/drawing/2014/main" id="{2D392855-C31C-B8EC-868C-B0E0DA74CBC0}"/>
              </a:ext>
            </a:extLst>
          </p:cNvPr>
          <p:cNvPicPr>
            <a:picLocks noChangeAspect="1"/>
          </p:cNvPicPr>
          <p:nvPr/>
        </p:nvPicPr>
        <p:blipFill>
          <a:blip r:embed="rId3"/>
          <a:stretch>
            <a:fillRect/>
          </a:stretch>
        </p:blipFill>
        <p:spPr>
          <a:xfrm>
            <a:off x="1013494" y="1956619"/>
            <a:ext cx="3755923" cy="3755923"/>
          </a:xfrm>
          <a:prstGeom prst="rect">
            <a:avLst/>
          </a:prstGeom>
        </p:spPr>
      </p:pic>
      <p:pic>
        <p:nvPicPr>
          <p:cNvPr id="3074" name="Picture 2" descr="ALMA's high-resolution images of nearby protoplanetary disks, which are results of the Disk Substructures at High Angular Resolution Project (DSHARP). The observatory is often used to look for planet birth clouds like these and the one around HD 169142. Credit: ALMA (ESO/NAOJ/NRAO), S. Andrews et al.; NRAO/AUI/NSF, S. Dagnello">
            <a:extLst>
              <a:ext uri="{FF2B5EF4-FFF2-40B4-BE49-F238E27FC236}">
                <a16:creationId xmlns:a16="http://schemas.microsoft.com/office/drawing/2014/main" id="{6E379776-622C-A409-F24C-3BA5154FE3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 t="2006" r="2561" b="2366"/>
          <a:stretch/>
        </p:blipFill>
        <p:spPr bwMode="auto">
          <a:xfrm rot="16200000" flipH="1">
            <a:off x="6125900" y="1435145"/>
            <a:ext cx="4227102" cy="5270050"/>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2">
            <a:extLst>
              <a:ext uri="{FF2B5EF4-FFF2-40B4-BE49-F238E27FC236}">
                <a16:creationId xmlns:a16="http://schemas.microsoft.com/office/drawing/2014/main" id="{C23BB505-1900-1882-E2AD-5DA5B2D5AFED}"/>
              </a:ext>
            </a:extLst>
          </p:cNvPr>
          <p:cNvSpPr txBox="1">
            <a:spLocks/>
          </p:cNvSpPr>
          <p:nvPr/>
        </p:nvSpPr>
        <p:spPr>
          <a:xfrm>
            <a:off x="914400" y="5858499"/>
            <a:ext cx="4394248"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1"/>
                </a:solidFill>
              </a:rPr>
              <a:t>Image Credits: ALMA (ESO/NAOJ/NRAO); ALMA (ESO/NAOJ/NRAO), S. Andrews et al.; NRAO/AUI/NSF, S. </a:t>
            </a:r>
            <a:r>
              <a:rPr lang="en-US" dirty="0" err="1">
                <a:solidFill>
                  <a:schemeClr val="tx1"/>
                </a:solidFill>
              </a:rPr>
              <a:t>Dagnello</a:t>
            </a:r>
            <a:endParaRPr lang="en-US" dirty="0">
              <a:solidFill>
                <a:schemeClr val="tx1"/>
              </a:solidFill>
            </a:endParaRPr>
          </a:p>
        </p:txBody>
      </p:sp>
    </p:spTree>
    <p:extLst>
      <p:ext uri="{BB962C8B-B14F-4D97-AF65-F5344CB8AC3E}">
        <p14:creationId xmlns:p14="http://schemas.microsoft.com/office/powerpoint/2010/main" val="4008548956"/>
      </p:ext>
    </p:extLst>
  </p:cSld>
  <p:clrMapOvr>
    <a:masterClrMapping/>
  </p:clrMapOvr>
</p:sld>
</file>

<file path=ppt/theme/theme1.xml><?xml version="1.0" encoding="utf-8"?>
<a:theme xmlns:a="http://schemas.openxmlformats.org/drawingml/2006/main" name="Title">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2.xml><?xml version="1.0" encoding="utf-8"?>
<a:theme xmlns:a="http://schemas.openxmlformats.org/drawingml/2006/main" name="Blank">
  <a:themeElements>
    <a:clrScheme name="Custom 6">
      <a:dk1>
        <a:srgbClr val="000000"/>
      </a:dk1>
      <a:lt1>
        <a:srgbClr val="FFFFFF"/>
      </a:lt1>
      <a:dk2>
        <a:srgbClr val="000000"/>
      </a:dk2>
      <a:lt2>
        <a:srgbClr val="E7E6E6"/>
      </a:lt2>
      <a:accent1>
        <a:srgbClr val="89BE6B"/>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3.xml><?xml version="1.0" encoding="utf-8"?>
<a:theme xmlns:a="http://schemas.openxmlformats.org/drawingml/2006/main" name="50/50 ">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4.xml><?xml version="1.0" encoding="utf-8"?>
<a:theme xmlns:a="http://schemas.openxmlformats.org/drawingml/2006/main" name="Circles in a Row">
  <a:themeElements>
    <a:clrScheme name="GWAN Recipe 1 Green">
      <a:dk1>
        <a:srgbClr val="000000"/>
      </a:dk1>
      <a:lt1>
        <a:srgbClr val="FFFFFF"/>
      </a:lt1>
      <a:dk2>
        <a:srgbClr val="000000"/>
      </a:dk2>
      <a:lt2>
        <a:srgbClr val="E7E6E6"/>
      </a:lt2>
      <a:accent1>
        <a:srgbClr val="70AD47"/>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5.xml><?xml version="1.0" encoding="utf-8"?>
<a:theme xmlns:a="http://schemas.openxmlformats.org/drawingml/2006/main" name="Misc Design Elements">
  <a:themeElements>
    <a:clrScheme name="Custom 7">
      <a:dk1>
        <a:srgbClr val="000000"/>
      </a:dk1>
      <a:lt1>
        <a:srgbClr val="FFFFFF"/>
      </a:lt1>
      <a:dk2>
        <a:srgbClr val="000000"/>
      </a:dk2>
      <a:lt2>
        <a:srgbClr val="E7E6E6"/>
      </a:lt2>
      <a:accent1>
        <a:srgbClr val="89BE6B"/>
      </a:accent1>
      <a:accent2>
        <a:srgbClr val="70AD47"/>
      </a:accent2>
      <a:accent3>
        <a:srgbClr val="70AD47"/>
      </a:accent3>
      <a:accent4>
        <a:srgbClr val="70AD47"/>
      </a:accent4>
      <a:accent5>
        <a:srgbClr val="70AD47"/>
      </a:accent5>
      <a:accent6>
        <a:srgbClr val="70AD47"/>
      </a:accent6>
      <a:hlink>
        <a:srgbClr val="2F9303"/>
      </a:hlink>
      <a:folHlink>
        <a:srgbClr val="014301"/>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AWN-PPT-Recipe-1-Green-Template" id="{EF469239-B05C-5F45-8E4C-423376283D87}" vid="{A507621C-1F89-6A4A-B6D9-405BB9B258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Title</Template>
  <TotalTime>13256</TotalTime>
  <Words>4599</Words>
  <Application>Microsoft Macintosh PowerPoint</Application>
  <PresentationFormat>Widescreen</PresentationFormat>
  <Paragraphs>391</Paragraphs>
  <Slides>16</Slides>
  <Notes>16</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16</vt:i4>
      </vt:variant>
    </vt:vector>
  </HeadingPairs>
  <TitlesOfParts>
    <vt:vector size="40" baseType="lpstr">
      <vt:lpstr>Acrobat</vt:lpstr>
      <vt:lpstr>Arial</vt:lpstr>
      <vt:lpstr>Calibri</vt:lpstr>
      <vt:lpstr>Calisto MT</vt:lpstr>
      <vt:lpstr>Helvetica</vt:lpstr>
      <vt:lpstr>Helvetica Neue</vt:lpstr>
      <vt:lpstr>Helvetica Neue LT ESO</vt:lpstr>
      <vt:lpstr>Menlo</vt:lpstr>
      <vt:lpstr>Merriweather</vt:lpstr>
      <vt:lpstr>Open Sans</vt:lpstr>
      <vt:lpstr>Public Sans Web</vt:lpstr>
      <vt:lpstr>quatro</vt:lpstr>
      <vt:lpstr>Roboto</vt:lpstr>
      <vt:lpstr>Symbol</vt:lpstr>
      <vt:lpstr>Times New Roman</vt:lpstr>
      <vt:lpstr>Titillium Web</vt:lpstr>
      <vt:lpstr>Tw Cen MT</vt:lpstr>
      <vt:lpstr>Verdana</vt:lpstr>
      <vt:lpstr>Wingdings</vt:lpstr>
      <vt:lpstr>Title</vt:lpstr>
      <vt:lpstr>Blank</vt:lpstr>
      <vt:lpstr>50/50 </vt:lpstr>
      <vt:lpstr>Circles in a Row</vt:lpstr>
      <vt:lpstr>Misc Design Elements</vt:lpstr>
      <vt:lpstr>Stars</vt:lpstr>
      <vt:lpstr>There’s a variety of stars and they can be classified according to their mass</vt:lpstr>
      <vt:lpstr>Mass</vt:lpstr>
      <vt:lpstr>The Life Cycle of Humans</vt:lpstr>
      <vt:lpstr>The Life Cycle of Sun-like Stars</vt:lpstr>
      <vt:lpstr>The Life Cycle of Massive Stars</vt:lpstr>
      <vt:lpstr>PowerPoint Presentation</vt:lpstr>
      <vt:lpstr>PowerPoint Presentation</vt:lpstr>
      <vt:lpstr>PowerPoint Presentation</vt:lpstr>
      <vt:lpstr>Nuclear Fusion</vt:lpstr>
      <vt:lpstr>The Main Sequence: The Longest Life Stage of All Star Types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Martha Saladino</cp:lastModifiedBy>
  <cp:revision>121</cp:revision>
  <dcterms:created xsi:type="dcterms:W3CDTF">2024-04-12T15:24:31Z</dcterms:created>
  <dcterms:modified xsi:type="dcterms:W3CDTF">2025-09-23T16:56:27Z</dcterms:modified>
</cp:coreProperties>
</file>