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2" r:id="rId3"/>
    <p:sldMasterId id="2147483654" r:id="rId4"/>
  </p:sldMasterIdLst>
  <p:notesMasterIdLst>
    <p:notesMasterId r:id="rId27"/>
  </p:notesMasterIdLst>
  <p:sldIdLst>
    <p:sldId id="257" r:id="rId5"/>
    <p:sldId id="258" r:id="rId6"/>
    <p:sldId id="259" r:id="rId7"/>
    <p:sldId id="260" r:id="rId8"/>
    <p:sldId id="261" r:id="rId9"/>
    <p:sldId id="262" r:id="rId10"/>
    <p:sldId id="263" r:id="rId11"/>
    <p:sldId id="265" r:id="rId12"/>
    <p:sldId id="264" r:id="rId13"/>
    <p:sldId id="266" r:id="rId14"/>
    <p:sldId id="267" r:id="rId15"/>
    <p:sldId id="268" r:id="rId16"/>
    <p:sldId id="269" r:id="rId17"/>
    <p:sldId id="270" r:id="rId18"/>
    <p:sldId id="271" r:id="rId19"/>
    <p:sldId id="272" r:id="rId20"/>
    <p:sldId id="278" r:id="rId21"/>
    <p:sldId id="273" r:id="rId22"/>
    <p:sldId id="274" r:id="rId23"/>
    <p:sldId id="275" r:id="rId24"/>
    <p:sldId id="276" r:id="rId25"/>
    <p:sldId id="277"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gPMcC5kg/eFD9ufvhSMkXS0c9B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1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83034F-6BB8-F144-AA1B-04EB64E9F3ED}" v="4" dt="2025-08-28T23:29:24.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1"/>
    <p:restoredTop sz="66849"/>
  </p:normalViewPr>
  <p:slideViewPr>
    <p:cSldViewPr snapToGrid="0">
      <p:cViewPr varScale="1">
        <p:scale>
          <a:sx n="70" d="100"/>
          <a:sy n="70" d="100"/>
        </p:scale>
        <p:origin x="13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Irene Saladino" userId="21055418929_tp_box_2" providerId="OAuth2" clId="{235EA632-0B99-50A5-B1EC-ED49B46CD13D}"/>
    <pc:docChg chg="undo custSel addSld delSld modSld">
      <pc:chgData name="Martha Irene Saladino" userId="21055418929_tp_box_2" providerId="OAuth2" clId="{235EA632-0B99-50A5-B1EC-ED49B46CD13D}" dt="2025-08-28T23:29:44.945" v="18" actId="207"/>
      <pc:docMkLst>
        <pc:docMk/>
      </pc:docMkLst>
      <pc:sldChg chg="add del setBg">
        <pc:chgData name="Martha Irene Saladino" userId="21055418929_tp_box_2" providerId="OAuth2" clId="{235EA632-0B99-50A5-B1EC-ED49B46CD13D}" dt="2025-08-28T23:26:29.749" v="3" actId="2696"/>
        <pc:sldMkLst>
          <pc:docMk/>
          <pc:sldMk cId="566474030" sldId="278"/>
        </pc:sldMkLst>
      </pc:sldChg>
      <pc:sldChg chg="addSp delSp modSp add mod">
        <pc:chgData name="Martha Irene Saladino" userId="21055418929_tp_box_2" providerId="OAuth2" clId="{235EA632-0B99-50A5-B1EC-ED49B46CD13D}" dt="2025-08-28T23:29:44.945" v="18" actId="207"/>
        <pc:sldMkLst>
          <pc:docMk/>
          <pc:sldMk cId="1898095156" sldId="278"/>
        </pc:sldMkLst>
        <pc:spChg chg="add mod">
          <ac:chgData name="Martha Irene Saladino" userId="21055418929_tp_box_2" providerId="OAuth2" clId="{235EA632-0B99-50A5-B1EC-ED49B46CD13D}" dt="2025-08-28T23:29:44.945" v="18" actId="207"/>
          <ac:spMkLst>
            <pc:docMk/>
            <pc:sldMk cId="1898095156" sldId="278"/>
            <ac:spMk id="3" creationId="{D1E16F2D-D7B0-342B-703A-34091B11DDAB}"/>
          </ac:spMkLst>
        </pc:spChg>
        <pc:spChg chg="mod">
          <ac:chgData name="Martha Irene Saladino" userId="21055418929_tp_box_2" providerId="OAuth2" clId="{235EA632-0B99-50A5-B1EC-ED49B46CD13D}" dt="2025-08-28T23:27:08.142" v="12" actId="207"/>
          <ac:spMkLst>
            <pc:docMk/>
            <pc:sldMk cId="1898095156" sldId="278"/>
            <ac:spMk id="250" creationId="{CB67AD60-F805-8C5A-3845-43F10936AE38}"/>
          </ac:spMkLst>
        </pc:spChg>
        <pc:picChg chg="add mod">
          <ac:chgData name="Martha Irene Saladino" userId="21055418929_tp_box_2" providerId="OAuth2" clId="{235EA632-0B99-50A5-B1EC-ED49B46CD13D}" dt="2025-08-28T23:28:56.347" v="14" actId="1076"/>
          <ac:picMkLst>
            <pc:docMk/>
            <pc:sldMk cId="1898095156" sldId="278"/>
            <ac:picMk id="2" creationId="{D0461D33-ED45-456E-9273-D0D7CC865D2D}"/>
          </ac:picMkLst>
        </pc:picChg>
        <pc:picChg chg="del">
          <ac:chgData name="Martha Irene Saladino" userId="21055418929_tp_box_2" providerId="OAuth2" clId="{235EA632-0B99-50A5-B1EC-ED49B46CD13D}" dt="2025-08-28T23:26:41.196" v="6" actId="478"/>
          <ac:picMkLst>
            <pc:docMk/>
            <pc:sldMk cId="1898095156" sldId="278"/>
            <ac:picMk id="251" creationId="{209D75CC-BFAE-727E-8156-E4E7C4DCC8B3}"/>
          </ac:picMkLst>
        </pc:picChg>
        <pc:picChg chg="del">
          <ac:chgData name="Martha Irene Saladino" userId="21055418929_tp_box_2" providerId="OAuth2" clId="{235EA632-0B99-50A5-B1EC-ED49B46CD13D}" dt="2025-08-28T23:26:40.463" v="5" actId="478"/>
          <ac:picMkLst>
            <pc:docMk/>
            <pc:sldMk cId="1898095156" sldId="278"/>
            <ac:picMk id="252" creationId="{A77C1388-F0B6-BA31-6AE5-D906329F47AA}"/>
          </ac:picMkLst>
        </pc:picChg>
      </pc:sldChg>
      <pc:sldChg chg="new del">
        <pc:chgData name="Martha Irene Saladino" userId="21055418929_tp_box_2" providerId="OAuth2" clId="{235EA632-0B99-50A5-B1EC-ED49B46CD13D}" dt="2025-08-28T23:26:17.762" v="1" actId="2696"/>
        <pc:sldMkLst>
          <pc:docMk/>
          <pc:sldMk cId="2561251508"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iverse-of-learning.org/contents/products/program-theme-5-finding-exoplanets" TargetMode="External"/><Relationship Id="rId7" Type="http://schemas.openxmlformats.org/officeDocument/2006/relationships/hyperlink" Target="http://www.spitzer.caltech.edu/images/6278-ssc2017-01d-Transit-Illustration-of-TRAPPIST-1"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exoplanets.nasa.gov/alien-worlds/ways-to-find-a-planet/?intent=021" TargetMode="External"/><Relationship Id="rId5" Type="http://schemas.openxmlformats.org/officeDocument/2006/relationships/hyperlink" Target="https://science.nasa.gov/exoplanets/missions/" TargetMode="External"/><Relationship Id="rId4" Type="http://schemas.openxmlformats.org/officeDocument/2006/relationships/hyperlink" Target="https://science.nasa.gov/exoplanet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ewspace.org/interactives/unveiling_invisible_universe/detecting_other_worlds/transiting_exoplan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ewspace.org/interactives/unveiling_invisible_universe/detecting_other_worlds/transiting_exoplane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ewspace.org/interactives/unveiling_invisible_universe/detecting_other_worlds/transiting_exoplane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ewspace.org/interactives/unveiling_invisible_universe/detecting_other_worlds/transiting_exoplane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ewspace.org/interactives/unveiling_invisible_universe/detecting_other_worlds/transiting_exoplane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xoplanetarchive.ipac.caltech.edu/"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science.nasa.gov/exoplanets/discoveries-dashboard/"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xoplanetarchive.ipac.caltech.ed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science.nasa.gov/exoplanets/discoveries-dashboard/"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iverse-of-learning.org/contents/products/program-theme-5-finding-exoplane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cience.nasa.gov/resource/our-solar-syste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cience.nasa.gov/jupiter/jupiter-moons/"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n.wikipedia.org/wiki/Neptune#/media/File:Neptune_Voyager2_color_calibrated.png" TargetMode="External"/><Relationship Id="rId4" Type="http://schemas.openxmlformats.org/officeDocument/2006/relationships/hyperlink" Target="https://science.nasa.gov/uranu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cience.nasa.gov/universe/exoplanets/nobel-winners-changed-our-understanding-with-exoplanet-discovery/" TargetMode="External"/><Relationship Id="rId7" Type="http://schemas.openxmlformats.org/officeDocument/2006/relationships/hyperlink" Target="https://science.nasa.gov/mission/tes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spitzer.caltech.edu/images/6270-ssc2017-01b-Abstract-Concept-of-TRAPPIST-1-System" TargetMode="External"/><Relationship Id="rId5" Type="http://schemas.openxmlformats.org/officeDocument/2006/relationships/hyperlink" Target="https://science.nasa.gov/mission/kepler/" TargetMode="External"/><Relationship Id="rId4" Type="http://schemas.openxmlformats.org/officeDocument/2006/relationships/hyperlink" Target="https://science.nasa.gov/resource/hd-209458b/"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stropix.org/image/stsci/2023-139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pitzer.caltech.edu/images/6270-ssc2017-01b-Abstract-Concept-of-TRAPPIST-1-Syste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pitzer.caltech.edu/images/3593-sig11-004-Kepler-10-Stellar-Family-Portrai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iverse-of-learning.org/contents/products/program-theme-5-finding-exoplanet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xoplanets.nasa.gov/alien-worlds/ways-to-find-a-planet/?intent=02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iverse-of-learning.org/contents/products/light-coronagraph-actio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viewspace.org/interactives/unveiling_invisible_universe/detecting_other_worlds/direct_imagin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ewspace.org/interactives/unveiling_invisible_universe/detecting_other_worlds/direct_imag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paceplace.nasa.gov/orbits/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t>1. Onscreen slide before the presentation begins and during the introduction</a:t>
            </a:r>
            <a:endParaRPr b="1" dirty="0"/>
          </a:p>
          <a:p>
            <a:pPr marL="0" lvl="0" indent="0" algn="l" rtl="0">
              <a:lnSpc>
                <a:spcPct val="100000"/>
              </a:lnSpc>
              <a:spcBef>
                <a:spcPts val="0"/>
              </a:spcBef>
              <a:spcAft>
                <a:spcPts val="0"/>
              </a:spcAft>
              <a:buSzPts val="1400"/>
              <a:buNone/>
            </a:pPr>
            <a:endParaRPr dirty="0"/>
          </a:p>
          <a:p>
            <a:pPr marL="171450" lvl="0" indent="-171450" algn="l" rtl="0">
              <a:lnSpc>
                <a:spcPct val="100000"/>
              </a:lnSpc>
              <a:spcBef>
                <a:spcPts val="0"/>
              </a:spcBef>
              <a:spcAft>
                <a:spcPts val="0"/>
              </a:spcAft>
              <a:buSzPts val="1400"/>
              <a:buFont typeface="Wingdings" pitchFamily="2" charset="2"/>
              <a:buChar char="Ø"/>
            </a:pPr>
            <a:r>
              <a:rPr lang="en-US" dirty="0"/>
              <a:t>These slides are available for you to customize for your presentation. </a:t>
            </a:r>
            <a:r>
              <a:rPr lang="en-US" b="1" dirty="0"/>
              <a:t>Please feel free to add or remove slides as necessary to tailor the presentation for your event.</a:t>
            </a:r>
            <a:endParaRPr b="1" dirty="0"/>
          </a:p>
          <a:p>
            <a:pPr marL="171450" lvl="0" indent="-171450" algn="l" rtl="0">
              <a:lnSpc>
                <a:spcPct val="100000"/>
              </a:lnSpc>
              <a:spcBef>
                <a:spcPts val="0"/>
              </a:spcBef>
              <a:spcAft>
                <a:spcPts val="0"/>
              </a:spcAft>
              <a:buSzPts val="1400"/>
              <a:buFont typeface="Wingdings" pitchFamily="2" charset="2"/>
              <a:buChar char="Ø"/>
            </a:pPr>
            <a:r>
              <a:rPr lang="en-US" dirty="0"/>
              <a:t>In this notes pane area, you will find key points for each slide, as well as links to additional background information.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Participant Takeaway Points:</a:t>
            </a:r>
            <a:endParaRPr b="1" dirty="0"/>
          </a:p>
          <a:p>
            <a:pPr marL="0" lvl="0" indent="0" algn="l" rtl="0">
              <a:lnSpc>
                <a:spcPct val="100000"/>
              </a:lnSpc>
              <a:spcBef>
                <a:spcPts val="0"/>
              </a:spcBef>
              <a:spcAft>
                <a:spcPts val="0"/>
              </a:spcAft>
              <a:buSzPts val="1400"/>
              <a:buNone/>
            </a:pPr>
            <a:r>
              <a:rPr lang="en-US" dirty="0"/>
              <a:t>Participants will learn during this presentation that:</a:t>
            </a:r>
            <a:endParaRPr dirty="0"/>
          </a:p>
          <a:p>
            <a:pPr marL="457200" lvl="0" indent="-317500" algn="l" rtl="0">
              <a:lnSpc>
                <a:spcPct val="100000"/>
              </a:lnSpc>
              <a:spcBef>
                <a:spcPts val="0"/>
              </a:spcBef>
              <a:spcAft>
                <a:spcPts val="0"/>
              </a:spcAft>
              <a:buSzPts val="1400"/>
              <a:buChar char="●"/>
            </a:pPr>
            <a:r>
              <a:rPr lang="en-US" dirty="0"/>
              <a:t>Exoplanets are planets outside our solar system.</a:t>
            </a:r>
            <a:endParaRPr dirty="0"/>
          </a:p>
          <a:p>
            <a:pPr marL="457200" lvl="0" indent="-317500" algn="l" rtl="0">
              <a:lnSpc>
                <a:spcPct val="100000"/>
              </a:lnSpc>
              <a:spcBef>
                <a:spcPts val="0"/>
              </a:spcBef>
              <a:spcAft>
                <a:spcPts val="0"/>
              </a:spcAft>
              <a:buSzPts val="1400"/>
              <a:buChar char="●"/>
            </a:pPr>
            <a:r>
              <a:rPr lang="en-US" dirty="0"/>
              <a:t>Most exoplanets are detected indirectly as they pass in front of (transit) their star, revealing some information about their properties.</a:t>
            </a:r>
            <a:endParaRPr dirty="0"/>
          </a:p>
          <a:p>
            <a:pPr marL="457200" lvl="0" indent="-317500" algn="l" rtl="0">
              <a:lnSpc>
                <a:spcPct val="100000"/>
              </a:lnSpc>
              <a:spcBef>
                <a:spcPts val="0"/>
              </a:spcBef>
              <a:spcAft>
                <a:spcPts val="0"/>
              </a:spcAft>
              <a:buSzPts val="1400"/>
              <a:buChar char="●"/>
            </a:pPr>
            <a:r>
              <a:rPr lang="en-US" dirty="0"/>
              <a:t>For a handful of exoplanet systems, telescopes have been used to capture photographs of a star’s planetary companions by blocking out the bright starlight.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More Background Information:</a:t>
            </a:r>
            <a:endParaRPr b="1" dirty="0"/>
          </a:p>
          <a:p>
            <a:pPr marL="171450" lvl="0" indent="-171450" algn="l" rtl="0">
              <a:lnSpc>
                <a:spcPct val="100000"/>
              </a:lnSpc>
              <a:spcBef>
                <a:spcPts val="0"/>
              </a:spcBef>
              <a:spcAft>
                <a:spcPts val="0"/>
              </a:spcAft>
              <a:buSzPts val="1400"/>
              <a:buFont typeface="Wingdings" pitchFamily="2" charset="2"/>
              <a:buChar char="q"/>
            </a:pPr>
            <a:r>
              <a:rPr lang="en-US" dirty="0"/>
              <a:t>Program Theme: Finding Exoplanets: </a:t>
            </a:r>
            <a:r>
              <a:rPr lang="en-US" u="sng" dirty="0">
                <a:solidFill>
                  <a:schemeClr val="hlink"/>
                </a:solidFill>
                <a:hlinkClick r:id="rId3"/>
              </a:rPr>
              <a:t>https://universe-of-learning.org/contents/products/program-theme-5-finding-exoplanets</a:t>
            </a:r>
            <a:endParaRPr dirty="0"/>
          </a:p>
          <a:p>
            <a:pPr marL="171450" lvl="0" indent="-171450" algn="l" rtl="0">
              <a:lnSpc>
                <a:spcPct val="100000"/>
              </a:lnSpc>
              <a:spcBef>
                <a:spcPts val="0"/>
              </a:spcBef>
              <a:spcAft>
                <a:spcPts val="0"/>
              </a:spcAft>
              <a:buSzPts val="1400"/>
              <a:buFont typeface="Wingdings" pitchFamily="2" charset="2"/>
              <a:buChar char="q"/>
            </a:pPr>
            <a:r>
              <a:rPr lang="en-US" dirty="0"/>
              <a:t>NASA: Exoplanets Home Page: </a:t>
            </a:r>
            <a:r>
              <a:rPr lang="en-US" u="sng" dirty="0">
                <a:solidFill>
                  <a:schemeClr val="hlink"/>
                </a:solidFill>
                <a:hlinkClick r:id="rId4"/>
              </a:rPr>
              <a:t>https://science.nasa.gov/exoplanets/</a:t>
            </a:r>
            <a:endParaRPr dirty="0"/>
          </a:p>
          <a:p>
            <a:pPr marL="171450" lvl="0" indent="-171450" algn="l" rtl="0">
              <a:lnSpc>
                <a:spcPct val="100000"/>
              </a:lnSpc>
              <a:spcBef>
                <a:spcPts val="0"/>
              </a:spcBef>
              <a:spcAft>
                <a:spcPts val="0"/>
              </a:spcAft>
              <a:buSzPts val="1400"/>
              <a:buFont typeface="Wingdings" pitchFamily="2" charset="2"/>
              <a:buChar char="q"/>
            </a:pPr>
            <a:r>
              <a:rPr lang="en-US" dirty="0"/>
              <a:t>NASA’s Exoplanet Missions: </a:t>
            </a:r>
            <a:r>
              <a:rPr lang="en-US" u="sng" dirty="0">
                <a:solidFill>
                  <a:schemeClr val="hlink"/>
                </a:solidFill>
                <a:hlinkClick r:id="rId5"/>
              </a:rPr>
              <a:t>https://science.nasa.gov/exoplanets/missions/</a:t>
            </a:r>
            <a:endParaRPr dirty="0"/>
          </a:p>
          <a:p>
            <a:pPr marL="171450" lvl="0" indent="-171450" algn="l" rtl="0">
              <a:lnSpc>
                <a:spcPct val="100000"/>
              </a:lnSpc>
              <a:spcBef>
                <a:spcPts val="0"/>
              </a:spcBef>
              <a:spcAft>
                <a:spcPts val="0"/>
              </a:spcAft>
              <a:buSzPts val="1400"/>
              <a:buFont typeface="Wingdings" pitchFamily="2" charset="2"/>
              <a:buChar char="q"/>
            </a:pPr>
            <a:r>
              <a:rPr lang="en-US" dirty="0"/>
              <a:t>NASA: 5 Ways to Find a Planet: </a:t>
            </a:r>
            <a:r>
              <a:rPr lang="en-US" u="sng" dirty="0">
                <a:solidFill>
                  <a:schemeClr val="hlink"/>
                </a:solidFill>
                <a:hlinkClick r:id="rId6"/>
              </a:rPr>
              <a:t>https://exoplanets.nasa.gov/alien-worlds/ways-to-find-a-planet/?intent=021</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 &amp; source:</a:t>
            </a:r>
            <a:r>
              <a:rPr lang="en-US" dirty="0"/>
              <a:t> </a:t>
            </a:r>
            <a:endParaRPr dirty="0"/>
          </a:p>
          <a:p>
            <a:pPr marL="0" lvl="0" indent="0" algn="l" rtl="0">
              <a:lnSpc>
                <a:spcPct val="100000"/>
              </a:lnSpc>
              <a:spcBef>
                <a:spcPts val="0"/>
              </a:spcBef>
              <a:spcAft>
                <a:spcPts val="0"/>
              </a:spcAft>
              <a:buSzPts val="1400"/>
              <a:buNone/>
            </a:pPr>
            <a:r>
              <a:rPr lang="en-US" dirty="0"/>
              <a:t>NASA/JPL-Caltech/R. Hurt (IPAC); </a:t>
            </a:r>
            <a:r>
              <a:rPr lang="en-US" u="sng" dirty="0">
                <a:solidFill>
                  <a:schemeClr val="hlink"/>
                </a:solidFill>
                <a:hlinkClick r:id="rId7"/>
              </a:rPr>
              <a:t>http://www.spitzer.caltech.edu/images/6278-ssc2017-01d-Transit-Illustration-of-TRAPPIST-1</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Last Updated:</a:t>
            </a:r>
            <a:r>
              <a:rPr lang="en-US" dirty="0"/>
              <a:t> August, 2025</a:t>
            </a:r>
            <a:endParaRPr dirty="0"/>
          </a:p>
          <a:p>
            <a:pPr marL="0" lvl="0" indent="0" algn="l" rtl="0">
              <a:lnSpc>
                <a:spcPct val="100000"/>
              </a:lnSpc>
              <a:spcBef>
                <a:spcPts val="0"/>
              </a:spcBef>
              <a:spcAft>
                <a:spcPts val="0"/>
              </a:spcAft>
              <a:buSzPts val="1400"/>
              <a:buNone/>
            </a:pP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6ad332b0bd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11. Explain the transit method</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The transit method for detecting exoplanets relies on measuring a star’s brightness over time and identifying periodic dips in brightness that occur when an exoplanet passes (transits) between the host star and the telescope.</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The amount of dimming is directly related to the transiting exoplanet’s radius. By observing these recurring dips in a star’s brightness, astronomers are also able to measure the time between transits, or how long it takes the exoplanet to orbit around its host star (orbital period).</a:t>
            </a:r>
            <a:endParaRPr dirty="0"/>
          </a:p>
          <a:p>
            <a:pPr marL="0" lvl="0" indent="0" algn="l" rtl="0">
              <a:lnSpc>
                <a:spcPct val="100000"/>
              </a:lnSpc>
              <a:spcBef>
                <a:spcPts val="0"/>
              </a:spcBef>
              <a:spcAft>
                <a:spcPts val="0"/>
              </a:spcAft>
              <a:buNone/>
            </a:pPr>
            <a:endParaRPr b="1" i="1" dirty="0"/>
          </a:p>
          <a:p>
            <a:pPr marL="0" lvl="0" indent="0" algn="l" rtl="0">
              <a:lnSpc>
                <a:spcPct val="100000"/>
              </a:lnSpc>
              <a:spcBef>
                <a:spcPts val="0"/>
              </a:spcBef>
              <a:spcAft>
                <a:spcPts val="0"/>
              </a:spcAft>
              <a:buNone/>
            </a:pPr>
            <a:r>
              <a:rPr lang="en-US"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Fun Fact</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 About 75% of known exoplanets (approximately 4400 planets) have been discovered using the transit method.</a:t>
            </a:r>
            <a:r>
              <a:rPr lang="en-US" dirty="0"/>
              <a:t> With new technologies, like the Roman Space Telescope, astronomers will be able to detect about 100,000 more exoplanets using the transit method.</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Tip</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 Leave this slide on screen while facilitating the Exoplanet Detectives: Transit Activity</a:t>
            </a:r>
            <a:r>
              <a:rPr lang="en-US" dirty="0"/>
              <a:t>: https://universe-of-</a:t>
            </a:r>
            <a:r>
              <a:rPr lang="en-US" dirty="0" err="1"/>
              <a:t>learning.org</a:t>
            </a:r>
            <a:r>
              <a:rPr lang="en-US" dirty="0"/>
              <a:t>/contents/products/exoplanet-detectives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Image description</a:t>
            </a:r>
            <a:r>
              <a:rPr lang="en-US" dirty="0"/>
              <a:t>: This image from the </a:t>
            </a:r>
            <a:r>
              <a:rPr lang="en-US" dirty="0" err="1"/>
              <a:t>ViewSpace</a:t>
            </a:r>
            <a:r>
              <a:rPr lang="en-US" dirty="0"/>
              <a:t> interactive slider on exoplanet transits has three components: a “view from above” that shows the transiting exoplanet system and the telescope observing it; a “view from telescope”  of the host star and transiting exoplanet; and a “light curve” graph that tracks the apparent brightness of the host star over time.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a:t>
            </a:r>
            <a:r>
              <a:rPr lang="en-US" dirty="0"/>
              <a:t>: </a:t>
            </a:r>
            <a:endParaRPr dirty="0"/>
          </a:p>
          <a:p>
            <a:pPr marL="0" lvl="0" indent="0" algn="l" rtl="0">
              <a:lnSpc>
                <a:spcPct val="100000"/>
              </a:lnSpc>
              <a:spcBef>
                <a:spcPts val="0"/>
              </a:spcBef>
              <a:spcAft>
                <a:spcPts val="0"/>
              </a:spcAft>
              <a:buSzPts val="1400"/>
              <a:buNone/>
            </a:pPr>
            <a:r>
              <a:rPr lang="en-US" dirty="0"/>
              <a:t>Transit light curves from data collected by the Kepler</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 Space Telescope</a:t>
            </a:r>
            <a:r>
              <a:rPr lang="en-US" dirty="0"/>
              <a:t>, with plots and interpretations based on the work of Dr. Andrew Vanderburg. Produced by the Space Telescope Science Institute Office of Public Outreach.</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More background information:</a:t>
            </a:r>
          </a:p>
          <a:p>
            <a:pPr marL="171450" lvl="0" indent="-171450" algn="l" rtl="0">
              <a:spcBef>
                <a:spcPts val="0"/>
              </a:spcBef>
              <a:spcAft>
                <a:spcPts val="0"/>
              </a:spcAft>
              <a:buFont typeface="Wingdings" pitchFamily="2" charset="2"/>
              <a:buChar char="q"/>
            </a:pPr>
            <a:r>
              <a:rPr lang="en-US" dirty="0" err="1"/>
              <a:t>ViewSpace</a:t>
            </a:r>
            <a:r>
              <a:rPr lang="en-US" dirty="0"/>
              <a:t> webpage to access the full interactive slider: </a:t>
            </a:r>
            <a:r>
              <a:rPr lang="en-US" u="sng" dirty="0">
                <a:solidFill>
                  <a:schemeClr val="hlink"/>
                </a:solidFill>
                <a:hlinkClick r:id="rId3"/>
              </a:rPr>
              <a:t>https://viewspace.org/interactives/unveiling_invisible_universe/detecting_other_worlds/transiting_exoplanet</a:t>
            </a:r>
            <a:endParaRPr lang="en-US" dirty="0"/>
          </a:p>
        </p:txBody>
      </p:sp>
      <p:sp>
        <p:nvSpPr>
          <p:cNvPr id="181" name="Google Shape;181;g36ad332b0bd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72ca7f3b64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12. Demonstrate the transit method (transit begins)</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Image Description</a:t>
            </a:r>
            <a:r>
              <a:rPr lang="en-US" dirty="0"/>
              <a:t>: This image shows that the host star appears to dim slightly when the transiting planet comes between the telescope and host star, blocking some starlight.</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400"/>
              <a:buNone/>
            </a:pPr>
            <a:r>
              <a:rPr lang="en-US" b="1" dirty="0"/>
              <a:t>Image Credit</a:t>
            </a:r>
            <a:r>
              <a:rPr lang="en-US" dirty="0"/>
              <a:t>: </a:t>
            </a:r>
            <a:endParaRPr dirty="0"/>
          </a:p>
          <a:p>
            <a:pPr marL="0" lvl="0" indent="0" algn="l" rtl="0">
              <a:lnSpc>
                <a:spcPct val="100000"/>
              </a:lnSpc>
              <a:spcBef>
                <a:spcPts val="0"/>
              </a:spcBef>
              <a:spcAft>
                <a:spcPts val="0"/>
              </a:spcAft>
              <a:buSzPts val="1400"/>
              <a:buNone/>
            </a:pPr>
            <a:r>
              <a:rPr lang="en-US" dirty="0"/>
              <a:t>Transit light curves from data collected by the Kepler 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pace Telescope</a:t>
            </a:r>
            <a:r>
              <a:rPr lang="en-US" dirty="0"/>
              <a:t>, with plots and interpretations based on the work of Dr. Andrew Vanderburg. Produced by the Space Telescope Science Institute Office of Public Outreach.</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More background information:</a:t>
            </a:r>
          </a:p>
          <a:p>
            <a:pPr marL="171450" lvl="0" indent="-171450" algn="l" rtl="0">
              <a:spcBef>
                <a:spcPts val="0"/>
              </a:spcBef>
              <a:spcAft>
                <a:spcPts val="0"/>
              </a:spcAft>
              <a:buFont typeface="Wingdings" pitchFamily="2" charset="2"/>
              <a:buChar char="q"/>
            </a:pPr>
            <a:r>
              <a:rPr lang="en-US" dirty="0" err="1"/>
              <a:t>ViewSpace</a:t>
            </a:r>
            <a:r>
              <a:rPr lang="en-US" dirty="0"/>
              <a:t> webpage to access the full interactive slider: </a:t>
            </a:r>
            <a:r>
              <a:rPr lang="en-US" u="sng" dirty="0">
                <a:solidFill>
                  <a:schemeClr val="hlink"/>
                </a:solidFill>
                <a:hlinkClick r:id="rId3"/>
              </a:rPr>
              <a:t>https://viewspace.org/interactives/unveiling_invisible_universe/detecting_other_worlds/transiting_exoplanet</a:t>
            </a:r>
            <a:endParaRPr lang="en-US" dirty="0"/>
          </a:p>
          <a:p>
            <a:pPr marL="171450" lvl="0" indent="-171450" algn="l" rtl="0">
              <a:spcBef>
                <a:spcPts val="0"/>
              </a:spcBef>
              <a:spcAft>
                <a:spcPts val="0"/>
              </a:spcAft>
              <a:buFont typeface="Wingdings" pitchFamily="2" charset="2"/>
              <a:buChar char="q"/>
            </a:pPr>
            <a:endParaRPr dirty="0"/>
          </a:p>
        </p:txBody>
      </p:sp>
      <p:sp>
        <p:nvSpPr>
          <p:cNvPr id="190" name="Google Shape;190;g372ca7f3b64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72ca7f3b64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13. Demonstrate the transit method (mid-transit)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Image description</a:t>
            </a:r>
            <a:r>
              <a:rPr lang="en-US" dirty="0"/>
              <a:t>: The host star appears dimmest during the middle of a transit,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when the entire planet is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between</a:t>
            </a:r>
            <a:r>
              <a:rPr lang="en-US" dirty="0"/>
              <a:t> the host star and the telescope.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a:t>
            </a:r>
            <a:r>
              <a:rPr lang="en-US" dirty="0"/>
              <a:t>: </a:t>
            </a:r>
            <a:endParaRPr dirty="0"/>
          </a:p>
          <a:p>
            <a:pPr marL="0" lvl="0" indent="0" algn="l" rtl="0">
              <a:lnSpc>
                <a:spcPct val="100000"/>
              </a:lnSpc>
              <a:spcBef>
                <a:spcPts val="0"/>
              </a:spcBef>
              <a:spcAft>
                <a:spcPts val="0"/>
              </a:spcAft>
              <a:buSzPts val="1400"/>
              <a:buNone/>
            </a:pPr>
            <a:r>
              <a:rPr lang="en-US" dirty="0"/>
              <a:t>Transit light curves from data collected by the Kepler</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 Space Telescope</a:t>
            </a:r>
            <a:r>
              <a:rPr lang="en-US" dirty="0"/>
              <a:t>, with plots and interpretations based on the work of Dr. Andrew Vanderburg. Produced by the Space Telescope Science Institute Office of Public Outreach.</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More background information:</a:t>
            </a:r>
          </a:p>
          <a:p>
            <a:pPr marL="171450" lvl="0" indent="-171450" algn="l" rtl="0">
              <a:spcBef>
                <a:spcPts val="0"/>
              </a:spcBef>
              <a:spcAft>
                <a:spcPts val="0"/>
              </a:spcAft>
              <a:buFont typeface="Wingdings" pitchFamily="2" charset="2"/>
              <a:buChar char="q"/>
            </a:pPr>
            <a:r>
              <a:rPr lang="en-US" dirty="0" err="1"/>
              <a:t>ViewSpace</a:t>
            </a:r>
            <a:r>
              <a:rPr lang="en-US" dirty="0"/>
              <a:t> webpage to access the full interactive slider: </a:t>
            </a:r>
            <a:r>
              <a:rPr lang="en-US" u="sng" dirty="0">
                <a:solidFill>
                  <a:schemeClr val="hlink"/>
                </a:solidFill>
                <a:hlinkClick r:id="rId3"/>
              </a:rPr>
              <a:t>https://viewspace.org/interactives/unveiling_invisible_universe/detecting_other_worlds/transiting_exoplanet</a:t>
            </a:r>
            <a:endParaRPr lang="en-US" dirty="0"/>
          </a:p>
        </p:txBody>
      </p:sp>
      <p:sp>
        <p:nvSpPr>
          <p:cNvPr id="199" name="Google Shape;199;g372ca7f3b64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72ca7f3b64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14. Demonstrate the transit method (transit ending)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Image description</a:t>
            </a:r>
            <a:r>
              <a:rPr lang="en-US" dirty="0"/>
              <a:t>: As the planet completes its transit and is no longer entirely between the host star and the telescope, the star appears to get brighter.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a:t>
            </a:r>
            <a:r>
              <a:rPr lang="en-US" dirty="0"/>
              <a:t>: </a:t>
            </a:r>
            <a:endParaRPr dirty="0"/>
          </a:p>
          <a:p>
            <a:pPr marL="0" lvl="0" indent="0" algn="l" rtl="0">
              <a:lnSpc>
                <a:spcPct val="100000"/>
              </a:lnSpc>
              <a:spcBef>
                <a:spcPts val="0"/>
              </a:spcBef>
              <a:spcAft>
                <a:spcPts val="0"/>
              </a:spcAft>
              <a:buSzPts val="1400"/>
              <a:buNone/>
            </a:pPr>
            <a:r>
              <a:rPr lang="en-US" dirty="0"/>
              <a:t>Transit light curves from data collected by the Kepler 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pace Telescope</a:t>
            </a:r>
            <a:r>
              <a:rPr lang="en-US" dirty="0"/>
              <a:t>, with plots and interpretations based on the work of Dr. Andrew Vanderburg. Produced by the Space Telescope Science Institute Office of Public Outreach.</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More background information:</a:t>
            </a:r>
          </a:p>
          <a:p>
            <a:pPr marL="171450" lvl="0" indent="-171450" algn="l" rtl="0">
              <a:spcBef>
                <a:spcPts val="0"/>
              </a:spcBef>
              <a:spcAft>
                <a:spcPts val="0"/>
              </a:spcAft>
              <a:buFont typeface="Wingdings" pitchFamily="2" charset="2"/>
              <a:buChar char="q"/>
            </a:pPr>
            <a:r>
              <a:rPr lang="en-US" dirty="0" err="1"/>
              <a:t>ViewSpace</a:t>
            </a:r>
            <a:r>
              <a:rPr lang="en-US" dirty="0"/>
              <a:t> webpage to access the full interactive slider: </a:t>
            </a:r>
            <a:r>
              <a:rPr lang="en-US" u="sng" dirty="0">
                <a:solidFill>
                  <a:schemeClr val="hlink"/>
                </a:solidFill>
                <a:hlinkClick r:id="rId3"/>
              </a:rPr>
              <a:t>https://viewspace.org/interactives/unveiling_invisible_universe/detecting_other_worlds/transiting_exoplanet</a:t>
            </a:r>
            <a:endParaRPr lang="en-US" dirty="0"/>
          </a:p>
        </p:txBody>
      </p:sp>
      <p:sp>
        <p:nvSpPr>
          <p:cNvPr id="208" name="Google Shape;208;g372ca7f3b64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72ca7f3b64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15. Demonstrate the transit method (transit ends)</a:t>
            </a:r>
            <a:endParaRPr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b="1" dirty="0"/>
              <a:t>Tip</a:t>
            </a:r>
            <a:r>
              <a:rPr lang="en-US" dirty="0"/>
              <a:t>: Instead of using the </a:t>
            </a:r>
            <a:r>
              <a:rPr lang="en-US" dirty="0" err="1"/>
              <a:t>ViewSpace</a:t>
            </a:r>
            <a:r>
              <a:rPr lang="en-US" dirty="0"/>
              <a:t> interactive slider, you may also transition between slides #11-15 for the same demonstration.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Image description</a:t>
            </a:r>
            <a:r>
              <a:rPr lang="en-US" dirty="0"/>
              <a:t>: Once the planet has completed its transit, the planet is no longer blocking any starlight, so the host star returns to its normal brightness.</a:t>
            </a:r>
            <a:endParaRPr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Image Credit</a:t>
            </a:r>
            <a:r>
              <a:rPr lang="en-US" dirty="0"/>
              <a:t>: </a:t>
            </a:r>
            <a:endParaRPr dirty="0"/>
          </a:p>
          <a:p>
            <a:pPr marL="0" lvl="0" indent="0" algn="l" rtl="0">
              <a:lnSpc>
                <a:spcPct val="100000"/>
              </a:lnSpc>
              <a:spcBef>
                <a:spcPts val="0"/>
              </a:spcBef>
              <a:spcAft>
                <a:spcPts val="0"/>
              </a:spcAft>
              <a:buSzPts val="1400"/>
              <a:buNone/>
            </a:pPr>
            <a:r>
              <a:rPr lang="en-US" dirty="0"/>
              <a:t>Transit light curves from data collected by the Kepler</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 Space Telescope</a:t>
            </a:r>
            <a:r>
              <a:rPr lang="en-US" dirty="0"/>
              <a:t>, with plots and interpretations based on the work of Dr. Andrew </a:t>
            </a:r>
            <a:r>
              <a:rPr lang="en-US" dirty="0" err="1"/>
              <a:t>Vanderbur.g</a:t>
            </a:r>
            <a:r>
              <a:rPr lang="en-US" dirty="0"/>
              <a:t>. Produced by the Space Telescope Science Institute Office of Public Outreach.</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More background information:</a:t>
            </a:r>
          </a:p>
          <a:p>
            <a:pPr marL="171450" lvl="0" indent="-171450" algn="l" rtl="0">
              <a:spcBef>
                <a:spcPts val="0"/>
              </a:spcBef>
              <a:spcAft>
                <a:spcPts val="0"/>
              </a:spcAft>
              <a:buFont typeface="Wingdings" pitchFamily="2" charset="2"/>
              <a:buChar char="q"/>
            </a:pPr>
            <a:r>
              <a:rPr lang="en-US" dirty="0" err="1"/>
              <a:t>ViewSpace</a:t>
            </a:r>
            <a:r>
              <a:rPr lang="en-US" dirty="0"/>
              <a:t> webpage to access the full interactive slider: </a:t>
            </a:r>
            <a:r>
              <a:rPr lang="en-US" u="sng" dirty="0">
                <a:solidFill>
                  <a:schemeClr val="hlink"/>
                </a:solidFill>
                <a:hlinkClick r:id="rId3"/>
              </a:rPr>
              <a:t>https://viewspace.org/interactives/unveiling_invisible_universe/detecting_other_worlds/transiting_exoplanet</a:t>
            </a:r>
            <a:endParaRPr lang="en-US" dirty="0"/>
          </a:p>
        </p:txBody>
      </p:sp>
      <p:sp>
        <p:nvSpPr>
          <p:cNvPr id="217" name="Google Shape;217;g372ca7f3b64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6ad332b0bd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16. Provide an overview of NASA’s exoplanet observatories</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NASA’s space telescopes offer several key advantages over ground-based observatories, primarily due to their location above Earth's atmosphere. These advantages include sharper images,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the ability to observe a wider range of the electromagnetic spectrum</a:t>
            </a:r>
            <a:r>
              <a:rPr lang="en-US" dirty="0"/>
              <a:t> (different types of light), and a less obstructed view of the cosmos.</a:t>
            </a:r>
            <a:endParaRPr dirty="0"/>
          </a:p>
          <a:p>
            <a:pPr marL="914400" lvl="1" indent="-304800" algn="l" rtl="0">
              <a:lnSpc>
                <a:spcPct val="100000"/>
              </a:lnSpc>
              <a:spcBef>
                <a:spcPts val="0"/>
              </a:spcBef>
              <a:spcAft>
                <a:spcPts val="0"/>
              </a:spcAft>
              <a:buClr>
                <a:schemeClr val="dk1"/>
              </a:buClr>
              <a:buSzPts val="1200"/>
              <a:buFont typeface="Calibri"/>
              <a:buChar char="○"/>
            </a:pPr>
            <a:r>
              <a:rPr lang="en-US" b="1" dirty="0"/>
              <a:t>Kepler</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The Kepler Space Telescope discovered thousands of exoplanets (including many Earth-sized and potentially habitable worlds) using the transit method and revealed a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vast variety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of planetary systems.</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endParaRPr>
          </a:p>
          <a:p>
            <a:pPr marL="914400" lvl="1" indent="-304800" algn="l" rtl="0">
              <a:lnSpc>
                <a:spcPct val="100000"/>
              </a:lnSpc>
              <a:spcBef>
                <a:spcPts val="0"/>
              </a:spcBef>
              <a:spcAft>
                <a:spcPts val="0"/>
              </a:spcAft>
              <a:buClr>
                <a:schemeClr val="dk1"/>
              </a:buClr>
              <a:buSzPts val="1200"/>
              <a:buFont typeface="Calibri"/>
              <a:buChar char="○"/>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rPr>
              <a:t>TESS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 The Transiting Exoplanet Survey Satellite (TESS) has discovered thousands of potential exoplanets, particularly those orbiting bright, nearby stars, making them ideal targets for follow-up study.</a:t>
            </a:r>
            <a:endParaRPr dirty="0"/>
          </a:p>
          <a:p>
            <a:pPr marL="914400" lvl="1" indent="-304800" algn="l" rtl="0">
              <a:lnSpc>
                <a:spcPct val="100000"/>
              </a:lnSpc>
              <a:spcBef>
                <a:spcPts val="0"/>
              </a:spcBef>
              <a:spcAft>
                <a:spcPts val="0"/>
              </a:spcAft>
              <a:buClr>
                <a:schemeClr val="dk1"/>
              </a:buClr>
              <a:buSzPts val="1200"/>
              <a:buFont typeface="Calibri"/>
              <a:buChar char="○"/>
            </a:pPr>
            <a:r>
              <a:rPr lang="en-US" b="1" dirty="0"/>
              <a:t>Webb</a:t>
            </a:r>
            <a:r>
              <a:rPr lang="en-US" dirty="0"/>
              <a:t>: The James Webb Space Telescope is currently NASA’s best tool for exploring exoplanet atmospheres and directly imaging exoplanets.</a:t>
            </a:r>
            <a:endParaRPr dirty="0"/>
          </a:p>
          <a:p>
            <a:pPr marL="914400" lvl="1" indent="-304800" algn="l" rtl="0">
              <a:lnSpc>
                <a:spcPct val="100000"/>
              </a:lnSpc>
              <a:spcBef>
                <a:spcPts val="0"/>
              </a:spcBef>
              <a:spcAft>
                <a:spcPts val="0"/>
              </a:spcAft>
              <a:buClr>
                <a:schemeClr val="dk1"/>
              </a:buClr>
              <a:buSzPts val="1200"/>
              <a:buFont typeface="Calibri"/>
              <a:buChar char="○"/>
            </a:pPr>
            <a:r>
              <a:rPr lang="en-US" b="1" dirty="0"/>
              <a:t>Roman</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The Nancy Grace Roman Space Telescope</a:t>
            </a:r>
            <a:r>
              <a:rPr lang="en-US" dirty="0"/>
              <a:t> will search for thousands of new exoplanets using the transit method and gravitational microlensing. It will also test new coronagraph technology to take improved direct images of planets orbiting nearby stars. </a:t>
            </a:r>
            <a:endParaRPr lang="en-US" b="0" dirty="0"/>
          </a:p>
          <a:p>
            <a:pPr marL="914400" lvl="1" indent="-304800" algn="l" rtl="0">
              <a:lnSpc>
                <a:spcPct val="100000"/>
              </a:lnSpc>
              <a:spcBef>
                <a:spcPts val="0"/>
              </a:spcBef>
              <a:spcAft>
                <a:spcPts val="0"/>
              </a:spcAft>
              <a:buClr>
                <a:schemeClr val="dk1"/>
              </a:buClr>
              <a:buSzPts val="1200"/>
              <a:buFont typeface="Calibri"/>
              <a:buChar char="○"/>
            </a:pPr>
            <a:endParaRPr lang="en-US" b="0" dirty="0"/>
          </a:p>
          <a:p>
            <a:pPr marL="152400" lvl="0" indent="0" algn="l" rtl="0">
              <a:lnSpc>
                <a:spcPct val="100000"/>
              </a:lnSpc>
              <a:spcBef>
                <a:spcPts val="0"/>
              </a:spcBef>
              <a:spcAft>
                <a:spcPts val="0"/>
              </a:spcAft>
              <a:buClr>
                <a:schemeClr val="dk1"/>
              </a:buClr>
              <a:buSzPts val="1200"/>
              <a:buFont typeface="Calibri"/>
              <a:buNone/>
            </a:pPr>
            <a:r>
              <a:rPr lang="en-US" b="1" i="1" dirty="0"/>
              <a:t>Tip</a:t>
            </a:r>
            <a:r>
              <a:rPr lang="en-US" i="1" dirty="0"/>
              <a:t>: Revisit Slide #7 for a refresher on these exoplanet detection methods.</a:t>
            </a:r>
            <a:endParaRPr i="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Descriptions (Left to Right): </a:t>
            </a:r>
            <a:r>
              <a:rPr lang="en-US" dirty="0"/>
              <a:t>Artists’ concepts of the Kepler Space Telescope, the Transiting Exoplanet Survey Satellite, the James Webb Space Telescope, and the Nancy Grace Roman Space Telescope.</a:t>
            </a:r>
            <a:endParaRPr dirty="0"/>
          </a:p>
          <a:p>
            <a:pPr marL="0" lvl="0" indent="0" algn="l" rtl="0">
              <a:lnSpc>
                <a:spcPct val="100000"/>
              </a:lnSpc>
              <a:spcBef>
                <a:spcPts val="0"/>
              </a:spcBef>
              <a:spcAft>
                <a:spcPts val="0"/>
              </a:spcAft>
              <a:buNone/>
            </a:pPr>
            <a:r>
              <a:rPr lang="en-US" b="1" dirty="0"/>
              <a:t>Image Credit</a:t>
            </a:r>
            <a:r>
              <a:rPr lang="en-US" dirty="0"/>
              <a:t>: NASA</a:t>
            </a:r>
            <a:endParaRPr dirty="0"/>
          </a:p>
        </p:txBody>
      </p:sp>
      <p:sp>
        <p:nvSpPr>
          <p:cNvPr id="227" name="Google Shape;227;g36ad332b0bd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ad332b0bd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17. Provide an overview of exoplanet discoveries to date</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Takeaways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The transit and radial velocity methods are responsible for the bulk of current exoplanet discoveries. </a:t>
            </a:r>
            <a:endParaRPr dirty="0"/>
          </a:p>
          <a:p>
            <a:pPr marL="457200" lvl="0" indent="-317500" algn="l" rtl="0">
              <a:lnSpc>
                <a:spcPct val="100000"/>
              </a:lnSpc>
              <a:spcBef>
                <a:spcPts val="0"/>
              </a:spcBef>
              <a:spcAft>
                <a:spcPts val="0"/>
              </a:spcAft>
              <a:buSzPts val="14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rPr>
              <a:t>Neptune-like and gas giant planets are more likely to be detected primarily because of their large size and mass. The two most common detection methods, the transit method and the radial velocity method, are both more sensitive to larger and more massive planets.</a:t>
            </a:r>
            <a:endParaRPr dirty="0"/>
          </a:p>
          <a:p>
            <a:pPr marL="0" lvl="0" indent="0" algn="l" rtl="0">
              <a:lnSpc>
                <a:spcPct val="100000"/>
              </a:lnSpc>
              <a:spcBef>
                <a:spcPts val="0"/>
              </a:spcBef>
              <a:spcAft>
                <a:spcPts val="0"/>
              </a:spcAft>
              <a:buNone/>
            </a:pPr>
            <a:endParaRPr dirty="0"/>
          </a:p>
          <a:p>
            <a:pPr marL="0" lvl="0" indent="0" algn="l" rtl="0">
              <a:spcBef>
                <a:spcPts val="0"/>
              </a:spcBef>
              <a:spcAft>
                <a:spcPts val="0"/>
              </a:spcAft>
              <a:buNone/>
            </a:pPr>
            <a:r>
              <a:rPr lang="en-US" b="1" i="1" dirty="0"/>
              <a:t>Tip</a:t>
            </a:r>
            <a:r>
              <a:rPr lang="en-US" i="1" dirty="0"/>
              <a:t>: Leave this slide on screen during your event wrap-up.</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Image description</a:t>
            </a:r>
            <a:r>
              <a:rPr lang="en-US" dirty="0"/>
              <a:t>: These diagrams, taken from the NASA Exoplanet Discoveries Dashboard, summarize the current population of known exoplanets using data from </a:t>
            </a:r>
            <a:r>
              <a:rPr lang="en-US" u="sng" dirty="0">
                <a:solidFill>
                  <a:schemeClr val="hlink"/>
                </a:solidFill>
                <a:hlinkClick r:id="rId3"/>
              </a:rPr>
              <a:t>NASA’s Exoplanet Archive</a:t>
            </a:r>
            <a:r>
              <a:rPr lang="en-US" dirty="0"/>
              <a:t>. The table on the left breaks down the total number of exoplanets by detection method: 74% of the nearly 6000 confirmed exoplanets were found using the transit method, 18.9% were found via the radial velocity method, etc. The chart on the right tracks the current number of known planet discoveries beyond our solar system, sorted by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type</a:t>
            </a:r>
            <a:r>
              <a:rPr lang="en-US" dirty="0"/>
              <a:t>:</a:t>
            </a:r>
            <a:endParaRPr dirty="0"/>
          </a:p>
          <a:p>
            <a:pPr marL="457200" lvl="0" indent="-317500" algn="l" rtl="0">
              <a:spcBef>
                <a:spcPts val="0"/>
              </a:spcBef>
              <a:spcAft>
                <a:spcPts val="0"/>
              </a:spcAft>
              <a:buSzPts val="1400"/>
              <a:buChar char="●"/>
            </a:pPr>
            <a:r>
              <a:rPr lang="en-US" b="1" dirty="0"/>
              <a:t>Neptune-like</a:t>
            </a:r>
            <a:r>
              <a:rPr lang="en-US" dirty="0"/>
              <a:t>: Similar in size to Uranus and Neptune, with hydrogen or helium-dominated atmospheres. So called sub-Neptunes, not found in our solar system, are smaller than Neptune but larger than Earth.</a:t>
            </a:r>
            <a:endParaRPr dirty="0"/>
          </a:p>
          <a:p>
            <a:pPr marL="457200" lvl="0" indent="-317500" algn="l" rtl="0">
              <a:spcBef>
                <a:spcPts val="0"/>
              </a:spcBef>
              <a:spcAft>
                <a:spcPts val="0"/>
              </a:spcAft>
              <a:buSzPts val="1400"/>
              <a:buChar char="●"/>
            </a:pPr>
            <a:r>
              <a:rPr lang="en-US" b="1" dirty="0"/>
              <a:t>Gas Giants</a:t>
            </a:r>
            <a:r>
              <a:rPr lang="en-US" dirty="0"/>
              <a:t>: The size of Saturn or Jupiter, or sometimes much larger. </a:t>
            </a:r>
            <a:endParaRPr dirty="0"/>
          </a:p>
          <a:p>
            <a:pPr marL="457200" lvl="0" indent="-304800" algn="l" rtl="0">
              <a:spcBef>
                <a:spcPts val="0"/>
              </a:spcBef>
              <a:spcAft>
                <a:spcPts val="0"/>
              </a:spcAft>
              <a:buSzPts val="1200"/>
              <a:buFont typeface="Calibri"/>
              <a:buChar char="●"/>
            </a:pPr>
            <a:r>
              <a:rPr lang="en-US" b="1" dirty="0"/>
              <a:t>Super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rPr>
              <a:t>Earths</a:t>
            </a:r>
            <a:r>
              <a:rPr lang="en-US" dirty="0"/>
              <a:t>: Typically, rocky and more massive than Earth but lighter than Neptune. They may or may not have atmospheres.</a:t>
            </a:r>
            <a:endParaRPr dirty="0"/>
          </a:p>
          <a:p>
            <a:pPr marL="457200" lvl="0" indent="-304800" algn="l" rtl="0">
              <a:spcBef>
                <a:spcPts val="0"/>
              </a:spcBef>
              <a:spcAft>
                <a:spcPts val="0"/>
              </a:spcAft>
              <a:buSzPts val="1200"/>
              <a:buChar char="●"/>
            </a:pPr>
            <a:r>
              <a:rPr lang="en-US" b="1" dirty="0"/>
              <a:t>Terrestrial</a:t>
            </a:r>
            <a:r>
              <a:rPr lang="en-US" dirty="0"/>
              <a:t>: Earth-sized or smaller, mostly made of rock and metal. Some could possess oceans or atmospheres and perhaps other signs of habitability.</a:t>
            </a:r>
            <a:endParaRPr dirty="0"/>
          </a:p>
          <a:p>
            <a:pPr marL="457200" lvl="0" indent="-317500" algn="l" rtl="0">
              <a:spcBef>
                <a:spcPts val="0"/>
              </a:spcBef>
              <a:spcAft>
                <a:spcPts val="0"/>
              </a:spcAft>
              <a:buSzPts val="1400"/>
              <a:buChar char="●"/>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Unknown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 </a:t>
            </a:r>
            <a:r>
              <a:rPr lang="en-US" dirty="0"/>
              <a:t>So-called “unknown” plane types do not have good mass or radius constraints making it difficult to sort them into the categories above.</a:t>
            </a:r>
            <a:endParaRPr dirty="0"/>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More background information:</a:t>
            </a:r>
            <a:endParaRPr b="1" dirty="0"/>
          </a:p>
          <a:p>
            <a:pPr marL="171450" lvl="0" indent="-171450" algn="l" rtl="0">
              <a:lnSpc>
                <a:spcPct val="100000"/>
              </a:lnSpc>
              <a:spcBef>
                <a:spcPts val="0"/>
              </a:spcBef>
              <a:spcAft>
                <a:spcPts val="0"/>
              </a:spcAft>
              <a:buSzPts val="1400"/>
              <a:buFont typeface="Wingdings" pitchFamily="2" charset="2"/>
              <a:buChar char="q"/>
            </a:pPr>
            <a:r>
              <a:rPr lang="en-US" dirty="0"/>
              <a:t>Visit the NASA Exoplanet Discoveries Dashboard for the latest numbers: </a:t>
            </a:r>
            <a:r>
              <a:rPr lang="en-US" u="sng" dirty="0">
                <a:solidFill>
                  <a:schemeClr val="hlink"/>
                </a:solidFill>
                <a:hlinkClick r:id="rId4"/>
              </a:rPr>
              <a:t>https://science.nasa.gov/exoplanets/discoveries-dashboard/</a:t>
            </a:r>
            <a:endParaRPr dirty="0"/>
          </a:p>
        </p:txBody>
      </p:sp>
      <p:sp>
        <p:nvSpPr>
          <p:cNvPr id="246" name="Google Shape;246;g36ad332b0bd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D4D89AA1-5E65-E642-BA8E-5B75DA55FCF0}"/>
            </a:ext>
          </a:extLst>
        </p:cNvPr>
        <p:cNvGrpSpPr/>
        <p:nvPr/>
      </p:nvGrpSpPr>
      <p:grpSpPr>
        <a:xfrm>
          <a:off x="0" y="0"/>
          <a:ext cx="0" cy="0"/>
          <a:chOff x="0" y="0"/>
          <a:chExt cx="0" cy="0"/>
        </a:xfrm>
      </p:grpSpPr>
      <p:sp>
        <p:nvSpPr>
          <p:cNvPr id="245" name="Google Shape;245;g36ad332b0bd_0_175:notes">
            <a:extLst>
              <a:ext uri="{FF2B5EF4-FFF2-40B4-BE49-F238E27FC236}">
                <a16:creationId xmlns:a16="http://schemas.microsoft.com/office/drawing/2014/main" id="{ADFC1EF1-45FD-7C8C-ED51-887F5A24AC8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17. Provide an overview of exoplanet discoveries to date</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Takeaways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The transit and radial velocity methods are responsible for the bulk of current exoplanet discoveries. </a:t>
            </a:r>
            <a:endParaRPr dirty="0"/>
          </a:p>
          <a:p>
            <a:pPr marL="457200" lvl="0" indent="-317500" algn="l" rtl="0">
              <a:lnSpc>
                <a:spcPct val="100000"/>
              </a:lnSpc>
              <a:spcBef>
                <a:spcPts val="0"/>
              </a:spcBef>
              <a:spcAft>
                <a:spcPts val="0"/>
              </a:spcAft>
              <a:buSzPts val="1400"/>
              <a:buChar char="●"/>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5"/>
                  </a:ext>
                </a:extLst>
              </a:rPr>
              <a:t>Neptune-like and gas giant planets are more likely to be detected primarily because of their large size and mass. The two most common detection methods, the transit method and the radial velocity method, are both more sensitive to larger and more massive planets.</a:t>
            </a:r>
            <a:endParaRPr dirty="0"/>
          </a:p>
          <a:p>
            <a:pPr marL="0" lvl="0" indent="0" algn="l" rtl="0">
              <a:lnSpc>
                <a:spcPct val="100000"/>
              </a:lnSpc>
              <a:spcBef>
                <a:spcPts val="0"/>
              </a:spcBef>
              <a:spcAft>
                <a:spcPts val="0"/>
              </a:spcAft>
              <a:buNone/>
            </a:pPr>
            <a:endParaRPr dirty="0"/>
          </a:p>
          <a:p>
            <a:pPr marL="0" lvl="0" indent="0" algn="l" rtl="0">
              <a:spcBef>
                <a:spcPts val="0"/>
              </a:spcBef>
              <a:spcAft>
                <a:spcPts val="0"/>
              </a:spcAft>
              <a:buNone/>
            </a:pPr>
            <a:r>
              <a:rPr lang="en-US" b="1" i="1" dirty="0"/>
              <a:t>Tip</a:t>
            </a:r>
            <a:r>
              <a:rPr lang="en-US" i="1" dirty="0"/>
              <a:t>: Leave this slide on screen during your event wrap-up.</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Image description</a:t>
            </a:r>
            <a:r>
              <a:rPr lang="en-US" dirty="0"/>
              <a:t>: These diagrams, taken from the NASA Exoplanet Discoveries Dashboard, summarize the current population of known exoplanets using data from </a:t>
            </a:r>
            <a:r>
              <a:rPr lang="en-US" u="sng" dirty="0">
                <a:solidFill>
                  <a:schemeClr val="hlink"/>
                </a:solidFill>
                <a:hlinkClick r:id="rId3"/>
              </a:rPr>
              <a:t>NASA’s Exoplanet Archive</a:t>
            </a:r>
            <a:r>
              <a:rPr lang="en-US" dirty="0"/>
              <a:t>. The table on the left breaks down the total number of exoplanets by detection method: 74% of the nearly 6000 confirmed exoplanets were found using the transit method, 18.9% were found via the radial velocity method, etc. The chart on the right tracks the current number of known planet discoveries beyond our solar system, sorted by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6"/>
                  </a:ext>
                </a:extLst>
              </a:rPr>
              <a:t>type</a:t>
            </a:r>
            <a:r>
              <a:rPr lang="en-US" dirty="0"/>
              <a:t>:</a:t>
            </a:r>
            <a:endParaRPr dirty="0"/>
          </a:p>
          <a:p>
            <a:pPr marL="457200" lvl="0" indent="-317500" algn="l" rtl="0">
              <a:spcBef>
                <a:spcPts val="0"/>
              </a:spcBef>
              <a:spcAft>
                <a:spcPts val="0"/>
              </a:spcAft>
              <a:buSzPts val="1400"/>
              <a:buChar char="●"/>
            </a:pPr>
            <a:r>
              <a:rPr lang="en-US" b="1" dirty="0"/>
              <a:t>Neptune-like</a:t>
            </a:r>
            <a:r>
              <a:rPr lang="en-US" dirty="0"/>
              <a:t>: Similar in size to Uranus and Neptune, with hydrogen or helium-dominated atmospheres. So called sub-Neptunes, not found in our solar system, are smaller than Neptune but larger than Earth.</a:t>
            </a:r>
            <a:endParaRPr dirty="0"/>
          </a:p>
          <a:p>
            <a:pPr marL="457200" lvl="0" indent="-317500" algn="l" rtl="0">
              <a:spcBef>
                <a:spcPts val="0"/>
              </a:spcBef>
              <a:spcAft>
                <a:spcPts val="0"/>
              </a:spcAft>
              <a:buSzPts val="1400"/>
              <a:buChar char="●"/>
            </a:pPr>
            <a:r>
              <a:rPr lang="en-US" b="1" dirty="0"/>
              <a:t>Gas Giants</a:t>
            </a:r>
            <a:r>
              <a:rPr lang="en-US" dirty="0"/>
              <a:t>: The size of Saturn or Jupiter, or sometimes much larger. </a:t>
            </a:r>
            <a:endParaRPr dirty="0"/>
          </a:p>
          <a:p>
            <a:pPr marL="457200" lvl="0" indent="-304800" algn="l" rtl="0">
              <a:spcBef>
                <a:spcPts val="0"/>
              </a:spcBef>
              <a:spcAft>
                <a:spcPts val="0"/>
              </a:spcAft>
              <a:buSzPts val="1200"/>
              <a:buFont typeface="Calibri"/>
              <a:buChar char="●"/>
            </a:pPr>
            <a:r>
              <a:rPr lang="en-US" b="1" dirty="0"/>
              <a:t>Super </a:t>
            </a: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7"/>
                  </a:ext>
                </a:extLst>
              </a:rPr>
              <a:t>Earths</a:t>
            </a:r>
            <a:r>
              <a:rPr lang="en-US" dirty="0"/>
              <a:t>: Typically, rocky and more massive than Earth but lighter than Neptune. They may or may not have atmospheres.</a:t>
            </a:r>
            <a:endParaRPr dirty="0"/>
          </a:p>
          <a:p>
            <a:pPr marL="457200" lvl="0" indent="-304800" algn="l" rtl="0">
              <a:spcBef>
                <a:spcPts val="0"/>
              </a:spcBef>
              <a:spcAft>
                <a:spcPts val="0"/>
              </a:spcAft>
              <a:buSzPts val="1200"/>
              <a:buChar char="●"/>
            </a:pPr>
            <a:r>
              <a:rPr lang="en-US" b="1" dirty="0"/>
              <a:t>Terrestrial</a:t>
            </a:r>
            <a:r>
              <a:rPr lang="en-US" dirty="0"/>
              <a:t>: Earth-sized or smaller, mostly made of rock and metal. Some could possess oceans or atmospheres and perhaps other signs of habitability.</a:t>
            </a:r>
            <a:endParaRPr dirty="0"/>
          </a:p>
          <a:p>
            <a:pPr marL="457200" lvl="0" indent="-317500" algn="l" rtl="0">
              <a:spcBef>
                <a:spcPts val="0"/>
              </a:spcBef>
              <a:spcAft>
                <a:spcPts val="0"/>
              </a:spcAft>
              <a:buSzPts val="1400"/>
              <a:buChar char="●"/>
            </a:pP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8"/>
                  </a:ext>
                </a:extLst>
              </a:rPr>
              <a:t>Unknown</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9"/>
                  </a:ext>
                </a:extLst>
              </a:rPr>
              <a:t>: </a:t>
            </a:r>
            <a:r>
              <a:rPr lang="en-US" dirty="0"/>
              <a:t>So-called “unknown” plane types do not have good mass or radius constraints making it difficult to sort them into the categories above.</a:t>
            </a:r>
            <a:endParaRPr dirty="0"/>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More background information:</a:t>
            </a:r>
            <a:endParaRPr b="1" dirty="0"/>
          </a:p>
          <a:p>
            <a:pPr marL="171450" lvl="0" indent="-171450" algn="l" rtl="0">
              <a:lnSpc>
                <a:spcPct val="100000"/>
              </a:lnSpc>
              <a:spcBef>
                <a:spcPts val="0"/>
              </a:spcBef>
              <a:spcAft>
                <a:spcPts val="0"/>
              </a:spcAft>
              <a:buSzPts val="1400"/>
              <a:buFont typeface="Wingdings" pitchFamily="2" charset="2"/>
              <a:buChar char="q"/>
            </a:pPr>
            <a:r>
              <a:rPr lang="en-US" dirty="0"/>
              <a:t>Visit the NASA Exoplanet Discoveries Dashboard for the latest numbers: </a:t>
            </a:r>
            <a:r>
              <a:rPr lang="en-US" u="sng" dirty="0">
                <a:solidFill>
                  <a:schemeClr val="hlink"/>
                </a:solidFill>
                <a:hlinkClick r:id="rId4"/>
              </a:rPr>
              <a:t>https://science.nasa.gov/exoplanets/discoveries-dashboard/</a:t>
            </a:r>
            <a:endParaRPr dirty="0"/>
          </a:p>
        </p:txBody>
      </p:sp>
      <p:sp>
        <p:nvSpPr>
          <p:cNvPr id="246" name="Google Shape;246;g36ad332b0bd_0_175:notes">
            <a:extLst>
              <a:ext uri="{FF2B5EF4-FFF2-40B4-BE49-F238E27FC236}">
                <a16:creationId xmlns:a16="http://schemas.microsoft.com/office/drawing/2014/main" id="{B3FA660B-8020-DE3F-655A-F610D2C9F7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499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6ad332b0bd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additional slides can be used to lead the discussion outlined in “Option 2: Explore Planet Detection Through the Ages“ (Page 20) of the 90-Minute Options section of the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Finding Exoplanets Program Guide</a:t>
            </a:r>
            <a:r>
              <a:rPr lang="en-US"/>
              <a:t>: </a:t>
            </a:r>
            <a:r>
              <a:rPr lang="en-US" u="sng">
                <a:solidFill>
                  <a:schemeClr val="hlink"/>
                </a:solidFill>
                <a:hlinkClick r:id="rId3"/>
              </a:rPr>
              <a:t>https://universe-of-learning.org/contents/products/program-theme-5-finding-exoplanets</a:t>
            </a:r>
            <a:endParaRPr/>
          </a:p>
        </p:txBody>
      </p:sp>
      <p:sp>
        <p:nvSpPr>
          <p:cNvPr id="255" name="Google Shape;255;g36ad332b0bd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6ad332b0bd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19. Discuss what we knew about planets before telescopes were invented.</a:t>
            </a:r>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For most of human history, we only knew of the existence of five other planets—Mercury, Venus, Mars, Jupiter, and Saturn—because they are visible with the naked eye.</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Each night, stars and planets both appear to move westward in a fixed path across the sky due to Earth’s rotation. However, if you track the location of an inner planet night-to-night,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rPr>
              <a:t>the planet</a:t>
            </a:r>
            <a:r>
              <a:rPr lang="en-US" dirty="0"/>
              <a:t> (Mars for example) slowly moves eastward relative to the background stars due to its orbital path around the Sun. </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Occasionally, we see planets undergo apparent retrograde motion where that eastward motion seems to slow, stop, and reverse, causing them to appear to move westward for several weeks to a few months, then reverse again and continue moving eastward. In these cases, the planet’s motion does not actually reverse. It just appears to do so as the Earth laps a planet in its orbit.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Description</a:t>
            </a:r>
            <a:r>
              <a:rPr lang="en-US" dirty="0"/>
              <a:t>: The diagram on this page shows Mars’ apparent retrograde motion.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a:t>
            </a:r>
            <a:r>
              <a:rPr lang="en-US" dirty="0"/>
              <a:t>: NASA/JPL-Caltech</a:t>
            </a:r>
            <a:endParaRPr dirty="0"/>
          </a:p>
        </p:txBody>
      </p:sp>
      <p:sp>
        <p:nvSpPr>
          <p:cNvPr id="260" name="Google Shape;260;g36ad332b0b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2. Explain what a planet is</a:t>
            </a:r>
            <a:endParaRPr b="1"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dirty="0"/>
              <a:t>Key points to address:</a:t>
            </a:r>
            <a:endParaRPr dirty="0"/>
          </a:p>
          <a:p>
            <a:pPr marL="457200" lvl="0" indent="-317500" algn="l" rtl="0">
              <a:lnSpc>
                <a:spcPct val="100000"/>
              </a:lnSpc>
              <a:spcBef>
                <a:spcPts val="0"/>
              </a:spcBef>
              <a:spcAft>
                <a:spcPts val="0"/>
              </a:spcAft>
              <a:buSzPts val="1400"/>
              <a:buChar char="●"/>
            </a:pPr>
            <a:r>
              <a:rPr lang="en-US" dirty="0"/>
              <a:t>A planet is a round object that typically orbits a star (for example, the Sun) and whose gravity is strong enough to clear other similar-sized objects from its path in space. </a:t>
            </a:r>
            <a:endParaRPr dirty="0"/>
          </a:p>
          <a:p>
            <a:pPr marL="457200" lvl="0" indent="-317500" algn="l" rtl="0">
              <a:lnSpc>
                <a:spcPct val="100000"/>
              </a:lnSpc>
              <a:spcBef>
                <a:spcPts val="0"/>
              </a:spcBef>
              <a:spcAft>
                <a:spcPts val="0"/>
              </a:spcAft>
              <a:buSzPts val="1400"/>
              <a:buChar char="●"/>
            </a:pPr>
            <a:r>
              <a:rPr lang="en-US" dirty="0"/>
              <a:t>Examples of planets in our solar system are: Mercury, Venus, Earth, Mars, Jupiter, Saturn, Uranus, Neptune (Pluto, a dwarf planet, also orbits the Sun).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Image description</a:t>
            </a:r>
            <a:r>
              <a:rPr lang="en-US" dirty="0"/>
              <a:t>: Our solar system features eight planets and the dwarf planet Pluto, seen in this artist’s diagram. The planets are depicted far closer together than they are in reality, and the bodies’ relative sizes are inaccurate. This is done to depict solar system bodies with some detail, otherwise the sun would be a mere speck, and the planets would be far too small to be seen.</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400"/>
              <a:buNone/>
            </a:pPr>
            <a:r>
              <a:rPr lang="en-US" b="1" dirty="0"/>
              <a:t>Image credit &amp; source</a:t>
            </a:r>
            <a:r>
              <a:rPr lang="en-US" dirty="0"/>
              <a:t>: NASA/JPL; </a:t>
            </a:r>
            <a:r>
              <a:rPr lang="en-US" u="sng" dirty="0">
                <a:solidFill>
                  <a:schemeClr val="hlink"/>
                </a:solidFill>
                <a:hlinkClick r:id="rId3"/>
              </a:rPr>
              <a:t>https://science.nasa.gov/resource/our-solar-system/</a:t>
            </a:r>
            <a:r>
              <a:rPr lang="en-US" dirty="0"/>
              <a:t> </a:t>
            </a:r>
            <a:endParaRPr dirty="0"/>
          </a:p>
          <a:p>
            <a:pPr marL="0" lvl="0" indent="0" algn="l" rtl="0">
              <a:lnSpc>
                <a:spcPct val="100000"/>
              </a:lnSpc>
              <a:spcBef>
                <a:spcPts val="0"/>
              </a:spcBef>
              <a:spcAft>
                <a:spcPts val="0"/>
              </a:spcAft>
              <a:buSzPts val="1400"/>
              <a:buNone/>
            </a:pPr>
            <a:endParaRPr dirty="0"/>
          </a:p>
        </p:txBody>
      </p:sp>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6ad332b0bd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20. Provide an overview of the work of three early planetary scientists.</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By studying the movement of planets in the early 1500s, Nicolaus Copernicus led to the proposal for a Sun-centered (heliocentric) model of our solar system, challenging the long-held belief that Earth was at its center. </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Tycho Brahe’s precise observations of planetary motion in the late 1500s provided the foundation for Johannes Kepler, who used the data in the early 1600s to show that planets orbit the Sun in ellipses and follow predictable mathematical laws of motion.</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Descriptions</a:t>
            </a:r>
            <a:r>
              <a:rPr lang="en-US" dirty="0"/>
              <a:t>: Paintings of Nicolaus Copernicus, Tycho Brahe, and Johannes Kepler.</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Credits</a:t>
            </a:r>
            <a:r>
              <a:rPr lang="en-US" dirty="0"/>
              <a:t>: Getty/ </a:t>
            </a:r>
            <a:r>
              <a:rPr lang="en-US" dirty="0" err="1"/>
              <a:t>DigitalVision</a:t>
            </a:r>
            <a:r>
              <a:rPr lang="en-US" dirty="0"/>
              <a:t> Vectors; BIT </a:t>
            </a:r>
            <a:r>
              <a:rPr lang="en-US" dirty="0" err="1"/>
              <a:t>Teatergarasjen</a:t>
            </a:r>
            <a:r>
              <a:rPr lang="en-US" dirty="0"/>
              <a:t> / Jacques de Gheyn II / </a:t>
            </a:r>
            <a:r>
              <a:rPr lang="en-US" dirty="0" err="1"/>
              <a:t>Wikicommons</a:t>
            </a:r>
            <a:r>
              <a:rPr lang="en-US" dirty="0"/>
              <a:t>; Artist unknown</a:t>
            </a:r>
            <a:endParaRPr dirty="0"/>
          </a:p>
        </p:txBody>
      </p:sp>
      <p:sp>
        <p:nvSpPr>
          <p:cNvPr id="270" name="Google Shape;270;g36ad332b0bd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ad332b0bd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21. Discuss solar system planet discoveries after the invention of the telescope.</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When Galileo Galilei pointed one of the first telescopes at Jupiter in 1609, he observed four points of light circling Jupiter, just as the Moon circles the Earth. He concluded that Jupiter was not a star after all, but a planet with its own moons!</a:t>
            </a:r>
            <a:endParaRPr dirty="0"/>
          </a:p>
          <a:p>
            <a:pPr marL="914400" lvl="1" indent="-317500" algn="l" rtl="0">
              <a:lnSpc>
                <a:spcPct val="100000"/>
              </a:lnSpc>
              <a:spcBef>
                <a:spcPts val="0"/>
              </a:spcBef>
              <a:spcAft>
                <a:spcPts val="0"/>
              </a:spcAft>
              <a:buClr>
                <a:schemeClr val="dk1"/>
              </a:buClr>
              <a:buSzPts val="1400"/>
              <a:buChar char="○"/>
            </a:pPr>
            <a:r>
              <a:rPr lang="en-US" dirty="0"/>
              <a:t>Galileo’s discovery of moons orbiting something other than Earth supported Copernicus’ earlier, controversial, heliocentric model.</a:t>
            </a:r>
            <a:endParaRPr dirty="0"/>
          </a:p>
          <a:p>
            <a:pPr marL="457200" lvl="0" indent="-317500" algn="l" rtl="0">
              <a:lnSpc>
                <a:spcPct val="100000"/>
              </a:lnSpc>
              <a:spcBef>
                <a:spcPts val="0"/>
              </a:spcBef>
              <a:spcAft>
                <a:spcPts val="0"/>
              </a:spcAft>
              <a:buClr>
                <a:schemeClr val="dk1"/>
              </a:buClr>
              <a:buSzPts val="1400"/>
              <a:buChar char="●"/>
            </a:pPr>
            <a:r>
              <a:rPr lang="en-US" dirty="0"/>
              <a:t>In 1781, nearly two centuries after Galileo’s observations, William Herschel stumbled across what he thought was a new comet. Upon further inspection, the object’s orbit, which appeared less elongated than comet orbits, revealed that it was another planet within our solar system—Uranus!</a:t>
            </a:r>
            <a:endParaRPr dirty="0"/>
          </a:p>
          <a:p>
            <a:pPr marL="457200" lvl="0" indent="-317500" algn="l" rtl="0">
              <a:lnSpc>
                <a:spcPct val="100000"/>
              </a:lnSpc>
              <a:spcBef>
                <a:spcPts val="0"/>
              </a:spcBef>
              <a:spcAft>
                <a:spcPts val="0"/>
              </a:spcAft>
              <a:buClr>
                <a:schemeClr val="dk1"/>
              </a:buClr>
              <a:buSzPts val="1400"/>
              <a:buChar char="●"/>
            </a:pPr>
            <a:r>
              <a:rPr lang="en-US" dirty="0"/>
              <a:t>By 1846, French and British astronomers had noticed tiny changes in Uranus’ orbit which suggested another large planet must be tugging at it from farther out. After lots of calculations and predictions as to where this new planet should be, Neptune was finally spotted!</a:t>
            </a:r>
            <a:endParaRPr dirty="0"/>
          </a:p>
          <a:p>
            <a:pPr marL="457200" lvl="0" indent="-317500" algn="l" rtl="0">
              <a:lnSpc>
                <a:spcPct val="100000"/>
              </a:lnSpc>
              <a:spcBef>
                <a:spcPts val="0"/>
              </a:spcBef>
              <a:spcAft>
                <a:spcPts val="0"/>
              </a:spcAft>
              <a:buClr>
                <a:schemeClr val="dk1"/>
              </a:buClr>
              <a:buSzPts val="1400"/>
              <a:buChar char="●"/>
            </a:pPr>
            <a:r>
              <a:rPr lang="en-US" dirty="0"/>
              <a:t>Telescopes further changed our understanding of the solar system and our place within it by demonstrating the existence of objects in space that we cannot see with our unaided eyes.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descriptions</a:t>
            </a:r>
            <a:r>
              <a:rPr lang="en-US" dirty="0"/>
              <a:t> (Left to </a:t>
            </a:r>
            <a:r>
              <a:rPr lang="en-US" dirty="0" err="1"/>
              <a:t>RIght</a:t>
            </a:r>
            <a:r>
              <a:rPr lang="en-US" dirty="0"/>
              <a:t>): Jupiter’s four largest moons: Ganymede, Callisto, Io, and Europa; Uranus imaged by NASA’s Voyager 2 spacecraft in 1986; Neptune imaged by Voyager 2 in 1989. These are all real images, but note that Jupiter’s moons are not shown at their actual positions in the sky.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Credits</a:t>
            </a:r>
            <a:r>
              <a:rPr lang="en-US" dirty="0"/>
              <a:t>: NASA</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Sources</a:t>
            </a:r>
            <a:r>
              <a:rPr lang="en-US" dirty="0"/>
              <a:t>: </a:t>
            </a:r>
            <a:r>
              <a:rPr lang="en-US" u="sng" dirty="0">
                <a:solidFill>
                  <a:schemeClr val="hlink"/>
                </a:solidFill>
                <a:hlinkClick r:id="rId3"/>
              </a:rPr>
              <a:t>https://science.nasa.gov/jupiter/jupiter-moons/</a:t>
            </a:r>
            <a:r>
              <a:rPr lang="en-US" dirty="0"/>
              <a:t>; </a:t>
            </a:r>
            <a:r>
              <a:rPr lang="en-US" u="sng" dirty="0">
                <a:solidFill>
                  <a:schemeClr val="hlink"/>
                </a:solidFill>
                <a:hlinkClick r:id="rId4"/>
              </a:rPr>
              <a:t>https://science.nasa.gov/uranus/</a:t>
            </a:r>
            <a:r>
              <a:rPr lang="en-US" dirty="0"/>
              <a:t>; </a:t>
            </a:r>
            <a:r>
              <a:rPr lang="en-US" u="sng" dirty="0">
                <a:solidFill>
                  <a:schemeClr val="hlink"/>
                </a:solidFill>
                <a:hlinkClick r:id="rId5"/>
              </a:rPr>
              <a:t>https://en.wikipedia.org/wiki/Neptune#/media/File:Neptune_Voyager2_color_calibrated.png</a:t>
            </a:r>
            <a:endParaRPr dirty="0"/>
          </a:p>
        </p:txBody>
      </p:sp>
      <p:sp>
        <p:nvSpPr>
          <p:cNvPr id="286" name="Google Shape;286;g36ad332b0bd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6ad332b0bd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22. Provide an overview of key exoplanet discoveries beyond our solar system.</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1995: Didier Queloz and Michel Mayor announce their discovery of the first exoplanet orbiting a main sequence star like our Sun, 51 Pegasi. The exoplanet is classified as a “hot Jupiter” – a Jupiter sized planet that orbits extremely close to its host star.</a:t>
            </a:r>
            <a:endParaRPr dirty="0"/>
          </a:p>
          <a:p>
            <a:pPr marL="914400" lvl="1" indent="-317500" algn="l" rtl="0">
              <a:lnSpc>
                <a:spcPct val="100000"/>
              </a:lnSpc>
              <a:spcBef>
                <a:spcPts val="0"/>
              </a:spcBef>
              <a:spcAft>
                <a:spcPts val="0"/>
              </a:spcAft>
              <a:buClr>
                <a:schemeClr val="dk1"/>
              </a:buClr>
              <a:buSzPts val="1400"/>
              <a:buChar char="○"/>
            </a:pPr>
            <a:r>
              <a:rPr lang="en-US"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rPr>
              <a:t>Fun Fact</a:t>
            </a:r>
            <a:r>
              <a:rPr lang="en-US" dirty="0"/>
              <a:t>: This discovery shared the 2019 Nobel Prize in Physics. </a:t>
            </a:r>
            <a:endParaRPr dirty="0"/>
          </a:p>
          <a:p>
            <a:pPr marL="457200" lvl="0" indent="-317500" algn="l" rtl="0">
              <a:lnSpc>
                <a:spcPct val="100000"/>
              </a:lnSpc>
              <a:spcBef>
                <a:spcPts val="0"/>
              </a:spcBef>
              <a:spcAft>
                <a:spcPts val="0"/>
              </a:spcAft>
              <a:buClr>
                <a:schemeClr val="dk1"/>
              </a:buClr>
              <a:buSzPts val="1400"/>
              <a:buChar char="●"/>
            </a:pPr>
            <a:r>
              <a:rPr lang="en-US" dirty="0"/>
              <a:t>1999: Research teams led by David Charbonneau and Greg Henry independently observe a planet passing across the front of the star HD 209458 in the constellation Pegasus. </a:t>
            </a:r>
            <a:endParaRPr dirty="0"/>
          </a:p>
          <a:p>
            <a:pPr marL="914400" lvl="1" indent="-317500" algn="l" rtl="0">
              <a:lnSpc>
                <a:spcPct val="100000"/>
              </a:lnSpc>
              <a:spcBef>
                <a:spcPts val="0"/>
              </a:spcBef>
              <a:spcAft>
                <a:spcPts val="0"/>
              </a:spcAft>
              <a:buClr>
                <a:schemeClr val="dk1"/>
              </a:buClr>
              <a:buSzPts val="1400"/>
              <a:buChar char="○"/>
            </a:pPr>
            <a:r>
              <a:rPr lang="en-US"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rPr>
              <a:t>Fun Fact</a:t>
            </a:r>
            <a:r>
              <a:rPr lang="en-US" dirty="0"/>
              <a:t>: This planet is so close to its star that its atmosphere is being stripped off, forming a comet-like tail behind the planet.</a:t>
            </a:r>
            <a:endParaRPr dirty="0"/>
          </a:p>
          <a:p>
            <a:pPr marL="457200" lvl="0" indent="-317500" algn="l" rtl="0">
              <a:lnSpc>
                <a:spcPct val="100000"/>
              </a:lnSpc>
              <a:spcBef>
                <a:spcPts val="0"/>
              </a:spcBef>
              <a:spcAft>
                <a:spcPts val="0"/>
              </a:spcAft>
              <a:buClr>
                <a:schemeClr val="dk1"/>
              </a:buClr>
              <a:buSzPts val="1400"/>
              <a:buChar char="●"/>
            </a:pPr>
            <a:r>
              <a:rPr lang="en-US" dirty="0"/>
              <a:t>2009: The Kepler Space Telescope, launched in 2009, is responsible for the discovery of thousands of exoplanets (including many Earth-sized and potentially habitable worlds).</a:t>
            </a:r>
            <a:endParaRPr dirty="0"/>
          </a:p>
          <a:p>
            <a:pPr marL="457200" lvl="0" indent="-317500" algn="l" rtl="0">
              <a:lnSpc>
                <a:spcPct val="100000"/>
              </a:lnSpc>
              <a:spcBef>
                <a:spcPts val="0"/>
              </a:spcBef>
              <a:spcAft>
                <a:spcPts val="0"/>
              </a:spcAft>
              <a:buClr>
                <a:schemeClr val="dk1"/>
              </a:buClr>
              <a:buSzPts val="1400"/>
              <a:buChar char="●"/>
            </a:pPr>
            <a:r>
              <a:rPr lang="en-US" dirty="0"/>
              <a:t>2017: Seven Earth-sized planets are found orbiting the red dwarf star TRAPPIST-1. Also, an eighth planet is found orbiting the star Kepler-90. These systems are two of the very few exoplanet systems with six or more confirmed planets.</a:t>
            </a:r>
            <a:endParaRPr dirty="0"/>
          </a:p>
          <a:p>
            <a:pPr marL="457200" lvl="0" indent="-317500" algn="l" rtl="0">
              <a:lnSpc>
                <a:spcPct val="100000"/>
              </a:lnSpc>
              <a:spcBef>
                <a:spcPts val="0"/>
              </a:spcBef>
              <a:spcAft>
                <a:spcPts val="0"/>
              </a:spcAft>
              <a:buClr>
                <a:schemeClr val="dk1"/>
              </a:buClr>
              <a:buSzPts val="1400"/>
              <a:buChar char="●"/>
            </a:pPr>
            <a:r>
              <a:rPr lang="en-US" dirty="0"/>
              <a:t>April 2018: The Transiting Exoplanet Survey Satellite (TESS), launched in 2018, has discovered thousands of exoplanet candidates, particularly those orbiting bright, nearby stars.</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Descriptions</a:t>
            </a:r>
            <a:r>
              <a:rPr lang="en-US" dirty="0"/>
              <a:t> (Left to Right): Artists’ concepts of exoplanet 51 Pegasi b; exoplanet HD 209458 b; the Kepler Space Telescope; the TRAPPIST-1 exoplanet system; and the Transiting Exoplanet Survey Satellite.</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Credits</a:t>
            </a:r>
            <a:r>
              <a:rPr lang="en-US" dirty="0"/>
              <a:t>: NASA</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b="1" dirty="0"/>
              <a:t>Image Sources</a:t>
            </a:r>
            <a:r>
              <a:rPr lang="en-US" dirty="0"/>
              <a:t>: </a:t>
            </a:r>
            <a:r>
              <a:rPr lang="en-US" u="sng" dirty="0">
                <a:solidFill>
                  <a:schemeClr val="hlink"/>
                </a:solidFill>
                <a:hlinkClick r:id="rId3"/>
              </a:rPr>
              <a:t>https://science.nasa.gov/universe/exoplanets/nobel-winners-changed-our-understanding-with-exoplanet-discovery/</a:t>
            </a:r>
            <a:r>
              <a:rPr lang="en-US" dirty="0"/>
              <a:t>; </a:t>
            </a:r>
            <a:r>
              <a:rPr lang="en-US" u="sng" dirty="0">
                <a:solidFill>
                  <a:schemeClr val="hlink"/>
                </a:solidFill>
                <a:hlinkClick r:id="rId4"/>
              </a:rPr>
              <a:t>https://science.nasa.gov/resource/hd-209458b/</a:t>
            </a:r>
            <a:r>
              <a:rPr lang="en-US" dirty="0"/>
              <a:t>; </a:t>
            </a:r>
            <a:r>
              <a:rPr lang="en-US" u="sng" dirty="0">
                <a:solidFill>
                  <a:schemeClr val="hlink"/>
                </a:solidFill>
                <a:hlinkClick r:id="rId5"/>
              </a:rPr>
              <a:t>https://science.nasa.gov/mission/kepler/</a:t>
            </a:r>
            <a:r>
              <a:rPr lang="en-US" dirty="0"/>
              <a:t>; </a:t>
            </a:r>
            <a:r>
              <a:rPr lang="en-US" u="sng" dirty="0">
                <a:solidFill>
                  <a:schemeClr val="hlink"/>
                </a:solidFill>
                <a:hlinkClick r:id="rId6"/>
              </a:rPr>
              <a:t>http://www.spitzer.caltech.edu/images/6270-ssc2017-01b-Abstract-Concept-of-TRAPPIST-1-System</a:t>
            </a:r>
            <a:r>
              <a:rPr lang="en-US" dirty="0"/>
              <a:t>; </a:t>
            </a:r>
            <a:r>
              <a:rPr lang="en-US" u="sng" dirty="0">
                <a:solidFill>
                  <a:schemeClr val="hlink"/>
                </a:solidFill>
                <a:hlinkClick r:id="rId7"/>
              </a:rPr>
              <a:t>https://science.nasa.gov/mission/tess/</a:t>
            </a:r>
            <a:endParaRPr dirty="0"/>
          </a:p>
        </p:txBody>
      </p:sp>
      <p:sp>
        <p:nvSpPr>
          <p:cNvPr id="302" name="Google Shape;302;g36ad332b0bd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6790cdca4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a:t>3. Explain what an exoplanet is</a:t>
            </a:r>
            <a:endParaRPr b="1"/>
          </a:p>
          <a:p>
            <a:pPr marL="0" lvl="0" indent="0" algn="l" rtl="0">
              <a:lnSpc>
                <a:spcPct val="100000"/>
              </a:lnSpc>
              <a:spcBef>
                <a:spcPts val="0"/>
              </a:spcBef>
              <a:spcAft>
                <a:spcPts val="0"/>
              </a:spcAft>
              <a:buNone/>
            </a:pPr>
            <a:endParaRPr b="1"/>
          </a:p>
          <a:p>
            <a:pPr marL="0" lvl="0" indent="0" algn="l" rtl="0">
              <a:lnSpc>
                <a:spcPct val="100000"/>
              </a:lnSpc>
              <a:spcBef>
                <a:spcPts val="0"/>
              </a:spcBef>
              <a:spcAft>
                <a:spcPts val="0"/>
              </a:spcAft>
              <a:buNone/>
            </a:pPr>
            <a:r>
              <a:rPr lang="en-US"/>
              <a:t>Key points to address:</a:t>
            </a:r>
            <a:endParaRPr/>
          </a:p>
          <a:p>
            <a:pPr marL="457200" lvl="0" indent="-304800" algn="l" rtl="0">
              <a:lnSpc>
                <a:spcPct val="100000"/>
              </a:lnSpc>
              <a:spcBef>
                <a:spcPts val="0"/>
              </a:spcBef>
              <a:spcAft>
                <a:spcPts val="0"/>
              </a:spcAft>
              <a:buClr>
                <a:schemeClr val="dk1"/>
              </a:buClr>
              <a:buSzPts val="1200"/>
              <a:buFont typeface="Calibri"/>
              <a:buChar char="●"/>
            </a:pPr>
            <a:r>
              <a:rPr lang="en-US"/>
              <a:t>An exoplanet is any planet beyond our solar system. </a:t>
            </a:r>
            <a:endParaRPr/>
          </a:p>
          <a:p>
            <a:pPr marL="457200" lvl="0" indent="-304800" algn="l" rtl="0">
              <a:lnSpc>
                <a:spcPct val="100000"/>
              </a:lnSpc>
              <a:spcBef>
                <a:spcPts val="0"/>
              </a:spcBef>
              <a:spcAft>
                <a:spcPts val="0"/>
              </a:spcAft>
              <a:buClr>
                <a:schemeClr val="dk1"/>
              </a:buClr>
              <a:buSzPts val="1200"/>
              <a:buFont typeface="Calibri"/>
              <a:buChar char="●"/>
            </a:pPr>
            <a:r>
              <a:rPr lang="en-US"/>
              <a:t>Most exoplanets discovered so far orbit other stars, called host stars.</a:t>
            </a:r>
            <a:endParaRPr/>
          </a:p>
          <a:p>
            <a:pPr marL="457200" lvl="0" indent="-304800" algn="l" rtl="0">
              <a:lnSpc>
                <a:spcPct val="100000"/>
              </a:lnSpc>
              <a:spcBef>
                <a:spcPts val="0"/>
              </a:spcBef>
              <a:spcAft>
                <a:spcPts val="0"/>
              </a:spcAft>
              <a:buClr>
                <a:schemeClr val="dk1"/>
              </a:buClr>
              <a:buSzPts val="1200"/>
              <a:buFont typeface="Calibri"/>
              <a:buChar char="●"/>
            </a:pPr>
            <a:r>
              <a:rPr lang="en-US"/>
              <a:t>Exoplanet systems are very far away from us.</a:t>
            </a:r>
            <a:endParaRPr/>
          </a:p>
          <a:p>
            <a:pPr marL="0" lvl="0" indent="0" algn="l" rtl="0">
              <a:lnSpc>
                <a:spcPct val="100000"/>
              </a:lnSpc>
              <a:spcBef>
                <a:spcPts val="0"/>
              </a:spcBef>
              <a:spcAft>
                <a:spcPts val="0"/>
              </a:spcAft>
              <a:buNone/>
            </a:pPr>
            <a:endParaRPr b="1"/>
          </a:p>
          <a:p>
            <a:pPr marL="0" lvl="0" indent="0" algn="l" rtl="0">
              <a:lnSpc>
                <a:spcPct val="100000"/>
              </a:lnSpc>
              <a:spcBef>
                <a:spcPts val="0"/>
              </a:spcBef>
              <a:spcAft>
                <a:spcPts val="0"/>
              </a:spcAft>
              <a:buNone/>
            </a:pPr>
            <a:r>
              <a:rPr lang="en-US" b="1" i="1"/>
              <a:t>Fun Fact</a:t>
            </a:r>
            <a:r>
              <a:rPr lang="en-US" i="1"/>
              <a:t>:</a:t>
            </a:r>
            <a:r>
              <a:rPr lang="en-US"/>
              <a:t> The closest exoplanet to Earth, Proxima Centauri b, is 4.2 light-years away—the equivalent of a grueling five-million-year trip by jet!</a:t>
            </a:r>
            <a:endParaRPr/>
          </a:p>
          <a:p>
            <a:pPr marL="13716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r>
              <a:rPr lang="en-US" b="1"/>
              <a:t>Image description:</a:t>
            </a:r>
            <a:r>
              <a:rPr lang="en-US"/>
              <a:t> This illustration shows what exoplanet K2-18 b (large blue planet) could look like based on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scie</a:t>
            </a:r>
            <a:r>
              <a:rPr lang="en-US"/>
              <a:t>ntific data. K2-18 b is over 8 times as massive as Earth and orbits the cool dwarf star K2-18 (smaller red circle, lower left) in the habitable zone and lies 120 light years from Earth. In this illustration, the exoplanet K2-18 c (image center) is shown between K2-18 b and its star.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Image credit &amp; source</a:t>
            </a:r>
            <a:r>
              <a:rPr lang="en-US"/>
              <a:t>: NASA, ESA, CSA, Joseph Olmsted (STScI); </a:t>
            </a:r>
            <a:r>
              <a:rPr lang="en-US" u="sng">
                <a:solidFill>
                  <a:schemeClr val="hlink"/>
                </a:solidFill>
                <a:hlinkClick r:id="rId3"/>
              </a:rPr>
              <a:t>https://www.astropix.org/image/stsci/2023-139a</a:t>
            </a:r>
            <a:r>
              <a:rPr lang="en-US"/>
              <a:t> </a:t>
            </a:r>
            <a:endParaRPr/>
          </a:p>
        </p:txBody>
      </p:sp>
      <p:sp>
        <p:nvSpPr>
          <p:cNvPr id="96" name="Google Shape;96;g36790cdca4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72ca7f3b64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5. Define Vocabulary</a:t>
            </a:r>
            <a:endParaRP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lvl="0" indent="0" algn="l" rtl="0">
              <a:lnSpc>
                <a:spcPct val="100000"/>
              </a:lnSpc>
              <a:spcBef>
                <a:spcPts val="0"/>
              </a:spcBef>
              <a:spcAft>
                <a:spcPts val="0"/>
              </a:spcAft>
              <a:buNone/>
            </a:pPr>
            <a:endParaRP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Use this slide to define vocabulary as needed.</a:t>
            </a:r>
          </a:p>
          <a:p>
            <a:pPr marL="0" lvl="0" indent="0" algn="l" rtl="0">
              <a:lnSpc>
                <a:spcPct val="100000"/>
              </a:lnSpc>
              <a:spcBef>
                <a:spcPts val="0"/>
              </a:spcBef>
              <a:spcAft>
                <a:spcPts val="0"/>
              </a:spcAft>
              <a:buNone/>
            </a:pPr>
            <a:endParaRPr dirty="0"/>
          </a:p>
          <a:p>
            <a:pPr marL="457200" lvl="0" indent="-304800" algn="l" rtl="0">
              <a:lnSpc>
                <a:spcPct val="100000"/>
              </a:lnSpc>
              <a:spcBef>
                <a:spcPts val="0"/>
              </a:spcBef>
              <a:spcAft>
                <a:spcPts val="0"/>
              </a:spcAft>
              <a:buClr>
                <a:schemeClr val="dk1"/>
              </a:buClr>
              <a:buSzPts val="1200"/>
              <a:buFont typeface="Calibri"/>
              <a:buChar char="●"/>
            </a:pPr>
            <a:r>
              <a:rPr lang="en-US" dirty="0"/>
              <a:t>A host star is any star with a confirmed planet orbiting around it. Our Sun is a host star. </a:t>
            </a:r>
            <a:endParaRPr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b="1" i="1" dirty="0"/>
              <a:t>Fun Fact</a:t>
            </a:r>
            <a:r>
              <a:rPr lang="en-US" i="1" dirty="0"/>
              <a:t>:</a:t>
            </a:r>
            <a:r>
              <a:rPr lang="en-US" dirty="0"/>
              <a:t> Some planets called “free-floating” or “rogue” planets do not orbit a star at all.</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Image description:</a:t>
            </a:r>
            <a:r>
              <a:rPr lang="en-US" dirty="0"/>
              <a:t> This artist’s concept depicts the TRAPPIST-1 exoplanet system, located about 40 light-years away from Earth. Several Earth-sized exoplanets orbit a red dwarf host star named TRAPPIST-1.</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 &amp; source</a:t>
            </a:r>
            <a:r>
              <a:rPr lang="en-US" dirty="0"/>
              <a:t>: NASA/JPL-Caltech/R. Hurt (IPAC) Science: NASA, ESA, and J. de Wit (MIT), H. Wakeford (University of Exeter/</a:t>
            </a:r>
            <a:r>
              <a:rPr lang="en-US" dirty="0" err="1"/>
              <a:t>STScI</a:t>
            </a:r>
            <a:r>
              <a:rPr lang="en-US" dirty="0"/>
              <a:t>), and N. Lewis (</a:t>
            </a:r>
            <a:r>
              <a:rPr lang="en-US" dirty="0" err="1"/>
              <a:t>STScI</a:t>
            </a:r>
            <a:r>
              <a:rPr lang="en-US" dirty="0"/>
              <a:t>); </a:t>
            </a:r>
            <a:r>
              <a:rPr lang="en-US" u="sng" dirty="0">
                <a:solidFill>
                  <a:schemeClr val="hlink"/>
                </a:solidFill>
                <a:hlinkClick r:id="rId3"/>
              </a:rPr>
              <a:t>http://www.spitzer.caltech.edu/images/6270-ssc2017-01b-Abstract-Concept-of-TRAPPIST-1-System</a:t>
            </a:r>
            <a:endParaRPr dirty="0"/>
          </a:p>
        </p:txBody>
      </p:sp>
      <p:sp>
        <p:nvSpPr>
          <p:cNvPr id="105" name="Google Shape;105;g372ca7f3b64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6ad332b0bd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6. Explain why astronomers study exoplanets</a:t>
            </a:r>
            <a:endParaRPr b="1"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Exoplanet systems help us better understand how planetary systems, including our own, form and evolve over time.  </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Scientists also study exoplanets because they could potentially support extraterrestrial life. </a:t>
            </a:r>
            <a:endParaRPr dirty="0"/>
          </a:p>
          <a:p>
            <a:pPr marL="13716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SzPts val="1400"/>
              <a:buNone/>
            </a:pPr>
            <a:r>
              <a:rPr lang="en-US" b="1" dirty="0"/>
              <a:t>Image description</a:t>
            </a:r>
            <a:r>
              <a:rPr lang="en-US" dirty="0"/>
              <a:t>: This artist's conception depicts the Kepler-10 star system, located about 560 light-years away near the Cygnus and Lyra constellations. NASA’s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Kepler</a:t>
            </a:r>
            <a:r>
              <a:rPr lang="en-US" dirty="0"/>
              <a:t> Space Telescope has discovered two planets around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the host star</a:t>
            </a:r>
            <a:r>
              <a:rPr lang="en-US" dirty="0"/>
              <a:t>: Kepler-10b, a small rocky exoplanet (depicted as a small dark spot against the yellow star) and Kepler-10c, a super-Earth (depicted as the larger foreground object). Both planets are blistering hot worlds.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Image credit </a:t>
            </a:r>
            <a:r>
              <a:rPr lang="en-US" b="1" dirty="0"/>
              <a:t>&amp;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source</a:t>
            </a:r>
            <a:r>
              <a:rPr lang="en-US" dirty="0"/>
              <a:t>: NASA/Ames/JPL-Caltech/T. Pyle; </a:t>
            </a:r>
            <a:r>
              <a:rPr lang="en-US" u="sng" dirty="0">
                <a:solidFill>
                  <a:schemeClr val="hlink"/>
                </a:solidFill>
                <a:hlinkClick r:id="rId3"/>
              </a:rPr>
              <a:t>http://www.spitzer.caltech.edu/images/3593-sig11-004-Kepler-10-Stellar-Family-Portrait</a:t>
            </a:r>
            <a:endParaRPr dirty="0"/>
          </a:p>
        </p:txBody>
      </p:sp>
      <p:sp>
        <p:nvSpPr>
          <p:cNvPr id="117" name="Google Shape;117;g36ad332b0bd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6ad332b0b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7. Explain that there are five main methods used to find exoplanets.</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b="1" dirty="0"/>
              <a:t>Direct Imaging Method:</a:t>
            </a:r>
            <a:r>
              <a:rPr lang="en-US" dirty="0"/>
              <a:t> Exoplanets are seen directly by using devices called coronagraphs to block out the host stars’ light.</a:t>
            </a:r>
            <a:endParaRPr dirty="0"/>
          </a:p>
          <a:p>
            <a:pPr marL="457200" lvl="0" indent="-304800" algn="l" rtl="0">
              <a:lnSpc>
                <a:spcPct val="100000"/>
              </a:lnSpc>
              <a:spcBef>
                <a:spcPts val="0"/>
              </a:spcBef>
              <a:spcAft>
                <a:spcPts val="0"/>
              </a:spcAft>
              <a:buClr>
                <a:schemeClr val="dk1"/>
              </a:buClr>
              <a:buSzPts val="1200"/>
              <a:buFont typeface="Calibri"/>
              <a:buChar char="●"/>
            </a:pPr>
            <a:r>
              <a:rPr lang="en-US" b="1" dirty="0"/>
              <a:t>Transit Method</a:t>
            </a:r>
            <a:r>
              <a:rPr lang="en-US" dirty="0"/>
              <a:t>: When a planet passes directly between a star and its observer (for example, a telescope), it dims the star’s light by a measurable amount. Transits can help determine a variety of exoplanet characteristics, including the time it takes to complete one full revolution around its host star (the planet’s orbital period), the size of the planet, and information about its atmosphere.</a:t>
            </a:r>
            <a:endParaRPr dirty="0"/>
          </a:p>
          <a:p>
            <a:pPr marL="457200" lvl="0" indent="-304800" algn="l" rtl="0">
              <a:spcBef>
                <a:spcPts val="0"/>
              </a:spcBef>
              <a:spcAft>
                <a:spcPts val="0"/>
              </a:spcAft>
              <a:buClr>
                <a:schemeClr val="dk1"/>
              </a:buClr>
              <a:buSzPts val="1200"/>
              <a:buFont typeface="Calibri"/>
              <a:buChar char="●"/>
            </a:pPr>
            <a:r>
              <a:rPr lang="en-US" b="1" dirty="0"/>
              <a:t>Gravitational Microlensing</a:t>
            </a:r>
            <a:r>
              <a:rPr lang="en-US" dirty="0"/>
              <a:t>: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Light from a distant star is magnified by a planet passing between the distant star and our telescopes. The foreground planet’s gravity acts as a lens that bends and focuses light from stars behind it. Astronomers look for brief blips in the brightness of distant stars that appear when those stars are lensed.</a:t>
            </a:r>
            <a:endParaRPr dirty="0"/>
          </a:p>
          <a:p>
            <a:pPr marL="457200" lvl="0" indent="-304800" algn="l" rtl="0">
              <a:lnSpc>
                <a:spcPct val="100000"/>
              </a:lnSpc>
              <a:spcBef>
                <a:spcPts val="0"/>
              </a:spcBef>
              <a:spcAft>
                <a:spcPts val="0"/>
              </a:spcAft>
              <a:buClr>
                <a:schemeClr val="dk1"/>
              </a:buClr>
              <a:buSzPts val="1200"/>
              <a:buFont typeface="Calibri"/>
              <a:buChar char="●"/>
            </a:pPr>
            <a:r>
              <a:rPr lang="en-US" b="1" dirty="0"/>
              <a:t>Astrometry</a:t>
            </a:r>
            <a:r>
              <a:rPr lang="en-US" dirty="0"/>
              <a:t>: As an exoplanet orbits its star, the gravitational tug between the star and the exoplanet causes the star to wobble. This method is used to measure subtle changes in the star’s position in the sky caused by the gravitationally induced wobble from an exoplanet.</a:t>
            </a:r>
            <a:endParaRPr dirty="0"/>
          </a:p>
          <a:p>
            <a:pPr marL="457200" lvl="0" indent="-304800" algn="l" rtl="0">
              <a:lnSpc>
                <a:spcPct val="100000"/>
              </a:lnSpc>
              <a:spcBef>
                <a:spcPts val="0"/>
              </a:spcBef>
              <a:spcAft>
                <a:spcPts val="0"/>
              </a:spcAft>
              <a:buClr>
                <a:schemeClr val="dk1"/>
              </a:buClr>
              <a:buSzPts val="1200"/>
              <a:buFont typeface="Calibri"/>
              <a:buChar char="●"/>
            </a:pPr>
            <a:r>
              <a:rPr lang="en-US" b="1" dirty="0"/>
              <a:t>Radial Velocity Method</a:t>
            </a:r>
            <a:r>
              <a:rPr lang="en-US" dirty="0"/>
              <a:t>: Like astrometry, the radial velocity method is used to detect the stellar wobble induced by an orbiting exoplanet. This wobble is measured as a slight change in the host star’s color which appears bluer or redder as the planet tugs the star toward and away from us.</a:t>
            </a:r>
            <a:endParaRPr dirty="0"/>
          </a:p>
          <a:p>
            <a:pPr marL="1828800" lvl="0" indent="0" algn="l" rtl="0">
              <a:lnSpc>
                <a:spcPct val="100000"/>
              </a:lnSpc>
              <a:spcBef>
                <a:spcPts val="0"/>
              </a:spcBef>
              <a:spcAft>
                <a:spcPts val="0"/>
              </a:spcAft>
              <a:buSzPts val="14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1" dirty="0"/>
              <a:t>Note</a:t>
            </a:r>
            <a:r>
              <a:rPr lang="en-US" i="1" dirty="0"/>
              <a:t>: </a:t>
            </a:r>
            <a:r>
              <a:rPr lang="en-US" sz="1200" b="0" i="0" u="sng" strike="noStrike" cap="none" dirty="0">
                <a:solidFill>
                  <a:schemeClr val="dk1"/>
                </a:solidFill>
                <a:effectLst/>
                <a:latin typeface="Calibri"/>
                <a:ea typeface="Calibri"/>
                <a:cs typeface="Calibri"/>
                <a:sym typeface="Calibri"/>
                <a:hlinkClick r:id="rId3"/>
              </a:rPr>
              <a:t>NASA’s Universe of Learning Finding Exoplanets Program Guide</a:t>
            </a:r>
            <a:r>
              <a:rPr lang="en-US" sz="1200" b="0" i="0" u="none" strike="noStrike" cap="none" dirty="0">
                <a:solidFill>
                  <a:schemeClr val="dk1"/>
                </a:solidFill>
                <a:effectLst/>
                <a:latin typeface="Calibri"/>
                <a:ea typeface="Calibri"/>
                <a:cs typeface="Calibri"/>
                <a:sym typeface="Calibri"/>
              </a:rPr>
              <a:t> </a:t>
            </a:r>
            <a:r>
              <a:rPr lang="en-US" dirty="0"/>
              <a:t>covers only direct imaging and the transit method. More details for these methods are provided in the following two slides.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More background information</a:t>
            </a:r>
            <a:r>
              <a:rPr lang="en-US" dirty="0"/>
              <a:t>: </a:t>
            </a:r>
            <a:endParaRPr dirty="0"/>
          </a:p>
          <a:p>
            <a:pPr marL="171450" lvl="0" indent="-171450" algn="l" rtl="0">
              <a:lnSpc>
                <a:spcPct val="100000"/>
              </a:lnSpc>
              <a:spcBef>
                <a:spcPts val="0"/>
              </a:spcBef>
              <a:spcAft>
                <a:spcPts val="0"/>
              </a:spcAft>
              <a:buSzPts val="1400"/>
              <a:buFont typeface="Wingdings" pitchFamily="2" charset="2"/>
              <a:buChar char="q"/>
            </a:pPr>
            <a:r>
              <a:rPr lang="en-US" dirty="0"/>
              <a:t>Visit NASA’s “5 Ways to Find a Planet” webpage for animations depicting these 5 planet detection methods: </a:t>
            </a:r>
            <a:r>
              <a:rPr lang="en-US" u="sng" dirty="0">
                <a:solidFill>
                  <a:schemeClr val="hlink"/>
                </a:solidFill>
                <a:hlinkClick r:id="rId4"/>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https://exoplanets.nasa.gov/alien-worlds/ways-to-find-a-planet/?intent=021</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endParaRPr dirty="0"/>
          </a:p>
          <a:p>
            <a:pPr marL="0" lvl="0" indent="0" algn="l" rtl="0">
              <a:lnSpc>
                <a:spcPct val="100000"/>
              </a:lnSpc>
              <a:spcBef>
                <a:spcPts val="0"/>
              </a:spcBef>
              <a:spcAft>
                <a:spcPts val="0"/>
              </a:spcAft>
              <a:buSzPts val="1400"/>
              <a:buNone/>
            </a:pPr>
            <a:endParaRPr dirty="0"/>
          </a:p>
        </p:txBody>
      </p:sp>
      <p:sp>
        <p:nvSpPr>
          <p:cNvPr id="127" name="Google Shape;127;g36ad332b0b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8. Explain how the direct imaging method works</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points to address:</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Powerful telescopes use devices called coronagraphs to block out the bright light of a star, making it possible to see the much fainter exoplanets hidden in the glare.</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This method is the only one where we can “see” planets directly. These direct images can be used to infer a planet’s temperature and orbit.</a:t>
            </a:r>
            <a:endParaRPr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b="1" i="1" dirty="0"/>
              <a:t>Fun Fact</a:t>
            </a:r>
            <a:r>
              <a:rPr lang="en-US" dirty="0"/>
              <a:t>: As of August 2025, there are only about 80 directly imaged exoplanets.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Tip</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Leave this slide on screen while facilitating the Lights, Coronagraph, Action! Direct Imaging Demonstration</a:t>
            </a:r>
            <a:r>
              <a:rPr lang="en-US" dirty="0"/>
              <a:t>: </a:t>
            </a:r>
            <a:r>
              <a:rPr lang="en-US" u="sng" dirty="0">
                <a:solidFill>
                  <a:schemeClr val="hlink"/>
                </a:solidFill>
                <a:hlinkClick r:id="rId3"/>
              </a:rPr>
              <a:t>https://universe-of-learning.org/contents/products/light-coronagraph-action</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400"/>
              <a:buNone/>
            </a:pPr>
            <a:r>
              <a:rPr lang="en-US" b="1" dirty="0"/>
              <a:t>Image description</a:t>
            </a:r>
            <a:r>
              <a:rPr lang="en-US" dirty="0"/>
              <a:t>: This image shows the four exoplanets (HR 8799 b, c, d, and e) of the HR 8799 system that are revealed once the host star’s light is blocked using a coronagraph.</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This image was taken in August of 2009 by a ground-based observatory called the Keck Telescope.</a:t>
            </a:r>
            <a:endParaRPr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Image credit &amp; source</a:t>
            </a:r>
            <a:r>
              <a:rPr lang="en-US" dirty="0"/>
              <a:t>: Infrared coronagraph images of HR 8799 from the Keck Telescope: Jason Wang (Caltech), Christian Marois (NRC Herzberg).</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More background information:</a:t>
            </a:r>
          </a:p>
          <a:p>
            <a:pPr marL="171450" lvl="0" indent="-171450" algn="l" rtl="0">
              <a:spcBef>
                <a:spcPts val="0"/>
              </a:spcBef>
              <a:spcAft>
                <a:spcPts val="0"/>
              </a:spcAft>
              <a:buSzPts val="1400"/>
              <a:buFont typeface="Wingdings" pitchFamily="2" charset="2"/>
              <a:buChar char="q"/>
            </a:pPr>
            <a:r>
              <a:rPr lang="en-US" dirty="0"/>
              <a:t>Visit the following </a:t>
            </a:r>
            <a:r>
              <a:rPr lang="en-US" dirty="0" err="1"/>
              <a:t>ViewSpace</a:t>
            </a:r>
            <a:r>
              <a:rPr lang="en-US" dirty="0"/>
              <a:t> page to explore an interactive depicting the four HR 8799 system exoplanets: </a:t>
            </a:r>
            <a:r>
              <a:rPr lang="en-US" u="sng" dirty="0">
                <a:solidFill>
                  <a:schemeClr val="hlink"/>
                </a:solidFill>
                <a:hlinkClick r:id="rId4"/>
              </a:rPr>
              <a:t>https://viewspace.org/interactives/unveiling_invisible_universe/detecting_other_worlds/direct_imaging</a:t>
            </a:r>
            <a:endParaRPr dirty="0"/>
          </a:p>
          <a:p>
            <a:pPr marL="0" lvl="0" indent="0" algn="l" rtl="0">
              <a:lnSpc>
                <a:spcPct val="100000"/>
              </a:lnSpc>
              <a:spcBef>
                <a:spcPts val="0"/>
              </a:spcBef>
              <a:spcAft>
                <a:spcPts val="0"/>
              </a:spcAft>
              <a:buSzPts val="1400"/>
              <a:buNone/>
            </a:pPr>
            <a:endParaRPr dirty="0"/>
          </a:p>
        </p:txBody>
      </p:sp>
      <p:sp>
        <p:nvSpPr>
          <p:cNvPr id="149" name="Google Shape;1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72ca7f3b64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t>10. Explain what we learn about exoplanets using the direct imaging method</a:t>
            </a:r>
            <a:endParaRPr b="1"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Key point to address:</a:t>
            </a:r>
            <a:endParaRPr dirty="0"/>
          </a:p>
          <a:p>
            <a:pPr marL="457200" lvl="0" indent="-317500" algn="l" rtl="0">
              <a:lnSpc>
                <a:spcPct val="100000"/>
              </a:lnSpc>
              <a:spcBef>
                <a:spcPts val="0"/>
              </a:spcBef>
              <a:spcAft>
                <a:spcPts val="0"/>
              </a:spcAft>
              <a:buSzPts val="1400"/>
              <a:buChar char="●"/>
            </a:pPr>
            <a:r>
              <a:rPr lang="en-US" dirty="0"/>
              <a:t>Multiple direct imaging observations, taken at different times, help astronomers predict full orbits and determine if we are viewing the system from the side or from above/below.</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Image Description</a:t>
            </a:r>
            <a:r>
              <a:rPr lang="en-US" dirty="0"/>
              <a:t>: This image once again shows the four exoplanets of the HR 8799 system. This image was taken in October of 2013– about four years after the image in the previous slide. The labels in this image show the estimated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orbital period </a:t>
            </a:r>
            <a:r>
              <a:rPr lang="en-US" dirty="0"/>
              <a:t>for the inner three planets. Notice how the position of the planets has changed slightly.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i="1" dirty="0"/>
              <a:t>Tip:</a:t>
            </a:r>
            <a:r>
              <a:rPr lang="en-US" i="1" dirty="0"/>
              <a:t> Quickly switch back-and-forth between this slide and the previous slide to make the change more noticeable for the audience.</a:t>
            </a:r>
            <a:r>
              <a:rPr lang="en-US" dirty="0"/>
              <a:t> </a:t>
            </a:r>
            <a:r>
              <a:rPr lang="en-US" i="1" dirty="0"/>
              <a:t>Alternatively, you can also quickly scroll through the following interactive slider: </a:t>
            </a:r>
            <a:r>
              <a:rPr lang="en-US" u="sng" dirty="0">
                <a:solidFill>
                  <a:schemeClr val="hlink"/>
                </a:solidFill>
                <a:hlinkClick r:id="rId3"/>
              </a:rPr>
              <a:t>https://viewspace.org/interactives/unveiling_invisible_universe/detecting_other_worlds/direct_imaging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a:t>
            </a:r>
            <a:r>
              <a:rPr lang="en-US" dirty="0"/>
              <a:t>: Infrared coronagraph images of HR 8799 from the Keck Telescope: Jason Wang (Caltech), Christian Marois (NRC Herzberg).</a:t>
            </a:r>
            <a:endParaRPr dirty="0"/>
          </a:p>
        </p:txBody>
      </p:sp>
      <p:sp>
        <p:nvSpPr>
          <p:cNvPr id="170" name="Google Shape;170;g372ca7f3b6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72ca7f3b64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9</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Define Vocabulary</a:t>
            </a:r>
            <a:endParaRP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0" lvl="0" indent="0" algn="l" rtl="0">
              <a:spcBef>
                <a:spcPts val="0"/>
              </a:spcBef>
              <a:spcAft>
                <a:spcPts val="0"/>
              </a:spcAft>
              <a:buNone/>
            </a:pP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endParaRPr>
          </a:p>
          <a:p>
            <a:pPr marL="0" lvl="0" indent="0" algn="l" rtl="0">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Use this slide to define vocabulary as needed.</a:t>
            </a:r>
            <a:endParaRPr dirty="0"/>
          </a:p>
          <a:p>
            <a:pPr marL="457200" lvl="0" indent="-304800" algn="l" rtl="0">
              <a:lnSpc>
                <a:spcPct val="100000"/>
              </a:lnSpc>
              <a:spcBef>
                <a:spcPts val="0"/>
              </a:spcBef>
              <a:spcAft>
                <a:spcPts val="0"/>
              </a:spcAft>
              <a:buClr>
                <a:schemeClr val="dk1"/>
              </a:buClr>
              <a:buSzPts val="1200"/>
              <a:buFont typeface="Calibri"/>
              <a:buChar char="●"/>
            </a:pPr>
            <a:r>
              <a:rPr lang="en-US" dirty="0"/>
              <a:t>A planet’s orbital period is the time it takes the planet to complete one full revolution around its host star.</a:t>
            </a:r>
            <a:endParaRPr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Ask Participants: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What is the orbital period of the Earth around the Sun?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Answer</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365.25 days. The extra quarter day is the reason why we have leap years – to keep the calendar aligned with the Earth’s orbit!</a:t>
            </a:r>
            <a:endParaRPr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r>
              <a:rPr lang="en-US"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Fun Fact</a:t>
            </a:r>
            <a:r>
              <a:rPr lang="en-US" dirty="0"/>
              <a:t>: Exoplanet orbital periods can range from a couple hours to millions of years!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Image description: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 This diagram shows the Earth’s elliptical orbit around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the</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 Sun. The Earth’s orbital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period</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 is the time it takes Earth to travel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the</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 full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ellipse. For planets, the point in their orbit closest to their star is called perihelion. The farthest point is called aphelion. For the moon and satellites, the closest point in their orbit is called perigee and the farthest, apogee.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Image credit &amp; source</a:t>
            </a:r>
            <a:r>
              <a:rPr lang="en-US" dirty="0"/>
              <a:t>: NOAA; </a:t>
            </a:r>
            <a:r>
              <a:rPr lang="en-US" u="sng" dirty="0">
                <a:solidFill>
                  <a:schemeClr val="hlink"/>
                </a:solidFill>
                <a:hlinkClick r:id="rId3"/>
              </a:rPr>
              <a:t>https://spaceplace.nasa.gov/orbits/en/</a:t>
            </a:r>
            <a:r>
              <a:rPr lang="en-US" dirty="0"/>
              <a:t> </a:t>
            </a:r>
            <a:endParaRPr dirty="0"/>
          </a:p>
        </p:txBody>
      </p:sp>
      <p:sp>
        <p:nvSpPr>
          <p:cNvPr id="159" name="Google Shape;159;g372ca7f3b64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7"/>
        <p:cNvGrpSpPr/>
        <p:nvPr/>
      </p:nvGrpSpPr>
      <p:grpSpPr>
        <a:xfrm>
          <a:off x="0" y="0"/>
          <a:ext cx="0" cy="0"/>
          <a:chOff x="0" y="0"/>
          <a:chExt cx="0" cy="0"/>
        </a:xfrm>
      </p:grpSpPr>
      <p:sp>
        <p:nvSpPr>
          <p:cNvPr id="18" name="Google Shape;18;p12"/>
          <p:cNvSpPr txBox="1">
            <a:spLocks noGrp="1"/>
          </p:cNvSpPr>
          <p:nvPr>
            <p:ph type="sldNum" idx="12"/>
          </p:nvPr>
        </p:nvSpPr>
        <p:spPr>
          <a:xfrm>
            <a:off x="518494" y="6493978"/>
            <a:ext cx="3840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
        <p:nvSpPr>
          <p:cNvPr id="19" name="Google Shape;19;p12"/>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lt1"/>
                </a:solidFill>
                <a:latin typeface="Tw Cen MT" panose="020B0602020104020603" pitchFamily="34"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4"/>
        <p:cNvGrpSpPr/>
        <p:nvPr/>
      </p:nvGrpSpPr>
      <p:grpSpPr>
        <a:xfrm>
          <a:off x="0" y="0"/>
          <a:ext cx="0" cy="0"/>
          <a:chOff x="0" y="0"/>
          <a:chExt cx="0" cy="0"/>
        </a:xfrm>
      </p:grpSpPr>
      <p:pic>
        <p:nvPicPr>
          <p:cNvPr id="25" name="Google Shape;25;p14"/>
          <p:cNvPicPr preferRelativeResize="0"/>
          <p:nvPr/>
        </p:nvPicPr>
        <p:blipFill rotWithShape="1">
          <a:blip r:embed="rId2">
            <a:alphaModFix/>
          </a:blip>
          <a:srcRect/>
          <a:stretch/>
        </p:blipFill>
        <p:spPr>
          <a:xfrm>
            <a:off x="1353283" y="2728473"/>
            <a:ext cx="2237680" cy="509021"/>
          </a:xfrm>
          <a:prstGeom prst="rect">
            <a:avLst/>
          </a:prstGeom>
          <a:noFill/>
          <a:ln>
            <a:noFill/>
          </a:ln>
        </p:spPr>
      </p:pic>
      <p:sp>
        <p:nvSpPr>
          <p:cNvPr id="26" name="Google Shape;26;p14"/>
          <p:cNvSpPr txBox="1">
            <a:spLocks noGrp="1"/>
          </p:cNvSpPr>
          <p:nvPr>
            <p:ph type="title"/>
          </p:nvPr>
        </p:nvSpPr>
        <p:spPr>
          <a:xfrm>
            <a:off x="1198880" y="4236085"/>
            <a:ext cx="78942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6500"/>
              <a:buFont typeface="Twentieth Century"/>
              <a:buNone/>
              <a:defRPr sz="6500" b="1"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7"/>
        <p:cNvGrpSpPr/>
        <p:nvPr/>
      </p:nvGrpSpPr>
      <p:grpSpPr>
        <a:xfrm>
          <a:off x="0" y="0"/>
          <a:ext cx="0" cy="0"/>
          <a:chOff x="0" y="0"/>
          <a:chExt cx="0" cy="0"/>
        </a:xfrm>
      </p:grpSpPr>
      <p:sp>
        <p:nvSpPr>
          <p:cNvPr id="38" name="Google Shape;38;p18"/>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
        <p:nvSpPr>
          <p:cNvPr id="39" name="Google Shape;39;p18"/>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8"/>
          <p:cNvSpPr txBox="1">
            <a:spLocks noGrp="1"/>
          </p:cNvSpPr>
          <p:nvPr>
            <p:ph type="title"/>
          </p:nvPr>
        </p:nvSpPr>
        <p:spPr>
          <a:xfrm>
            <a:off x="838200" y="1085935"/>
            <a:ext cx="10515600" cy="132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Tw Cen MT" panose="020B0602020104020603" pitchFamily="34"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
          <p:cNvSpPr>
            <a:spLocks noGrp="1"/>
          </p:cNvSpPr>
          <p:nvPr>
            <p:ph type="pic" idx="2"/>
          </p:nvPr>
        </p:nvSpPr>
        <p:spPr>
          <a:xfrm>
            <a:off x="1144102" y="2620543"/>
            <a:ext cx="1662000" cy="1662000"/>
          </a:xfrm>
          <a:prstGeom prst="ellipse">
            <a:avLst/>
          </a:prstGeom>
          <a:noFill/>
          <a:ln>
            <a:noFill/>
          </a:ln>
        </p:spPr>
      </p:sp>
      <p:sp>
        <p:nvSpPr>
          <p:cNvPr id="42" name="Google Shape;42;p18"/>
          <p:cNvSpPr>
            <a:spLocks noGrp="1"/>
          </p:cNvSpPr>
          <p:nvPr>
            <p:ph type="pic" idx="3"/>
          </p:nvPr>
        </p:nvSpPr>
        <p:spPr>
          <a:xfrm>
            <a:off x="3173626" y="2620543"/>
            <a:ext cx="1662000" cy="1662000"/>
          </a:xfrm>
          <a:prstGeom prst="ellipse">
            <a:avLst/>
          </a:prstGeom>
          <a:noFill/>
          <a:ln>
            <a:noFill/>
          </a:ln>
        </p:spPr>
      </p:sp>
      <p:sp>
        <p:nvSpPr>
          <p:cNvPr id="43" name="Google Shape;43;p18"/>
          <p:cNvSpPr>
            <a:spLocks noGrp="1"/>
          </p:cNvSpPr>
          <p:nvPr>
            <p:ph type="pic" idx="4"/>
          </p:nvPr>
        </p:nvSpPr>
        <p:spPr>
          <a:xfrm>
            <a:off x="5214300" y="2620543"/>
            <a:ext cx="1662000" cy="1662000"/>
          </a:xfrm>
          <a:prstGeom prst="ellipse">
            <a:avLst/>
          </a:prstGeom>
          <a:noFill/>
          <a:ln>
            <a:noFill/>
          </a:ln>
        </p:spPr>
      </p:sp>
      <p:sp>
        <p:nvSpPr>
          <p:cNvPr id="44" name="Google Shape;44;p18"/>
          <p:cNvSpPr>
            <a:spLocks noGrp="1"/>
          </p:cNvSpPr>
          <p:nvPr>
            <p:ph type="pic" idx="5"/>
          </p:nvPr>
        </p:nvSpPr>
        <p:spPr>
          <a:xfrm>
            <a:off x="7254974" y="2620543"/>
            <a:ext cx="1662000" cy="1662000"/>
          </a:xfrm>
          <a:prstGeom prst="ellipse">
            <a:avLst/>
          </a:prstGeom>
          <a:noFill/>
          <a:ln>
            <a:noFill/>
          </a:ln>
        </p:spPr>
      </p:sp>
      <p:sp>
        <p:nvSpPr>
          <p:cNvPr id="45" name="Google Shape;45;p18"/>
          <p:cNvSpPr>
            <a:spLocks noGrp="1"/>
          </p:cNvSpPr>
          <p:nvPr>
            <p:ph type="pic" idx="6"/>
          </p:nvPr>
        </p:nvSpPr>
        <p:spPr>
          <a:xfrm>
            <a:off x="9306799" y="2620543"/>
            <a:ext cx="1662000" cy="1662000"/>
          </a:xfrm>
          <a:prstGeom prst="ellipse">
            <a:avLst/>
          </a:prstGeom>
          <a:noFill/>
          <a:ln>
            <a:noFill/>
          </a:ln>
        </p:spPr>
      </p:sp>
      <p:sp>
        <p:nvSpPr>
          <p:cNvPr id="46" name="Google Shape;46;p18"/>
          <p:cNvSpPr txBox="1">
            <a:spLocks noGrp="1"/>
          </p:cNvSpPr>
          <p:nvPr>
            <p:ph type="body" idx="1"/>
          </p:nvPr>
        </p:nvSpPr>
        <p:spPr>
          <a:xfrm>
            <a:off x="959004" y="43844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1"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dirty="0"/>
          </a:p>
        </p:txBody>
      </p:sp>
      <p:sp>
        <p:nvSpPr>
          <p:cNvPr id="47" name="Google Shape;47;p18"/>
          <p:cNvSpPr txBox="1">
            <a:spLocks noGrp="1"/>
          </p:cNvSpPr>
          <p:nvPr>
            <p:ph type="body" idx="7"/>
          </p:nvPr>
        </p:nvSpPr>
        <p:spPr>
          <a:xfrm>
            <a:off x="959004" y="48416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8" name="Google Shape;48;p18"/>
          <p:cNvSpPr txBox="1">
            <a:spLocks noGrp="1"/>
          </p:cNvSpPr>
          <p:nvPr>
            <p:ph type="body" idx="8"/>
          </p:nvPr>
        </p:nvSpPr>
        <p:spPr>
          <a:xfrm>
            <a:off x="2988528" y="43844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1"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9" name="Google Shape;49;p18"/>
          <p:cNvSpPr txBox="1">
            <a:spLocks noGrp="1"/>
          </p:cNvSpPr>
          <p:nvPr>
            <p:ph type="body" idx="9"/>
          </p:nvPr>
        </p:nvSpPr>
        <p:spPr>
          <a:xfrm>
            <a:off x="2988528" y="48416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0" name="Google Shape;50;p18"/>
          <p:cNvSpPr txBox="1">
            <a:spLocks noGrp="1"/>
          </p:cNvSpPr>
          <p:nvPr>
            <p:ph type="body" idx="13"/>
          </p:nvPr>
        </p:nvSpPr>
        <p:spPr>
          <a:xfrm>
            <a:off x="5029202" y="43844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1"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18"/>
          <p:cNvSpPr txBox="1">
            <a:spLocks noGrp="1"/>
          </p:cNvSpPr>
          <p:nvPr>
            <p:ph type="body" idx="14"/>
          </p:nvPr>
        </p:nvSpPr>
        <p:spPr>
          <a:xfrm>
            <a:off x="5029202" y="48416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2" name="Google Shape;52;p18"/>
          <p:cNvSpPr txBox="1">
            <a:spLocks noGrp="1"/>
          </p:cNvSpPr>
          <p:nvPr>
            <p:ph type="body" idx="15"/>
          </p:nvPr>
        </p:nvSpPr>
        <p:spPr>
          <a:xfrm>
            <a:off x="7069876" y="43844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1"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18"/>
          <p:cNvSpPr txBox="1">
            <a:spLocks noGrp="1"/>
          </p:cNvSpPr>
          <p:nvPr>
            <p:ph type="body" idx="16"/>
          </p:nvPr>
        </p:nvSpPr>
        <p:spPr>
          <a:xfrm>
            <a:off x="7069876" y="48416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18"/>
          <p:cNvSpPr txBox="1">
            <a:spLocks noGrp="1"/>
          </p:cNvSpPr>
          <p:nvPr>
            <p:ph type="body" idx="17"/>
          </p:nvPr>
        </p:nvSpPr>
        <p:spPr>
          <a:xfrm>
            <a:off x="9121701" y="43844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1"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5" name="Google Shape;55;p18"/>
          <p:cNvSpPr txBox="1">
            <a:spLocks noGrp="1"/>
          </p:cNvSpPr>
          <p:nvPr>
            <p:ph type="body" idx="18"/>
          </p:nvPr>
        </p:nvSpPr>
        <p:spPr>
          <a:xfrm>
            <a:off x="9121701" y="4841667"/>
            <a:ext cx="2032200" cy="44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400"/>
              <a:buFont typeface="Arial"/>
              <a:buNone/>
              <a:defRPr sz="14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5"/>
        <p:cNvGrpSpPr/>
        <p:nvPr/>
      </p:nvGrpSpPr>
      <p:grpSpPr>
        <a:xfrm>
          <a:off x="0" y="0"/>
          <a:ext cx="0" cy="0"/>
          <a:chOff x="0" y="0"/>
          <a:chExt cx="0" cy="0"/>
        </a:xfrm>
      </p:grpSpPr>
      <p:sp>
        <p:nvSpPr>
          <p:cNvPr id="66" name="Google Shape;66;p16"/>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16"/>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lt1"/>
                </a:solidFill>
                <a:latin typeface="Tw Cen MT" panose="020B0602020104020603" pitchFamily="34"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8" name="Google Shape;68;p16"/>
          <p:cNvSpPr txBox="1">
            <a:spLocks noGrp="1"/>
          </p:cNvSpPr>
          <p:nvPr>
            <p:ph type="title"/>
          </p:nvPr>
        </p:nvSpPr>
        <p:spPr>
          <a:xfrm>
            <a:off x="1013494" y="1783683"/>
            <a:ext cx="5213100" cy="46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w Cen MT" panose="020B0602020104020603" pitchFamily="34" charset="77"/>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body" idx="1"/>
          </p:nvPr>
        </p:nvSpPr>
        <p:spPr>
          <a:xfrm>
            <a:off x="1013275" y="2385701"/>
            <a:ext cx="5213400" cy="2721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0" name="Google Shape;70;p16"/>
          <p:cNvSpPr>
            <a:spLocks noGrp="1"/>
          </p:cNvSpPr>
          <p:nvPr>
            <p:ph type="pic" idx="2"/>
          </p:nvPr>
        </p:nvSpPr>
        <p:spPr>
          <a:xfrm>
            <a:off x="6486975" y="1784038"/>
            <a:ext cx="4671900" cy="33225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pic>
        <p:nvPicPr>
          <p:cNvPr id="10" name="Google Shape;10;p11"/>
          <p:cNvPicPr preferRelativeResize="0"/>
          <p:nvPr/>
        </p:nvPicPr>
        <p:blipFill rotWithShape="1">
          <a:blip r:embed="rId4">
            <a:alphaModFix/>
          </a:blip>
          <a:srcRect/>
          <a:stretch/>
        </p:blipFill>
        <p:spPr>
          <a:xfrm>
            <a:off x="329850" y="125650"/>
            <a:ext cx="1288317" cy="293063"/>
          </a:xfrm>
          <a:prstGeom prst="rect">
            <a:avLst/>
          </a:prstGeom>
          <a:noFill/>
          <a:ln>
            <a:noFill/>
          </a:ln>
        </p:spPr>
      </p:pic>
      <p:sp>
        <p:nvSpPr>
          <p:cNvPr id="11" name="Google Shape;11;p11"/>
          <p:cNvSpPr txBox="1">
            <a:spLocks noGrp="1"/>
          </p:cNvSpPr>
          <p:nvPr>
            <p:ph type="sldNum" idx="12"/>
          </p:nvPr>
        </p:nvSpPr>
        <p:spPr>
          <a:xfrm>
            <a:off x="518494" y="6387103"/>
            <a:ext cx="384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
        <p:nvSpPr>
          <p:cNvPr id="12" name="Google Shape;12;p11"/>
          <p:cNvSpPr txBox="1">
            <a:spLocks noGrp="1"/>
          </p:cNvSpPr>
          <p:nvPr>
            <p:ph type="ftr" idx="11"/>
          </p:nvPr>
        </p:nvSpPr>
        <p:spPr>
          <a:xfrm>
            <a:off x="914400" y="6386000"/>
            <a:ext cx="19833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3" name="Google Shape;13;p11"/>
          <p:cNvPicPr preferRelativeResize="0"/>
          <p:nvPr/>
        </p:nvPicPr>
        <p:blipFill rotWithShape="1">
          <a:blip r:embed="rId5">
            <a:alphaModFix/>
          </a:blip>
          <a:srcRect/>
          <a:stretch/>
        </p:blipFill>
        <p:spPr>
          <a:xfrm>
            <a:off x="605643" y="569960"/>
            <a:ext cx="11014448" cy="5678138"/>
          </a:xfrm>
          <a:prstGeom prst="rect">
            <a:avLst/>
          </a:prstGeom>
          <a:noFill/>
          <a:ln>
            <a:noFill/>
          </a:ln>
        </p:spPr>
      </p:pic>
      <p:sp>
        <p:nvSpPr>
          <p:cNvPr id="14" name="Google Shape;14;p11"/>
          <p:cNvSpPr/>
          <p:nvPr/>
        </p:nvSpPr>
        <p:spPr>
          <a:xfrm rot="10800000" flipH="1">
            <a:off x="0" y="6858118"/>
            <a:ext cx="12192000" cy="45600"/>
          </a:xfrm>
          <a:prstGeom prst="rect">
            <a:avLst/>
          </a:prstGeom>
          <a:gradFill>
            <a:gsLst>
              <a:gs pos="0">
                <a:srgbClr val="87A1D5"/>
              </a:gs>
              <a:gs pos="55000">
                <a:srgbClr val="87A1D5"/>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5" name="Google Shape;15;p11"/>
          <p:cNvSpPr/>
          <p:nvPr/>
        </p:nvSpPr>
        <p:spPr>
          <a:xfrm>
            <a:off x="11141034" y="5807034"/>
            <a:ext cx="1053775" cy="1053775"/>
          </a:xfrm>
          <a:custGeom>
            <a:avLst/>
            <a:gdLst/>
            <a:ahLst/>
            <a:cxnLst/>
            <a:rect l="l" t="t" r="r" b="b"/>
            <a:pathLst>
              <a:path w="2828926" h="2828926" extrusionOk="0">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7A1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16" name="Google Shape;16;p11"/>
          <p:cNvPicPr preferRelativeResize="0"/>
          <p:nvPr/>
        </p:nvPicPr>
        <p:blipFill rotWithShape="1">
          <a:blip r:embed="rId6">
            <a:alphaModFix/>
          </a:blip>
          <a:srcRect/>
          <a:stretch/>
        </p:blipFill>
        <p:spPr>
          <a:xfrm>
            <a:off x="11235817" y="5895195"/>
            <a:ext cx="874644" cy="8746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
        <p:cNvGrpSpPr/>
        <p:nvPr/>
      </p:nvGrpSpPr>
      <p:grpSpPr>
        <a:xfrm>
          <a:off x="0" y="0"/>
          <a:ext cx="0" cy="0"/>
          <a:chOff x="0" y="0"/>
          <a:chExt cx="0" cy="0"/>
        </a:xfrm>
      </p:grpSpPr>
      <p:sp>
        <p:nvSpPr>
          <p:cNvPr id="21" name="Google Shape;21;p13"/>
          <p:cNvSpPr/>
          <p:nvPr/>
        </p:nvSpPr>
        <p:spPr>
          <a:xfrm>
            <a:off x="0" y="6709558"/>
            <a:ext cx="12192000" cy="148500"/>
          </a:xfrm>
          <a:prstGeom prst="rect">
            <a:avLst/>
          </a:prstGeom>
          <a:gradFill>
            <a:gsLst>
              <a:gs pos="0">
                <a:srgbClr val="87A1D5"/>
              </a:gs>
              <a:gs pos="55000">
                <a:srgbClr val="87A1D5"/>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22" name="Google Shape;22;p13"/>
          <p:cNvSpPr/>
          <p:nvPr/>
        </p:nvSpPr>
        <p:spPr>
          <a:xfrm>
            <a:off x="10607328" y="5124886"/>
            <a:ext cx="1584199" cy="1584199"/>
          </a:xfrm>
          <a:custGeom>
            <a:avLst/>
            <a:gdLst/>
            <a:ahLst/>
            <a:cxnLst/>
            <a:rect l="l" t="t" r="r" b="b"/>
            <a:pathLst>
              <a:path w="2828926" h="2828926" extrusionOk="0">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7A1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23" name="Google Shape;23;p13"/>
          <p:cNvPicPr preferRelativeResize="0"/>
          <p:nvPr/>
        </p:nvPicPr>
        <p:blipFill rotWithShape="1">
          <a:blip r:embed="rId4">
            <a:alphaModFix/>
          </a:blip>
          <a:srcRect/>
          <a:stretch/>
        </p:blipFill>
        <p:spPr>
          <a:xfrm>
            <a:off x="10803316" y="5320874"/>
            <a:ext cx="1192695" cy="119269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
        <p:cNvGrpSpPr/>
        <p:nvPr/>
      </p:nvGrpSpPr>
      <p:grpSpPr>
        <a:xfrm>
          <a:off x="0" y="0"/>
          <a:ext cx="0" cy="0"/>
          <a:chOff x="0" y="0"/>
          <a:chExt cx="0" cy="0"/>
        </a:xfrm>
      </p:grpSpPr>
      <p:pic>
        <p:nvPicPr>
          <p:cNvPr id="28" name="Google Shape;28;p17"/>
          <p:cNvPicPr preferRelativeResize="0"/>
          <p:nvPr/>
        </p:nvPicPr>
        <p:blipFill rotWithShape="1">
          <a:blip r:embed="rId4">
            <a:alphaModFix/>
          </a:blip>
          <a:srcRect/>
          <a:stretch/>
        </p:blipFill>
        <p:spPr>
          <a:xfrm>
            <a:off x="329850" y="125650"/>
            <a:ext cx="1288317" cy="293063"/>
          </a:xfrm>
          <a:prstGeom prst="rect">
            <a:avLst/>
          </a:prstGeom>
          <a:noFill/>
          <a:ln>
            <a:noFill/>
          </a:ln>
        </p:spPr>
      </p:pic>
      <p:sp>
        <p:nvSpPr>
          <p:cNvPr id="29" name="Google Shape;29;p17"/>
          <p:cNvSpPr/>
          <p:nvPr/>
        </p:nvSpPr>
        <p:spPr>
          <a:xfrm rot="10800000" flipH="1">
            <a:off x="0" y="7784394"/>
            <a:ext cx="12192000" cy="45600"/>
          </a:xfrm>
          <a:prstGeom prst="rect">
            <a:avLst/>
          </a:prstGeom>
          <a:gradFill>
            <a:gsLst>
              <a:gs pos="0">
                <a:srgbClr val="ACD997"/>
              </a:gs>
              <a:gs pos="55000">
                <a:srgbClr val="ACD997"/>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0" name="Google Shape;30;p17"/>
          <p:cNvSpPr txBox="1">
            <a:spLocks noGrp="1"/>
          </p:cNvSpPr>
          <p:nvPr>
            <p:ph type="sldNum" idx="12"/>
          </p:nvPr>
        </p:nvSpPr>
        <p:spPr>
          <a:xfrm>
            <a:off x="518494" y="6387103"/>
            <a:ext cx="384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
        <p:nvSpPr>
          <p:cNvPr id="31" name="Google Shape;31;p17"/>
          <p:cNvSpPr txBox="1">
            <a:spLocks noGrp="1"/>
          </p:cNvSpPr>
          <p:nvPr>
            <p:ph type="ftr" idx="11"/>
          </p:nvPr>
        </p:nvSpPr>
        <p:spPr>
          <a:xfrm>
            <a:off x="914400" y="6386000"/>
            <a:ext cx="19833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lang="en-US"/>
          </a:p>
        </p:txBody>
      </p:sp>
      <p:pic>
        <p:nvPicPr>
          <p:cNvPr id="32" name="Google Shape;32;p17"/>
          <p:cNvPicPr preferRelativeResize="0"/>
          <p:nvPr/>
        </p:nvPicPr>
        <p:blipFill rotWithShape="1">
          <a:blip r:embed="rId5">
            <a:alphaModFix/>
          </a:blip>
          <a:srcRect/>
          <a:stretch/>
        </p:blipFill>
        <p:spPr>
          <a:xfrm>
            <a:off x="605643" y="569960"/>
            <a:ext cx="11014448" cy="5678138"/>
          </a:xfrm>
          <a:prstGeom prst="rect">
            <a:avLst/>
          </a:prstGeom>
          <a:noFill/>
          <a:ln>
            <a:noFill/>
          </a:ln>
        </p:spPr>
      </p:pic>
      <p:sp>
        <p:nvSpPr>
          <p:cNvPr id="33" name="Google Shape;33;p17"/>
          <p:cNvSpPr/>
          <p:nvPr/>
        </p:nvSpPr>
        <p:spPr>
          <a:xfrm rot="10800000" flipH="1">
            <a:off x="0" y="6858118"/>
            <a:ext cx="12192000" cy="45600"/>
          </a:xfrm>
          <a:prstGeom prst="rect">
            <a:avLst/>
          </a:prstGeom>
          <a:gradFill>
            <a:gsLst>
              <a:gs pos="0">
                <a:srgbClr val="87A1D5"/>
              </a:gs>
              <a:gs pos="55000">
                <a:srgbClr val="87A1D5"/>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4" name="Google Shape;34;p17"/>
          <p:cNvSpPr txBox="1">
            <a:spLocks noGrp="1"/>
          </p:cNvSpPr>
          <p:nvPr>
            <p:ph type="title"/>
          </p:nvPr>
        </p:nvSpPr>
        <p:spPr>
          <a:xfrm>
            <a:off x="838200" y="1085935"/>
            <a:ext cx="10515600" cy="13257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200"/>
              <a:buFont typeface="Twentieth Century"/>
              <a:buNone/>
              <a:defRPr sz="3200" b="1"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5" name="Google Shape;35;p17"/>
          <p:cNvSpPr/>
          <p:nvPr/>
        </p:nvSpPr>
        <p:spPr>
          <a:xfrm>
            <a:off x="11141034" y="5807034"/>
            <a:ext cx="1053775" cy="1053775"/>
          </a:xfrm>
          <a:custGeom>
            <a:avLst/>
            <a:gdLst/>
            <a:ahLst/>
            <a:cxnLst/>
            <a:rect l="l" t="t" r="r" b="b"/>
            <a:pathLst>
              <a:path w="2828926" h="2828926" extrusionOk="0">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7A1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36" name="Google Shape;36;p17"/>
          <p:cNvPicPr preferRelativeResize="0"/>
          <p:nvPr/>
        </p:nvPicPr>
        <p:blipFill rotWithShape="1">
          <a:blip r:embed="rId6">
            <a:alphaModFix/>
          </a:blip>
          <a:srcRect/>
          <a:stretch/>
        </p:blipFill>
        <p:spPr>
          <a:xfrm>
            <a:off x="11235817" y="5895195"/>
            <a:ext cx="874644" cy="8746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77"/>
          <a:ea typeface="Tw Cen MT" panose="020B06020201040206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
        <p:cNvGrpSpPr/>
        <p:nvPr/>
      </p:nvGrpSpPr>
      <p:grpSpPr>
        <a:xfrm>
          <a:off x="0" y="0"/>
          <a:ext cx="0" cy="0"/>
          <a:chOff x="0" y="0"/>
          <a:chExt cx="0" cy="0"/>
        </a:xfrm>
      </p:grpSpPr>
      <p:pic>
        <p:nvPicPr>
          <p:cNvPr id="57" name="Google Shape;57;p15"/>
          <p:cNvPicPr preferRelativeResize="0"/>
          <p:nvPr/>
        </p:nvPicPr>
        <p:blipFill rotWithShape="1">
          <a:blip r:embed="rId4">
            <a:alphaModFix/>
          </a:blip>
          <a:srcRect/>
          <a:stretch/>
        </p:blipFill>
        <p:spPr>
          <a:xfrm>
            <a:off x="329850" y="125650"/>
            <a:ext cx="1288317" cy="293063"/>
          </a:xfrm>
          <a:prstGeom prst="rect">
            <a:avLst/>
          </a:prstGeom>
          <a:noFill/>
          <a:ln>
            <a:noFill/>
          </a:ln>
        </p:spPr>
      </p:pic>
      <p:sp>
        <p:nvSpPr>
          <p:cNvPr id="58" name="Google Shape;58;p15"/>
          <p:cNvSpPr txBox="1">
            <a:spLocks noGrp="1"/>
          </p:cNvSpPr>
          <p:nvPr>
            <p:ph type="sldNum" idx="12"/>
          </p:nvPr>
        </p:nvSpPr>
        <p:spPr>
          <a:xfrm>
            <a:off x="518494" y="6387103"/>
            <a:ext cx="384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
        <p:nvSpPr>
          <p:cNvPr id="59" name="Google Shape;59;p15"/>
          <p:cNvSpPr txBox="1">
            <a:spLocks noGrp="1"/>
          </p:cNvSpPr>
          <p:nvPr>
            <p:ph type="ftr" idx="11"/>
          </p:nvPr>
        </p:nvSpPr>
        <p:spPr>
          <a:xfrm>
            <a:off x="914400" y="6386000"/>
            <a:ext cx="19833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lang="en-US"/>
          </a:p>
        </p:txBody>
      </p:sp>
      <p:pic>
        <p:nvPicPr>
          <p:cNvPr id="60" name="Google Shape;60;p15"/>
          <p:cNvPicPr preferRelativeResize="0"/>
          <p:nvPr/>
        </p:nvPicPr>
        <p:blipFill rotWithShape="1">
          <a:blip r:embed="rId5">
            <a:alphaModFix/>
          </a:blip>
          <a:srcRect/>
          <a:stretch/>
        </p:blipFill>
        <p:spPr>
          <a:xfrm>
            <a:off x="605643" y="569960"/>
            <a:ext cx="11014448" cy="5678138"/>
          </a:xfrm>
          <a:prstGeom prst="rect">
            <a:avLst/>
          </a:prstGeom>
          <a:noFill/>
          <a:ln>
            <a:noFill/>
          </a:ln>
        </p:spPr>
      </p:pic>
      <p:sp>
        <p:nvSpPr>
          <p:cNvPr id="61" name="Google Shape;61;p15"/>
          <p:cNvSpPr/>
          <p:nvPr/>
        </p:nvSpPr>
        <p:spPr>
          <a:xfrm rot="10800000" flipH="1">
            <a:off x="0" y="6858118"/>
            <a:ext cx="12192000" cy="45600"/>
          </a:xfrm>
          <a:prstGeom prst="rect">
            <a:avLst/>
          </a:prstGeom>
          <a:gradFill>
            <a:gsLst>
              <a:gs pos="0">
                <a:srgbClr val="87A1D5"/>
              </a:gs>
              <a:gs pos="55000">
                <a:srgbClr val="87A1D5"/>
              </a:gs>
              <a:gs pos="100000">
                <a:schemeClr val="l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62" name="Google Shape;62;p15"/>
          <p:cNvSpPr txBox="1">
            <a:spLocks noGrp="1"/>
          </p:cNvSpPr>
          <p:nvPr>
            <p:ph type="title"/>
          </p:nvPr>
        </p:nvSpPr>
        <p:spPr>
          <a:xfrm>
            <a:off x="882869" y="1078646"/>
            <a:ext cx="5213100" cy="4689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Twentieth Century"/>
              <a:buNone/>
              <a:defRPr sz="3200" b="1"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5"/>
          <p:cNvSpPr/>
          <p:nvPr/>
        </p:nvSpPr>
        <p:spPr>
          <a:xfrm>
            <a:off x="11141034" y="5807034"/>
            <a:ext cx="1053775" cy="1053775"/>
          </a:xfrm>
          <a:custGeom>
            <a:avLst/>
            <a:gdLst/>
            <a:ahLst/>
            <a:cxnLst/>
            <a:rect l="l" t="t" r="r" b="b"/>
            <a:pathLst>
              <a:path w="2828926" h="2828926" extrusionOk="0">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7A1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64" name="Google Shape;64;p15"/>
          <p:cNvPicPr preferRelativeResize="0"/>
          <p:nvPr/>
        </p:nvPicPr>
        <p:blipFill rotWithShape="1">
          <a:blip r:embed="rId6">
            <a:alphaModFix/>
          </a:blip>
          <a:srcRect/>
          <a:stretch/>
        </p:blipFill>
        <p:spPr>
          <a:xfrm>
            <a:off x="11235817" y="5895195"/>
            <a:ext cx="874644" cy="8746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77"/>
          <a:ea typeface="Tw Cen MT" panose="020B06020201040206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www.kahoot.it/"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6.jpg"/><Relationship Id="rId7"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Google Shape;82;p2"/>
          <p:cNvSpPr txBox="1">
            <a:spLocks noGrp="1"/>
          </p:cNvSpPr>
          <p:nvPr>
            <p:ph type="title"/>
          </p:nvPr>
        </p:nvSpPr>
        <p:spPr>
          <a:xfrm>
            <a:off x="1300264" y="4071644"/>
            <a:ext cx="7199505" cy="13245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500"/>
              <a:buFont typeface="Twentieth Century"/>
              <a:buNone/>
            </a:pPr>
            <a:r>
              <a:rPr lang="en-US" dirty="0">
                <a:latin typeface="Tw Cen MT" panose="020B0602020104020603" pitchFamily="34" charset="77"/>
              </a:rPr>
              <a:t>Finding Exoplanets</a:t>
            </a:r>
            <a:endParaRPr dirty="0">
              <a:latin typeface="Tw Cen MT" panose="020B0602020104020603" pitchFamily="34" charset="77"/>
            </a:endParaRPr>
          </a:p>
        </p:txBody>
      </p:sp>
      <p:sp>
        <p:nvSpPr>
          <p:cNvPr id="2" name="Footer Placeholder 2">
            <a:extLst>
              <a:ext uri="{FF2B5EF4-FFF2-40B4-BE49-F238E27FC236}">
                <a16:creationId xmlns:a16="http://schemas.microsoft.com/office/drawing/2014/main" id="{2C0BA865-2ED5-C153-7406-1FF3866BDC89}"/>
              </a:ext>
            </a:extLst>
          </p:cNvPr>
          <p:cNvSpPr txBox="1">
            <a:spLocks/>
          </p:cNvSpPr>
          <p:nvPr/>
        </p:nvSpPr>
        <p:spPr>
          <a:xfrm>
            <a:off x="0" y="6321636"/>
            <a:ext cx="439424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w Cen MT" panose="020B0602020104020603" pitchFamily="34" charset="77"/>
              </a:rPr>
              <a:t>All images are credited to NASA, unless otherwise specified</a:t>
            </a:r>
          </a:p>
        </p:txBody>
      </p:sp>
      <p:sp>
        <p:nvSpPr>
          <p:cNvPr id="3" name="Footer Placeholder 2">
            <a:extLst>
              <a:ext uri="{FF2B5EF4-FFF2-40B4-BE49-F238E27FC236}">
                <a16:creationId xmlns:a16="http://schemas.microsoft.com/office/drawing/2014/main" id="{AC10CC5A-02A9-A116-FC97-A49B53FA78F5}"/>
              </a:ext>
            </a:extLst>
          </p:cNvPr>
          <p:cNvSpPr txBox="1">
            <a:spLocks/>
          </p:cNvSpPr>
          <p:nvPr/>
        </p:nvSpPr>
        <p:spPr>
          <a:xfrm>
            <a:off x="9660835" y="6321636"/>
            <a:ext cx="112643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lumMod val="90000"/>
                  </a:schemeClr>
                </a:solidFill>
                <a:latin typeface="Tw Cen MT" panose="020B0602020104020603" pitchFamily="34" charset="77"/>
              </a:rPr>
              <a:t>Artist concept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g36ad332b0bd_0_41"/>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latin typeface="Tw Cen MT" panose="020B0602020104020603" pitchFamily="34" charset="77"/>
              </a:rPr>
              <a:t>10</a:t>
            </a:fld>
            <a:endParaRPr dirty="0">
              <a:latin typeface="Tw Cen MT" panose="020B0602020104020603" pitchFamily="34" charset="77"/>
            </a:endParaRPr>
          </a:p>
        </p:txBody>
      </p:sp>
      <p:sp>
        <p:nvSpPr>
          <p:cNvPr id="184" name="Google Shape;184;g36ad332b0bd_0_41"/>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185" name="Google Shape;185;g36ad332b0bd_0_41"/>
          <p:cNvSpPr txBox="1">
            <a:spLocks noGrp="1"/>
          </p:cNvSpPr>
          <p:nvPr>
            <p:ph type="title"/>
          </p:nvPr>
        </p:nvSpPr>
        <p:spPr>
          <a:xfrm>
            <a:off x="1013424" y="1385625"/>
            <a:ext cx="4114800" cy="46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wentieth Century"/>
              <a:buNone/>
            </a:pPr>
            <a:r>
              <a:rPr lang="en-US" sz="4500" dirty="0"/>
              <a:t>The Transit Method</a:t>
            </a:r>
            <a:endParaRPr sz="4500" dirty="0"/>
          </a:p>
        </p:txBody>
      </p:sp>
      <p:sp>
        <p:nvSpPr>
          <p:cNvPr id="186" name="Google Shape;186;g36ad332b0bd_0_41"/>
          <p:cNvSpPr txBox="1">
            <a:spLocks noGrp="1"/>
          </p:cNvSpPr>
          <p:nvPr>
            <p:ph type="body" idx="1"/>
          </p:nvPr>
        </p:nvSpPr>
        <p:spPr>
          <a:xfrm>
            <a:off x="1013257" y="2624240"/>
            <a:ext cx="3371700" cy="272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r>
              <a:rPr lang="en-US" sz="2500" dirty="0"/>
              <a:t>Finding exoplanets by measuring changes in their host stars’ brightness.</a:t>
            </a:r>
            <a:endParaRPr sz="2500" dirty="0"/>
          </a:p>
        </p:txBody>
      </p:sp>
      <p:pic>
        <p:nvPicPr>
          <p:cNvPr id="187" name="Google Shape;187;g36ad332b0bd_0_41" descr="A diagram depicting the view from above, view from the telescope, and light curve for a planet before its transit."/>
          <p:cNvPicPr preferRelativeResize="0"/>
          <p:nvPr/>
        </p:nvPicPr>
        <p:blipFill>
          <a:blip r:embed="rId4">
            <a:alphaModFix/>
          </a:blip>
          <a:stretch>
            <a:fillRect/>
          </a:stretch>
        </p:blipFill>
        <p:spPr>
          <a:xfrm>
            <a:off x="4615850" y="881063"/>
            <a:ext cx="6419850" cy="5095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g372ca7f3b64_0_28"/>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latin typeface="Tw Cen MT" panose="020B0602020104020603" pitchFamily="34" charset="77"/>
              </a:rPr>
              <a:t>11</a:t>
            </a:fld>
            <a:endParaRPr dirty="0">
              <a:latin typeface="Tw Cen MT" panose="020B0602020104020603" pitchFamily="34" charset="77"/>
            </a:endParaRPr>
          </a:p>
        </p:txBody>
      </p:sp>
      <p:sp>
        <p:nvSpPr>
          <p:cNvPr id="193" name="Google Shape;193;g372ca7f3b64_0_28"/>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pic>
        <p:nvPicPr>
          <p:cNvPr id="196" name="Google Shape;196;g372ca7f3b64_0_28" descr="A diagram depicting the view from above, view from the telescope, and light curve for a planet beginning its transit."/>
          <p:cNvPicPr preferRelativeResize="0"/>
          <p:nvPr/>
        </p:nvPicPr>
        <p:blipFill rotWithShape="1">
          <a:blip r:embed="rId4">
            <a:alphaModFix/>
          </a:blip>
          <a:srcRect r="586"/>
          <a:stretch/>
        </p:blipFill>
        <p:spPr>
          <a:xfrm>
            <a:off x="4633825" y="909625"/>
            <a:ext cx="6419850" cy="5038725"/>
          </a:xfrm>
          <a:prstGeom prst="rect">
            <a:avLst/>
          </a:prstGeom>
          <a:noFill/>
          <a:ln>
            <a:noFill/>
          </a:ln>
        </p:spPr>
      </p:pic>
      <p:sp>
        <p:nvSpPr>
          <p:cNvPr id="4" name="Google Shape;185;g36ad332b0bd_0_41">
            <a:extLst>
              <a:ext uri="{FF2B5EF4-FFF2-40B4-BE49-F238E27FC236}">
                <a16:creationId xmlns:a16="http://schemas.microsoft.com/office/drawing/2014/main" id="{83229626-F07C-B475-3E39-6D27AEC83854}"/>
              </a:ext>
            </a:extLst>
          </p:cNvPr>
          <p:cNvSpPr txBox="1">
            <a:spLocks noGrp="1"/>
          </p:cNvSpPr>
          <p:nvPr>
            <p:ph type="title"/>
          </p:nvPr>
        </p:nvSpPr>
        <p:spPr>
          <a:xfrm>
            <a:off x="1013424" y="1385625"/>
            <a:ext cx="4114800" cy="46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wentieth Century"/>
              <a:buNone/>
            </a:pPr>
            <a:r>
              <a:rPr lang="en-US" sz="4500" dirty="0"/>
              <a:t>The Transit Method</a:t>
            </a:r>
            <a:endParaRPr sz="4500" dirty="0"/>
          </a:p>
        </p:txBody>
      </p:sp>
      <p:sp>
        <p:nvSpPr>
          <p:cNvPr id="5" name="Google Shape;186;g36ad332b0bd_0_41">
            <a:extLst>
              <a:ext uri="{FF2B5EF4-FFF2-40B4-BE49-F238E27FC236}">
                <a16:creationId xmlns:a16="http://schemas.microsoft.com/office/drawing/2014/main" id="{C3006F4F-A640-10CB-E95A-6631D2868FAE}"/>
              </a:ext>
            </a:extLst>
          </p:cNvPr>
          <p:cNvSpPr txBox="1">
            <a:spLocks/>
          </p:cNvSpPr>
          <p:nvPr/>
        </p:nvSpPr>
        <p:spPr>
          <a:xfrm>
            <a:off x="1013257" y="2624240"/>
            <a:ext cx="3371700" cy="2721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indent="0">
              <a:spcBef>
                <a:spcPts val="0"/>
              </a:spcBef>
            </a:pPr>
            <a:r>
              <a:rPr lang="en-US" sz="2500" dirty="0"/>
              <a:t>As a transit begins, the brightness of the host star decreases slightly.</a:t>
            </a:r>
          </a:p>
          <a:p>
            <a:pPr marL="0" indent="0">
              <a:spcBef>
                <a:spcPts val="0"/>
              </a:spcBef>
            </a:pPr>
            <a:endParaRPr lang="en-US" sz="2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g372ca7f3b64_0_45"/>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latin typeface="Tw Cen MT" panose="020B0602020104020603" pitchFamily="34" charset="77"/>
              </a:rPr>
              <a:t>12</a:t>
            </a:fld>
            <a:endParaRPr dirty="0">
              <a:latin typeface="Tw Cen MT" panose="020B0602020104020603" pitchFamily="34" charset="77"/>
            </a:endParaRPr>
          </a:p>
        </p:txBody>
      </p:sp>
      <p:sp>
        <p:nvSpPr>
          <p:cNvPr id="202" name="Google Shape;202;g372ca7f3b64_0_45"/>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pic>
        <p:nvPicPr>
          <p:cNvPr id="205" name="Google Shape;205;g372ca7f3b64_0_45" descr="A diagram depicting the view from above, view from the telescope, and light curve for a planet mid-transit."/>
          <p:cNvPicPr preferRelativeResize="0"/>
          <p:nvPr/>
        </p:nvPicPr>
        <p:blipFill rotWithShape="1">
          <a:blip r:embed="rId4">
            <a:alphaModFix/>
          </a:blip>
          <a:srcRect t="3297" r="3016"/>
          <a:stretch/>
        </p:blipFill>
        <p:spPr>
          <a:xfrm>
            <a:off x="4651800" y="909638"/>
            <a:ext cx="6419851" cy="5038725"/>
          </a:xfrm>
          <a:prstGeom prst="rect">
            <a:avLst/>
          </a:prstGeom>
          <a:noFill/>
          <a:ln>
            <a:noFill/>
          </a:ln>
        </p:spPr>
      </p:pic>
      <p:sp>
        <p:nvSpPr>
          <p:cNvPr id="4" name="Google Shape;185;g36ad332b0bd_0_41">
            <a:extLst>
              <a:ext uri="{FF2B5EF4-FFF2-40B4-BE49-F238E27FC236}">
                <a16:creationId xmlns:a16="http://schemas.microsoft.com/office/drawing/2014/main" id="{EB71AD5A-5DE5-E2A6-E46D-2F7FD093F150}"/>
              </a:ext>
            </a:extLst>
          </p:cNvPr>
          <p:cNvSpPr txBox="1">
            <a:spLocks noGrp="1"/>
          </p:cNvSpPr>
          <p:nvPr>
            <p:ph type="title"/>
          </p:nvPr>
        </p:nvSpPr>
        <p:spPr>
          <a:xfrm>
            <a:off x="1013424" y="1385625"/>
            <a:ext cx="4114800" cy="46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wentieth Century"/>
              <a:buNone/>
            </a:pPr>
            <a:r>
              <a:rPr lang="en-US" sz="4500" dirty="0"/>
              <a:t>The Transit Method</a:t>
            </a:r>
            <a:endParaRPr sz="4500" dirty="0"/>
          </a:p>
        </p:txBody>
      </p:sp>
      <p:sp>
        <p:nvSpPr>
          <p:cNvPr id="5" name="Google Shape;186;g36ad332b0bd_0_41">
            <a:extLst>
              <a:ext uri="{FF2B5EF4-FFF2-40B4-BE49-F238E27FC236}">
                <a16:creationId xmlns:a16="http://schemas.microsoft.com/office/drawing/2014/main" id="{1B8BECB6-E2EE-0663-7F2E-C1EA2DF3A8AE}"/>
              </a:ext>
            </a:extLst>
          </p:cNvPr>
          <p:cNvSpPr txBox="1">
            <a:spLocks/>
          </p:cNvSpPr>
          <p:nvPr/>
        </p:nvSpPr>
        <p:spPr>
          <a:xfrm>
            <a:off x="1013257" y="2624240"/>
            <a:ext cx="3371700" cy="16562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indent="0">
              <a:spcBef>
                <a:spcPts val="0"/>
              </a:spcBef>
            </a:pPr>
            <a:r>
              <a:rPr lang="en-US" sz="2500" dirty="0"/>
              <a:t>The host star is dimmed most when the entire planet is between the star and telescope.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g372ca7f3b64_0_55"/>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latin typeface="Tw Cen MT" panose="020B0602020104020603" pitchFamily="34" charset="77"/>
              </a:rPr>
              <a:t>13</a:t>
            </a:fld>
            <a:endParaRPr dirty="0">
              <a:latin typeface="Tw Cen MT" panose="020B0602020104020603" pitchFamily="34" charset="77"/>
            </a:endParaRPr>
          </a:p>
        </p:txBody>
      </p:sp>
      <p:sp>
        <p:nvSpPr>
          <p:cNvPr id="211" name="Google Shape;211;g372ca7f3b64_0_55"/>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212" name="Google Shape;212;g372ca7f3b64_0_55"/>
          <p:cNvSpPr txBox="1">
            <a:spLocks noGrp="1"/>
          </p:cNvSpPr>
          <p:nvPr>
            <p:ph type="title"/>
          </p:nvPr>
        </p:nvSpPr>
        <p:spPr>
          <a:xfrm>
            <a:off x="1013424" y="1385625"/>
            <a:ext cx="4114800" cy="46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wentieth Century"/>
              <a:buNone/>
            </a:pPr>
            <a:r>
              <a:rPr lang="en-US" sz="4500"/>
              <a:t>The Transit Method</a:t>
            </a:r>
            <a:endParaRPr sz="4500"/>
          </a:p>
        </p:txBody>
      </p:sp>
      <p:pic>
        <p:nvPicPr>
          <p:cNvPr id="214" name="Google Shape;214;g372ca7f3b64_0_55" descr="A diagram depicting the view from above, view from the telescope, and light curve for a planet finishing its transit."/>
          <p:cNvPicPr preferRelativeResize="0"/>
          <p:nvPr/>
        </p:nvPicPr>
        <p:blipFill rotWithShape="1">
          <a:blip r:embed="rId4">
            <a:alphaModFix/>
          </a:blip>
          <a:srcRect t="1117" r="3025"/>
          <a:stretch/>
        </p:blipFill>
        <p:spPr>
          <a:xfrm>
            <a:off x="4669750" y="909650"/>
            <a:ext cx="6419851" cy="5038700"/>
          </a:xfrm>
          <a:prstGeom prst="rect">
            <a:avLst/>
          </a:prstGeom>
          <a:noFill/>
          <a:ln>
            <a:noFill/>
          </a:ln>
        </p:spPr>
      </p:pic>
      <p:sp>
        <p:nvSpPr>
          <p:cNvPr id="2" name="Google Shape;186;g36ad332b0bd_0_41">
            <a:extLst>
              <a:ext uri="{FF2B5EF4-FFF2-40B4-BE49-F238E27FC236}">
                <a16:creationId xmlns:a16="http://schemas.microsoft.com/office/drawing/2014/main" id="{1F1644DA-159B-CCC9-008A-00D5886B24A6}"/>
              </a:ext>
            </a:extLst>
          </p:cNvPr>
          <p:cNvSpPr txBox="1">
            <a:spLocks/>
          </p:cNvSpPr>
          <p:nvPr/>
        </p:nvSpPr>
        <p:spPr>
          <a:xfrm>
            <a:off x="1013257" y="2624240"/>
            <a:ext cx="3371700" cy="16562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indent="0">
              <a:spcBef>
                <a:spcPts val="0"/>
              </a:spcBef>
            </a:pPr>
            <a:r>
              <a:rPr lang="en-US" sz="2500" dirty="0"/>
              <a:t>As the planet completes its transit, the brightness of the host star appears to increase.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g372ca7f3b64_0_65"/>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latin typeface="Tw Cen MT" panose="020B0602020104020603" pitchFamily="34" charset="77"/>
              </a:rPr>
              <a:t>14</a:t>
            </a:fld>
            <a:endParaRPr dirty="0">
              <a:latin typeface="Tw Cen MT" panose="020B0602020104020603" pitchFamily="34" charset="77"/>
            </a:endParaRPr>
          </a:p>
        </p:txBody>
      </p:sp>
      <p:sp>
        <p:nvSpPr>
          <p:cNvPr id="220" name="Google Shape;220;g372ca7f3b64_0_65"/>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221" name="Google Shape;221;g372ca7f3b64_0_65"/>
          <p:cNvSpPr txBox="1">
            <a:spLocks noGrp="1"/>
          </p:cNvSpPr>
          <p:nvPr>
            <p:ph type="title"/>
          </p:nvPr>
        </p:nvSpPr>
        <p:spPr>
          <a:xfrm>
            <a:off x="1013424" y="1385625"/>
            <a:ext cx="4114800" cy="46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wentieth Century"/>
              <a:buNone/>
            </a:pPr>
            <a:r>
              <a:rPr lang="en-US" sz="4500"/>
              <a:t>The Transit Method</a:t>
            </a:r>
            <a:endParaRPr sz="4500"/>
          </a:p>
        </p:txBody>
      </p:sp>
      <p:pic>
        <p:nvPicPr>
          <p:cNvPr id="223" name="Google Shape;223;g372ca7f3b64_0_65"/>
          <p:cNvPicPr preferRelativeResize="0"/>
          <p:nvPr/>
        </p:nvPicPr>
        <p:blipFill rotWithShape="1">
          <a:blip r:embed="rId4">
            <a:alphaModFix/>
          </a:blip>
          <a:srcRect t="1117" r="3025"/>
          <a:stretch/>
        </p:blipFill>
        <p:spPr>
          <a:xfrm>
            <a:off x="4669750" y="909650"/>
            <a:ext cx="6419851" cy="5038700"/>
          </a:xfrm>
          <a:prstGeom prst="rect">
            <a:avLst/>
          </a:prstGeom>
          <a:noFill/>
          <a:ln>
            <a:noFill/>
          </a:ln>
        </p:spPr>
      </p:pic>
      <p:pic>
        <p:nvPicPr>
          <p:cNvPr id="224" name="Google Shape;224;g372ca7f3b64_0_65" descr="A diagram depicting the view from above, view from the telescope, and light curve for a planet after its transit."/>
          <p:cNvPicPr preferRelativeResize="0"/>
          <p:nvPr/>
        </p:nvPicPr>
        <p:blipFill rotWithShape="1">
          <a:blip r:embed="rId5">
            <a:alphaModFix/>
          </a:blip>
          <a:srcRect r="3437"/>
          <a:stretch/>
        </p:blipFill>
        <p:spPr>
          <a:xfrm>
            <a:off x="4669750" y="885825"/>
            <a:ext cx="6419850" cy="5086350"/>
          </a:xfrm>
          <a:prstGeom prst="rect">
            <a:avLst/>
          </a:prstGeom>
          <a:noFill/>
          <a:ln>
            <a:noFill/>
          </a:ln>
        </p:spPr>
      </p:pic>
      <p:sp>
        <p:nvSpPr>
          <p:cNvPr id="2" name="Google Shape;186;g36ad332b0bd_0_41">
            <a:extLst>
              <a:ext uri="{FF2B5EF4-FFF2-40B4-BE49-F238E27FC236}">
                <a16:creationId xmlns:a16="http://schemas.microsoft.com/office/drawing/2014/main" id="{DFDC9ED6-0373-330E-C389-9BE325BA9DDD}"/>
              </a:ext>
            </a:extLst>
          </p:cNvPr>
          <p:cNvSpPr txBox="1">
            <a:spLocks/>
          </p:cNvSpPr>
          <p:nvPr/>
        </p:nvSpPr>
        <p:spPr>
          <a:xfrm>
            <a:off x="1013257" y="2624240"/>
            <a:ext cx="3371700" cy="16562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2"/>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2"/>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2"/>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0" indent="0">
              <a:spcBef>
                <a:spcPts val="0"/>
              </a:spcBef>
            </a:pPr>
            <a:r>
              <a:rPr lang="en-US" sz="2500" dirty="0"/>
              <a:t>Once the planet has completed its transit, the host star returns to its normal apparent brightness.</a:t>
            </a:r>
          </a:p>
          <a:p>
            <a:pPr marL="0" indent="0">
              <a:spcBef>
                <a:spcPts val="0"/>
              </a:spcBef>
            </a:pPr>
            <a:endParaRPr lang="en-US" sz="2500" dirty="0"/>
          </a:p>
          <a:p>
            <a:pPr marL="0" indent="0">
              <a:spcBef>
                <a:spcPts val="0"/>
              </a:spcBef>
            </a:pPr>
            <a:endParaRPr lang="en-US" sz="2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
        <p:nvSpPr>
          <p:cNvPr id="229" name="Google Shape;229;g36ad332b0bd_0_82"/>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15</a:t>
            </a:fld>
            <a:endParaRPr/>
          </a:p>
        </p:txBody>
      </p:sp>
      <p:sp>
        <p:nvSpPr>
          <p:cNvPr id="230" name="Google Shape;230;g36ad332b0bd_0_82"/>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pic>
        <p:nvPicPr>
          <p:cNvPr id="232" name="Google Shape;232;g36ad332b0bd_0_82" descr="Artist's rendition of the Kepler Space Telescope." title="kepler.jpg"/>
          <p:cNvPicPr preferRelativeResize="0">
            <a:picLocks noGrp="1"/>
          </p:cNvPicPr>
          <p:nvPr>
            <p:ph type="pic" idx="3"/>
          </p:nvPr>
        </p:nvPicPr>
        <p:blipFill rotWithShape="1">
          <a:blip r:embed="rId4">
            <a:alphaModFix/>
          </a:blip>
          <a:srcRect r="20000"/>
          <a:stretch/>
        </p:blipFill>
        <p:spPr>
          <a:xfrm>
            <a:off x="1504278" y="2261093"/>
            <a:ext cx="1662000" cy="1662000"/>
          </a:xfrm>
          <a:prstGeom prst="ellipse">
            <a:avLst/>
          </a:prstGeom>
          <a:noFill/>
          <a:ln>
            <a:noFill/>
          </a:ln>
          <a:effectLst>
            <a:outerShdw blurRad="57150" dist="19050" dir="5400000" algn="bl" rotWithShape="0">
              <a:srgbClr val="000000">
                <a:alpha val="49803"/>
              </a:srgbClr>
            </a:outerShdw>
          </a:effectLst>
        </p:spPr>
      </p:pic>
      <p:pic>
        <p:nvPicPr>
          <p:cNvPr id="233" name="Google Shape;233;g36ad332b0bd_0_82" descr="Artist's rendition of the Transiting Exoplanet Survey Satellite (TESS)." title="tessinspacerender16by9-jpg.webp"/>
          <p:cNvPicPr preferRelativeResize="0">
            <a:picLocks noGrp="1"/>
          </p:cNvPicPr>
          <p:nvPr>
            <p:ph type="pic" idx="4"/>
          </p:nvPr>
        </p:nvPicPr>
        <p:blipFill rotWithShape="1">
          <a:blip r:embed="rId5">
            <a:alphaModFix/>
          </a:blip>
          <a:srcRect l="32990" r="10759"/>
          <a:stretch/>
        </p:blipFill>
        <p:spPr>
          <a:xfrm>
            <a:off x="4178225" y="2261093"/>
            <a:ext cx="1662000" cy="1662000"/>
          </a:xfrm>
          <a:prstGeom prst="ellipse">
            <a:avLst/>
          </a:prstGeom>
          <a:noFill/>
          <a:ln>
            <a:noFill/>
          </a:ln>
        </p:spPr>
      </p:pic>
      <p:pic>
        <p:nvPicPr>
          <p:cNvPr id="234" name="Google Shape;234;g36ad332b0bd_0_82" descr="Artist's rendition of the James Webb Space Telescope (JWST)." title="jwst_artist_concept.jpg"/>
          <p:cNvPicPr preferRelativeResize="0">
            <a:picLocks noGrp="1"/>
          </p:cNvPicPr>
          <p:nvPr>
            <p:ph type="pic" idx="5"/>
          </p:nvPr>
        </p:nvPicPr>
        <p:blipFill rotWithShape="1">
          <a:blip r:embed="rId6">
            <a:alphaModFix/>
          </a:blip>
          <a:srcRect l="435" r="426"/>
          <a:stretch/>
        </p:blipFill>
        <p:spPr>
          <a:xfrm>
            <a:off x="6773450" y="2261093"/>
            <a:ext cx="1662000" cy="1662000"/>
          </a:xfrm>
          <a:prstGeom prst="ellipse">
            <a:avLst/>
          </a:prstGeom>
          <a:noFill/>
          <a:ln>
            <a:noFill/>
          </a:ln>
        </p:spPr>
      </p:pic>
      <p:pic>
        <p:nvPicPr>
          <p:cNvPr id="235" name="Google Shape;235;g36ad332b0bd_0_82" descr="Artist's rendition of the Nancy Grace Roman Space Telescope." title="Trailer_still_1-1.jpg"/>
          <p:cNvPicPr preferRelativeResize="0">
            <a:picLocks noGrp="1"/>
          </p:cNvPicPr>
          <p:nvPr>
            <p:ph type="pic" idx="6"/>
          </p:nvPr>
        </p:nvPicPr>
        <p:blipFill rotWithShape="1">
          <a:blip r:embed="rId7">
            <a:alphaModFix/>
          </a:blip>
          <a:srcRect l="15204" r="28546"/>
          <a:stretch/>
        </p:blipFill>
        <p:spPr>
          <a:xfrm>
            <a:off x="9251174" y="2261093"/>
            <a:ext cx="1662000" cy="1662000"/>
          </a:xfrm>
          <a:prstGeom prst="ellipse">
            <a:avLst/>
          </a:prstGeom>
          <a:noFill/>
          <a:ln>
            <a:noFill/>
          </a:ln>
        </p:spPr>
      </p:pic>
      <p:sp>
        <p:nvSpPr>
          <p:cNvPr id="236" name="Google Shape;236;g36ad332b0bd_0_82"/>
          <p:cNvSpPr txBox="1">
            <a:spLocks noGrp="1"/>
          </p:cNvSpPr>
          <p:nvPr>
            <p:ph type="body" idx="8"/>
          </p:nvPr>
        </p:nvSpPr>
        <p:spPr>
          <a:xfrm>
            <a:off x="1319178" y="40250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dirty="0"/>
              <a:t>Kepler Space Telescope</a:t>
            </a:r>
            <a:endParaRPr sz="2200" dirty="0"/>
          </a:p>
        </p:txBody>
      </p:sp>
      <p:sp>
        <p:nvSpPr>
          <p:cNvPr id="237" name="Google Shape;237;g36ad332b0bd_0_82"/>
          <p:cNvSpPr txBox="1">
            <a:spLocks noGrp="1"/>
          </p:cNvSpPr>
          <p:nvPr>
            <p:ph type="body" idx="9"/>
          </p:nvPr>
        </p:nvSpPr>
        <p:spPr>
          <a:xfrm>
            <a:off x="1319178" y="4805505"/>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dirty="0"/>
              <a:t>NASA’s first planet-hunting mission</a:t>
            </a:r>
            <a:endParaRPr sz="2000" dirty="0"/>
          </a:p>
        </p:txBody>
      </p:sp>
      <p:sp>
        <p:nvSpPr>
          <p:cNvPr id="238" name="Google Shape;238;g36ad332b0bd_0_82"/>
          <p:cNvSpPr txBox="1">
            <a:spLocks noGrp="1"/>
          </p:cNvSpPr>
          <p:nvPr>
            <p:ph type="body" idx="13"/>
          </p:nvPr>
        </p:nvSpPr>
        <p:spPr>
          <a:xfrm>
            <a:off x="3538025" y="4025025"/>
            <a:ext cx="29424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dirty="0"/>
              <a:t>Transiting Exoplanet Survey Satellite (TESS)</a:t>
            </a:r>
            <a:endParaRPr sz="2200" dirty="0"/>
          </a:p>
        </p:txBody>
      </p:sp>
      <p:sp>
        <p:nvSpPr>
          <p:cNvPr id="239" name="Google Shape;239;g36ad332b0bd_0_82"/>
          <p:cNvSpPr txBox="1">
            <a:spLocks noGrp="1"/>
          </p:cNvSpPr>
          <p:nvPr>
            <p:ph type="body" idx="14"/>
          </p:nvPr>
        </p:nvSpPr>
        <p:spPr>
          <a:xfrm>
            <a:off x="3993127" y="4805492"/>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dirty="0"/>
              <a:t>NASA’s premier exoplanet discoverer</a:t>
            </a:r>
            <a:endParaRPr sz="2000" dirty="0"/>
          </a:p>
        </p:txBody>
      </p:sp>
      <p:sp>
        <p:nvSpPr>
          <p:cNvPr id="240" name="Google Shape;240;g36ad332b0bd_0_82"/>
          <p:cNvSpPr txBox="1">
            <a:spLocks noGrp="1"/>
          </p:cNvSpPr>
          <p:nvPr>
            <p:ph type="body" idx="15"/>
          </p:nvPr>
        </p:nvSpPr>
        <p:spPr>
          <a:xfrm>
            <a:off x="6491600" y="4024830"/>
            <a:ext cx="22257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dirty="0"/>
              <a:t>James Webb Space Telescope</a:t>
            </a:r>
            <a:endParaRPr sz="2200" dirty="0"/>
          </a:p>
        </p:txBody>
      </p:sp>
      <p:sp>
        <p:nvSpPr>
          <p:cNvPr id="241" name="Google Shape;241;g36ad332b0bd_0_82"/>
          <p:cNvSpPr txBox="1">
            <a:spLocks noGrp="1"/>
          </p:cNvSpPr>
          <p:nvPr>
            <p:ph type="body" idx="16"/>
          </p:nvPr>
        </p:nvSpPr>
        <p:spPr>
          <a:xfrm>
            <a:off x="6588350" y="4805492"/>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dirty="0"/>
              <a:t>NASA’s flagship observatory</a:t>
            </a:r>
            <a:endParaRPr sz="2000" dirty="0"/>
          </a:p>
        </p:txBody>
      </p:sp>
      <p:sp>
        <p:nvSpPr>
          <p:cNvPr id="242" name="Google Shape;242;g36ad332b0bd_0_82"/>
          <p:cNvSpPr txBox="1">
            <a:spLocks noGrp="1"/>
          </p:cNvSpPr>
          <p:nvPr>
            <p:ph type="body" idx="17"/>
          </p:nvPr>
        </p:nvSpPr>
        <p:spPr>
          <a:xfrm>
            <a:off x="9077226" y="40250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dirty="0"/>
              <a:t>Roman Space Telescope</a:t>
            </a:r>
            <a:endParaRPr sz="2200" dirty="0"/>
          </a:p>
        </p:txBody>
      </p:sp>
      <p:sp>
        <p:nvSpPr>
          <p:cNvPr id="243" name="Google Shape;243;g36ad332b0bd_0_82"/>
          <p:cNvSpPr txBox="1">
            <a:spLocks noGrp="1"/>
          </p:cNvSpPr>
          <p:nvPr>
            <p:ph type="body" idx="18"/>
          </p:nvPr>
        </p:nvSpPr>
        <p:spPr>
          <a:xfrm>
            <a:off x="9099526" y="4805492"/>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dirty="0"/>
              <a:t>NASA’s latest </a:t>
            </a: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t</a:t>
            </a:r>
            <a:r>
              <a:rPr lang="en-US" sz="2000" dirty="0"/>
              <a:t>ool for exoplanet direct imaging</a:t>
            </a:r>
            <a:endParaRPr sz="2000" dirty="0"/>
          </a:p>
        </p:txBody>
      </p:sp>
      <p:sp>
        <p:nvSpPr>
          <p:cNvPr id="2" name="Google Shape;131;g36ad332b0bd_0_20">
            <a:extLst>
              <a:ext uri="{FF2B5EF4-FFF2-40B4-BE49-F238E27FC236}">
                <a16:creationId xmlns:a16="http://schemas.microsoft.com/office/drawing/2014/main" id="{76896E17-1701-F7F2-B7D8-B4005EE947CE}"/>
              </a:ext>
            </a:extLst>
          </p:cNvPr>
          <p:cNvSpPr txBox="1">
            <a:spLocks/>
          </p:cNvSpPr>
          <p:nvPr/>
        </p:nvSpPr>
        <p:spPr>
          <a:xfrm>
            <a:off x="838200" y="811372"/>
            <a:ext cx="10515600" cy="93015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1800"/>
              <a:buFont typeface="Twentieth Century"/>
              <a:buNone/>
              <a:defRPr sz="3200" b="1" i="0" u="none" strike="noStrike" cap="none">
                <a:solidFill>
                  <a:schemeClr val="dk1"/>
                </a:solidFill>
                <a:latin typeface="Tw Cen MT" panose="020B0602020104020603" pitchFamily="34" charset="77"/>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en-US" sz="4500" dirty="0"/>
              <a:t>NASA’s Exoplanet Observatories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g36ad332b0bd_0_175"/>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latin typeface="Tw Cen MT" panose="020B0602020104020603" pitchFamily="34" charset="77"/>
              </a:rPr>
              <a:t>16</a:t>
            </a:fld>
            <a:endParaRPr>
              <a:latin typeface="Tw Cen MT" panose="020B0602020104020603" pitchFamily="34" charset="77"/>
            </a:endParaRPr>
          </a:p>
        </p:txBody>
      </p:sp>
      <p:sp>
        <p:nvSpPr>
          <p:cNvPr id="249" name="Google Shape;249;g36ad332b0bd_0_175"/>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250" name="Google Shape;250;g36ad332b0bd_0_175"/>
          <p:cNvSpPr txBox="1">
            <a:spLocks noGrp="1"/>
          </p:cNvSpPr>
          <p:nvPr>
            <p:ph type="title"/>
          </p:nvPr>
        </p:nvSpPr>
        <p:spPr>
          <a:xfrm>
            <a:off x="914400" y="917700"/>
            <a:ext cx="5580000" cy="111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wentieth Century"/>
              <a:buNone/>
            </a:pPr>
            <a:r>
              <a:rPr lang="en-US" sz="4500"/>
              <a:t>Exoplanet Discoveries Overview</a:t>
            </a:r>
            <a:endParaRPr sz="4500"/>
          </a:p>
        </p:txBody>
      </p:sp>
      <p:pic>
        <p:nvPicPr>
          <p:cNvPr id="251" name="Google Shape;251;g36ad332b0bd_0_175" descr="A chart sorting the current number of known exoplanets by type: 5967 confirmed exoplanets, 2029 Neptune-like, 1966 Gas giants, 1746 super Earths, 219 terrestrials, 7 unknown."/>
          <p:cNvPicPr preferRelativeResize="0"/>
          <p:nvPr/>
        </p:nvPicPr>
        <p:blipFill>
          <a:blip r:embed="rId4">
            <a:alphaModFix/>
          </a:blip>
          <a:stretch>
            <a:fillRect/>
          </a:stretch>
        </p:blipFill>
        <p:spPr>
          <a:xfrm>
            <a:off x="6566300" y="1021575"/>
            <a:ext cx="4581675" cy="4814850"/>
          </a:xfrm>
          <a:prstGeom prst="rect">
            <a:avLst/>
          </a:prstGeom>
          <a:noFill/>
          <a:ln>
            <a:noFill/>
          </a:ln>
        </p:spPr>
      </p:pic>
      <p:pic>
        <p:nvPicPr>
          <p:cNvPr id="252" name="Google Shape;252;g36ad332b0bd_0_175" descr="A chart displaying the percentage of exoplanet discoveries by method: 74.2% transit, 18.9% radial velocity, 4.1% microlensing, 1.4% imaging. "/>
          <p:cNvPicPr preferRelativeResize="0"/>
          <p:nvPr/>
        </p:nvPicPr>
        <p:blipFill>
          <a:blip r:embed="rId5">
            <a:alphaModFix/>
          </a:blip>
          <a:stretch>
            <a:fillRect/>
          </a:stretch>
        </p:blipFill>
        <p:spPr>
          <a:xfrm>
            <a:off x="1266625" y="2256500"/>
            <a:ext cx="4504975" cy="365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a:extLst>
            <a:ext uri="{FF2B5EF4-FFF2-40B4-BE49-F238E27FC236}">
              <a16:creationId xmlns:a16="http://schemas.microsoft.com/office/drawing/2014/main" id="{E0E42886-9214-1A3B-7979-A4DE60E026E6}"/>
            </a:ext>
          </a:extLst>
        </p:cNvPr>
        <p:cNvGrpSpPr/>
        <p:nvPr/>
      </p:nvGrpSpPr>
      <p:grpSpPr>
        <a:xfrm>
          <a:off x="0" y="0"/>
          <a:ext cx="0" cy="0"/>
          <a:chOff x="0" y="0"/>
          <a:chExt cx="0" cy="0"/>
        </a:xfrm>
      </p:grpSpPr>
      <p:sp>
        <p:nvSpPr>
          <p:cNvPr id="248" name="Google Shape;248;g36ad332b0bd_0_175">
            <a:extLst>
              <a:ext uri="{FF2B5EF4-FFF2-40B4-BE49-F238E27FC236}">
                <a16:creationId xmlns:a16="http://schemas.microsoft.com/office/drawing/2014/main" id="{226A0D6A-6F0C-28F0-9960-47C0C75B4013}"/>
              </a:ext>
            </a:extLst>
          </p:cNvPr>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latin typeface="Tw Cen MT" panose="020B0602020104020603" pitchFamily="34" charset="77"/>
              </a:rPr>
              <a:t>17</a:t>
            </a:fld>
            <a:endParaRPr>
              <a:latin typeface="Tw Cen MT" panose="020B0602020104020603" pitchFamily="34" charset="77"/>
            </a:endParaRPr>
          </a:p>
        </p:txBody>
      </p:sp>
      <p:sp>
        <p:nvSpPr>
          <p:cNvPr id="249" name="Google Shape;249;g36ad332b0bd_0_175">
            <a:extLst>
              <a:ext uri="{FF2B5EF4-FFF2-40B4-BE49-F238E27FC236}">
                <a16:creationId xmlns:a16="http://schemas.microsoft.com/office/drawing/2014/main" id="{9EBD6375-9073-A7BE-9A51-A5C08BDB3B4E}"/>
              </a:ext>
            </a:extLst>
          </p:cNvPr>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250" name="Google Shape;250;g36ad332b0bd_0_175">
            <a:extLst>
              <a:ext uri="{FF2B5EF4-FFF2-40B4-BE49-F238E27FC236}">
                <a16:creationId xmlns:a16="http://schemas.microsoft.com/office/drawing/2014/main" id="{CB67AD60-F805-8C5A-3845-43F10936AE38}"/>
              </a:ext>
            </a:extLst>
          </p:cNvPr>
          <p:cNvSpPr txBox="1">
            <a:spLocks noGrp="1"/>
          </p:cNvSpPr>
          <p:nvPr>
            <p:ph type="title"/>
          </p:nvPr>
        </p:nvSpPr>
        <p:spPr>
          <a:xfrm>
            <a:off x="1911457" y="902202"/>
            <a:ext cx="8369085" cy="1114500"/>
          </a:xfrm>
          <a:prstGeom prst="rect">
            <a:avLst/>
          </a:prstGeom>
          <a:noFill/>
          <a:ln>
            <a:noFill/>
          </a:ln>
        </p:spPr>
        <p:txBody>
          <a:bodyPr spcFirstLastPara="1" wrap="square" lIns="91425" tIns="45700" rIns="91425" bIns="45700" anchor="ctr" anchorCtr="0">
            <a:noAutofit/>
          </a:bodyPr>
          <a:lstStyle/>
          <a:p>
            <a:pPr algn="ctr"/>
            <a:r>
              <a:rPr lang="en-US" sz="4800" dirty="0">
                <a:solidFill>
                  <a:srgbClr val="87A1D6"/>
                </a:solidFill>
              </a:rPr>
              <a:t>Kahoot Quiz</a:t>
            </a:r>
          </a:p>
        </p:txBody>
      </p:sp>
      <p:pic>
        <p:nvPicPr>
          <p:cNvPr id="2" name="Picture 1">
            <a:extLst>
              <a:ext uri="{FF2B5EF4-FFF2-40B4-BE49-F238E27FC236}">
                <a16:creationId xmlns:a16="http://schemas.microsoft.com/office/drawing/2014/main" id="{D0461D33-ED45-456E-9273-D0D7CC865D2D}"/>
              </a:ext>
            </a:extLst>
          </p:cNvPr>
          <p:cNvPicPr>
            <a:picLocks noChangeAspect="1"/>
          </p:cNvPicPr>
          <p:nvPr/>
        </p:nvPicPr>
        <p:blipFill>
          <a:blip r:embed="rId4"/>
          <a:stretch>
            <a:fillRect/>
          </a:stretch>
        </p:blipFill>
        <p:spPr>
          <a:xfrm>
            <a:off x="1854200" y="2213459"/>
            <a:ext cx="3175000" cy="3175000"/>
          </a:xfrm>
          <a:prstGeom prst="rect">
            <a:avLst/>
          </a:prstGeom>
        </p:spPr>
      </p:pic>
      <p:sp>
        <p:nvSpPr>
          <p:cNvPr id="3" name="TextBox 2">
            <a:extLst>
              <a:ext uri="{FF2B5EF4-FFF2-40B4-BE49-F238E27FC236}">
                <a16:creationId xmlns:a16="http://schemas.microsoft.com/office/drawing/2014/main" id="{D1E16F2D-D7B0-342B-703A-34091B11DDAB}"/>
              </a:ext>
            </a:extLst>
          </p:cNvPr>
          <p:cNvSpPr txBox="1"/>
          <p:nvPr/>
        </p:nvSpPr>
        <p:spPr>
          <a:xfrm>
            <a:off x="5620216" y="4391050"/>
            <a:ext cx="4850780" cy="738664"/>
          </a:xfrm>
          <a:prstGeom prst="rect">
            <a:avLst/>
          </a:prstGeom>
          <a:noFill/>
        </p:spPr>
        <p:txBody>
          <a:bodyPr wrap="square" rtlCol="0">
            <a:spAutoFit/>
          </a:bodyPr>
          <a:lstStyle/>
          <a:p>
            <a:r>
              <a:rPr lang="en-US" dirty="0">
                <a:solidFill>
                  <a:srgbClr val="87A1D6"/>
                </a:solidFill>
                <a:latin typeface="Tw Cen MT" panose="020B0602020104020603" pitchFamily="34" charset="77"/>
                <a:hlinkClick r:id="rId5">
                  <a:extLst>
                    <a:ext uri="{A12FA001-AC4F-418D-AE19-62706E023703}">
                      <ahyp:hlinkClr xmlns:ahyp="http://schemas.microsoft.com/office/drawing/2018/hyperlinkcolor" val="tx"/>
                    </a:ext>
                  </a:extLst>
                </a:hlinkClick>
              </a:rPr>
              <a:t>www.kahoot.it</a:t>
            </a:r>
            <a:endParaRPr lang="en-US" dirty="0">
              <a:solidFill>
                <a:srgbClr val="87A1D6"/>
              </a:solidFill>
              <a:latin typeface="Tw Cen MT" panose="020B0602020104020603" pitchFamily="34" charset="77"/>
            </a:endParaRPr>
          </a:p>
          <a:p>
            <a:r>
              <a:rPr lang="en-US" dirty="0">
                <a:solidFill>
                  <a:schemeClr val="tx1"/>
                </a:solidFill>
                <a:latin typeface="Tw Cen MT" panose="020B0602020104020603" pitchFamily="34" charset="77"/>
              </a:rPr>
              <a:t>Replace the QR code accordingly and insert the code to join the Kahoot</a:t>
            </a:r>
          </a:p>
        </p:txBody>
      </p:sp>
    </p:spTree>
    <p:extLst>
      <p:ext uri="{BB962C8B-B14F-4D97-AF65-F5344CB8AC3E}">
        <p14:creationId xmlns:p14="http://schemas.microsoft.com/office/powerpoint/2010/main" val="189809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
        <p:nvSpPr>
          <p:cNvPr id="257" name="Google Shape;257;g36ad332b0bd_0_103"/>
          <p:cNvSpPr txBox="1">
            <a:spLocks noGrp="1"/>
          </p:cNvSpPr>
          <p:nvPr>
            <p:ph type="title"/>
          </p:nvPr>
        </p:nvSpPr>
        <p:spPr>
          <a:xfrm>
            <a:off x="1300264" y="4071644"/>
            <a:ext cx="7199400" cy="132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500"/>
              <a:buFont typeface="Twentieth Century"/>
              <a:buNone/>
            </a:pPr>
            <a:r>
              <a:rPr lang="en-US"/>
              <a:t>Additional Slides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g36ad332b0bd_0_4"/>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19</a:t>
            </a:fld>
            <a:endParaRPr dirty="0"/>
          </a:p>
        </p:txBody>
      </p:sp>
      <p:sp>
        <p:nvSpPr>
          <p:cNvPr id="263" name="Google Shape;263;g36ad332b0bd_0_4"/>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264" name="Google Shape;264;g36ad332b0bd_0_4"/>
          <p:cNvSpPr txBox="1"/>
          <p:nvPr/>
        </p:nvSpPr>
        <p:spPr>
          <a:xfrm>
            <a:off x="2619299" y="932500"/>
            <a:ext cx="7174057"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500" b="1" u="none" strike="noStrike" cap="none" dirty="0">
                <a:solidFill>
                  <a:schemeClr val="dk1"/>
                </a:solidFill>
                <a:latin typeface="Tw Cen MT" panose="020B0602020104020603" pitchFamily="34" charset="77"/>
                <a:ea typeface="Twentieth Century"/>
                <a:cs typeface="Twentieth Century"/>
                <a:sym typeface="Twentieth Century"/>
              </a:rPr>
              <a:t>Planets Before the Telescope</a:t>
            </a:r>
            <a:endParaRPr sz="4500" b="1" u="none" strike="noStrike" cap="none" dirty="0">
              <a:solidFill>
                <a:srgbClr val="000000"/>
              </a:solidFill>
              <a:latin typeface="Tw Cen MT" panose="020B0602020104020603" pitchFamily="34" charset="77"/>
            </a:endParaRPr>
          </a:p>
        </p:txBody>
      </p:sp>
      <p:sp>
        <p:nvSpPr>
          <p:cNvPr id="265" name="Google Shape;265;g36ad332b0bd_0_4"/>
          <p:cNvSpPr txBox="1"/>
          <p:nvPr/>
        </p:nvSpPr>
        <p:spPr>
          <a:xfrm>
            <a:off x="1347850" y="2440000"/>
            <a:ext cx="32205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700" b="1" u="none" strike="noStrike" cap="none" dirty="0">
                <a:solidFill>
                  <a:schemeClr val="dk1"/>
                </a:solidFill>
                <a:latin typeface="Tw Cen MT" panose="020B0602020104020603" pitchFamily="34" charset="77"/>
                <a:ea typeface="Twentieth Century"/>
                <a:cs typeface="Twentieth Century"/>
                <a:sym typeface="Twentieth Century"/>
              </a:rPr>
              <a:t>The Wandering Stars</a:t>
            </a:r>
            <a:endParaRPr sz="2700" b="1" u="none" strike="noStrike" cap="none" dirty="0">
              <a:solidFill>
                <a:srgbClr val="000000"/>
              </a:solidFill>
              <a:latin typeface="Tw Cen MT" panose="020B0602020104020603" pitchFamily="34" charset="77"/>
              <a:sym typeface="Arial"/>
            </a:endParaRPr>
          </a:p>
        </p:txBody>
      </p:sp>
      <p:sp>
        <p:nvSpPr>
          <p:cNvPr id="266" name="Google Shape;266;g36ad332b0bd_0_4"/>
          <p:cNvSpPr txBox="1"/>
          <p:nvPr/>
        </p:nvSpPr>
        <p:spPr>
          <a:xfrm>
            <a:off x="1347850" y="3077562"/>
            <a:ext cx="3681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200" b="0" i="0" u="none" strike="noStrike" cap="none" dirty="0">
                <a:solidFill>
                  <a:schemeClr val="dk1"/>
                </a:solidFill>
                <a:latin typeface="Tw Cen MT" panose="020B0602020104020603" pitchFamily="34" charset="77"/>
                <a:ea typeface="Twentieth Century"/>
                <a:cs typeface="Twentieth Century"/>
                <a:sym typeface="Twentieth Century"/>
              </a:rPr>
              <a:t>Planets appear to move differently from stars.</a:t>
            </a:r>
            <a:endParaRPr sz="2200" u="none" strike="noStrike" cap="none" dirty="0">
              <a:solidFill>
                <a:srgbClr val="000000"/>
              </a:solidFill>
              <a:latin typeface="Tw Cen MT" panose="020B0602020104020603" pitchFamily="34" charset="77"/>
              <a:sym typeface="Arial"/>
            </a:endParaRPr>
          </a:p>
        </p:txBody>
      </p:sp>
      <p:pic>
        <p:nvPicPr>
          <p:cNvPr id="267" name="Google Shape;267;g36ad332b0bd_0_4" descr="The diagram shows Mars’ apparent retrograde motion over several months."/>
          <p:cNvPicPr preferRelativeResize="0"/>
          <p:nvPr/>
        </p:nvPicPr>
        <p:blipFill rotWithShape="1">
          <a:blip r:embed="rId4">
            <a:alphaModFix/>
          </a:blip>
          <a:srcRect/>
          <a:stretch/>
        </p:blipFill>
        <p:spPr>
          <a:xfrm>
            <a:off x="5203550" y="1969775"/>
            <a:ext cx="5715000" cy="3733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3"/>
          <p:cNvSpPr txBox="1">
            <a:spLocks noGrp="1"/>
          </p:cNvSpPr>
          <p:nvPr>
            <p:ph type="sldNum" idx="12"/>
          </p:nvPr>
        </p:nvSpPr>
        <p:spPr>
          <a:xfrm>
            <a:off x="387869" y="6493978"/>
            <a:ext cx="495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a:t>
            </a:fld>
            <a:endParaRPr/>
          </a:p>
        </p:txBody>
      </p:sp>
      <p:sp>
        <p:nvSpPr>
          <p:cNvPr id="89" name="Google Shape;89;p3"/>
          <p:cNvSpPr txBox="1">
            <a:spLocks noGrp="1"/>
          </p:cNvSpPr>
          <p:nvPr>
            <p:ph type="ftr" idx="11"/>
          </p:nvPr>
        </p:nvSpPr>
        <p:spPr>
          <a:xfrm>
            <a:off x="91440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latin typeface="Tw Cen MT" panose="020B0602020104020603" pitchFamily="34" charset="77"/>
              </a:rPr>
              <a:t>Finding Exoplanets</a:t>
            </a:r>
            <a:endParaRPr>
              <a:latin typeface="Tw Cen MT" panose="020B0602020104020603" pitchFamily="34" charset="77"/>
            </a:endParaRPr>
          </a:p>
        </p:txBody>
      </p:sp>
      <p:sp>
        <p:nvSpPr>
          <p:cNvPr id="92" name="Google Shape;92;p3"/>
          <p:cNvSpPr txBox="1"/>
          <p:nvPr/>
        </p:nvSpPr>
        <p:spPr>
          <a:xfrm>
            <a:off x="1347850" y="3077562"/>
            <a:ext cx="3324000" cy="278533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2500" b="0" i="0" u="none" strike="noStrike" cap="none" dirty="0">
                <a:solidFill>
                  <a:schemeClr val="dk1"/>
                </a:solidFill>
                <a:latin typeface="Tw Cen MT" panose="020B0602020104020603" pitchFamily="34" charset="77"/>
                <a:ea typeface="Twentieth Century"/>
                <a:cs typeface="Twentieth Century"/>
                <a:sym typeface="Twentieth Century"/>
              </a:rPr>
              <a:t>Planets typically orbit a star (for example, the Sun) and have gravity strong enough to clear other similar-sized objects from </a:t>
            </a:r>
            <a:r>
              <a:rPr lang="en-US" sz="2500" dirty="0">
                <a:solidFill>
                  <a:schemeClr val="dk1"/>
                </a:solidFill>
                <a:latin typeface="Tw Cen MT" panose="020B0602020104020603" pitchFamily="34" charset="77"/>
                <a:ea typeface="Twentieth Century"/>
                <a:cs typeface="Twentieth Century"/>
                <a:sym typeface="Twentieth Century"/>
              </a:rPr>
              <a:t>their</a:t>
            </a:r>
            <a:r>
              <a:rPr lang="en-US" sz="2500" b="0" i="0" u="none" strike="noStrike" cap="none" dirty="0">
                <a:solidFill>
                  <a:schemeClr val="dk1"/>
                </a:solidFill>
                <a:latin typeface="Tw Cen MT" panose="020B0602020104020603" pitchFamily="34" charset="77"/>
                <a:ea typeface="Twentieth Century"/>
                <a:cs typeface="Twentieth Century"/>
                <a:sym typeface="Twentieth Century"/>
              </a:rPr>
              <a:t> path in space.</a:t>
            </a:r>
            <a:endParaRPr sz="2500" b="0" i="0" u="none" strike="noStrike" cap="none" dirty="0">
              <a:solidFill>
                <a:schemeClr val="dk1"/>
              </a:solidFill>
              <a:latin typeface="Tw Cen MT" panose="020B0602020104020603" pitchFamily="34" charset="77"/>
              <a:ea typeface="Twentieth Century"/>
              <a:cs typeface="Twentieth Century"/>
              <a:sym typeface="Twentieth Century"/>
            </a:endParaRPr>
          </a:p>
        </p:txBody>
      </p:sp>
      <p:pic>
        <p:nvPicPr>
          <p:cNvPr id="93" name="Google Shape;93;p3" descr="Our solar system features eight planets, seen in this artist's diagram."/>
          <p:cNvPicPr preferRelativeResize="0"/>
          <p:nvPr/>
        </p:nvPicPr>
        <p:blipFill rotWithShape="1">
          <a:blip r:embed="rId4">
            <a:alphaModFix/>
          </a:blip>
          <a:srcRect/>
          <a:stretch/>
        </p:blipFill>
        <p:spPr>
          <a:xfrm>
            <a:off x="5927550" y="2148893"/>
            <a:ext cx="4740300" cy="3611657"/>
          </a:xfrm>
          <a:prstGeom prst="rect">
            <a:avLst/>
          </a:prstGeom>
          <a:noFill/>
          <a:ln>
            <a:noFill/>
          </a:ln>
        </p:spPr>
      </p:pic>
      <p:sp>
        <p:nvSpPr>
          <p:cNvPr id="4" name="Freeform 3">
            <a:extLst>
              <a:ext uri="{FF2B5EF4-FFF2-40B4-BE49-F238E27FC236}">
                <a16:creationId xmlns:a16="http://schemas.microsoft.com/office/drawing/2014/main" id="{E6705C8E-26FE-E10A-1F57-923EF49431D3}"/>
              </a:ext>
            </a:extLst>
          </p:cNvPr>
          <p:cNvSpPr/>
          <p:nvPr/>
        </p:nvSpPr>
        <p:spPr>
          <a:xfrm>
            <a:off x="1347850" y="2154357"/>
            <a:ext cx="3366051" cy="586460"/>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7A1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noProof="0" dirty="0">
                <a:solidFill>
                  <a:schemeClr val="tx1"/>
                </a:solidFill>
                <a:latin typeface="Tw Cen MT" panose="020B0602020104020603" pitchFamily="34" charset="77"/>
              </a:rPr>
              <a:t>What is a planet?</a:t>
            </a:r>
          </a:p>
        </p:txBody>
      </p:sp>
      <p:sp>
        <p:nvSpPr>
          <p:cNvPr id="5" name="Google Shape;121;g36ad332b0bd_0_191">
            <a:extLst>
              <a:ext uri="{FF2B5EF4-FFF2-40B4-BE49-F238E27FC236}">
                <a16:creationId xmlns:a16="http://schemas.microsoft.com/office/drawing/2014/main" id="{1F8A26F7-2950-8BBC-A89B-0FEE0AF695AC}"/>
              </a:ext>
            </a:extLst>
          </p:cNvPr>
          <p:cNvSpPr txBox="1"/>
          <p:nvPr/>
        </p:nvSpPr>
        <p:spPr>
          <a:xfrm>
            <a:off x="944850" y="809875"/>
            <a:ext cx="10302300" cy="785100"/>
          </a:xfrm>
          <a:prstGeom prst="rect">
            <a:avLst/>
          </a:prstGeom>
          <a:noFill/>
          <a:ln>
            <a:noFill/>
          </a:ln>
        </p:spPr>
        <p:txBody>
          <a:bodyPr spcFirstLastPara="1" wrap="square" lIns="91425" tIns="45700" rIns="91425" bIns="45700" anchor="t" anchorCtr="0">
            <a:spAutoFit/>
          </a:bodyPr>
          <a:lstStyle/>
          <a:p>
            <a:pPr lvl="0" algn="ctr">
              <a:buSzPts val="3200"/>
            </a:pPr>
            <a:r>
              <a:rPr lang="en-US" sz="4500" b="1" dirty="0">
                <a:solidFill>
                  <a:schemeClr val="dk1"/>
                </a:solidFill>
                <a:latin typeface="Tw Cen MT" panose="020B0602020104020603" pitchFamily="34" charset="77"/>
                <a:ea typeface="Twentieth Century"/>
                <a:cs typeface="Twentieth Century"/>
                <a:sym typeface="Twentieth Century"/>
              </a:rPr>
              <a:t>Planets in Our Solar System</a:t>
            </a:r>
            <a:endParaRPr lang="en-US" sz="4500" dirty="0">
              <a:latin typeface="Tw Cen MT" panose="020B0602020104020603" pitchFamily="34"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Google Shape;272;g36ad332b0bd_0_108"/>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20</a:t>
            </a:fld>
            <a:endParaRPr/>
          </a:p>
        </p:txBody>
      </p:sp>
      <p:sp>
        <p:nvSpPr>
          <p:cNvPr id="273" name="Google Shape;273;g36ad332b0bd_0_108"/>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274" name="Google Shape;274;g36ad332b0bd_0_108"/>
          <p:cNvSpPr txBox="1">
            <a:spLocks noGrp="1"/>
          </p:cNvSpPr>
          <p:nvPr>
            <p:ph type="title"/>
          </p:nvPr>
        </p:nvSpPr>
        <p:spPr>
          <a:xfrm>
            <a:off x="838200" y="72681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Twentieth Century"/>
              <a:buNone/>
            </a:pPr>
            <a:r>
              <a:rPr lang="en-US" sz="4500" dirty="0"/>
              <a:t>Early Planetary Scientists</a:t>
            </a:r>
            <a:endParaRPr sz="4500" dirty="0"/>
          </a:p>
        </p:txBody>
      </p:sp>
      <p:pic>
        <p:nvPicPr>
          <p:cNvPr id="275" name="Google Shape;275;g36ad332b0bd_0_108" descr="A black-and-white portrait of Nicolaus Copernicus." title="copernicus.jpg"/>
          <p:cNvPicPr preferRelativeResize="0">
            <a:picLocks noGrp="1"/>
          </p:cNvPicPr>
          <p:nvPr>
            <p:ph type="pic" idx="2"/>
          </p:nvPr>
        </p:nvPicPr>
        <p:blipFill rotWithShape="1">
          <a:blip r:embed="rId4">
            <a:alphaModFix/>
          </a:blip>
          <a:srcRect l="21922" r="21918"/>
          <a:stretch/>
        </p:blipFill>
        <p:spPr>
          <a:xfrm>
            <a:off x="1997235" y="2052502"/>
            <a:ext cx="1993800" cy="2083500"/>
          </a:xfrm>
          <a:prstGeom prst="ellipse">
            <a:avLst/>
          </a:prstGeom>
          <a:noFill/>
          <a:ln>
            <a:noFill/>
          </a:ln>
        </p:spPr>
      </p:pic>
      <p:pic>
        <p:nvPicPr>
          <p:cNvPr id="276" name="Google Shape;276;g36ad332b0bd_0_108" descr="A black-and-white portrait of Tycho Brahe." title="brahe.jpg"/>
          <p:cNvPicPr preferRelativeResize="0">
            <a:picLocks noGrp="1"/>
          </p:cNvPicPr>
          <p:nvPr>
            <p:ph type="pic" idx="3"/>
          </p:nvPr>
        </p:nvPicPr>
        <p:blipFill rotWithShape="1">
          <a:blip r:embed="rId5">
            <a:alphaModFix/>
          </a:blip>
          <a:srcRect l="12438" r="12446"/>
          <a:stretch/>
        </p:blipFill>
        <p:spPr>
          <a:xfrm>
            <a:off x="5150048" y="2052502"/>
            <a:ext cx="1993800" cy="2083500"/>
          </a:xfrm>
          <a:prstGeom prst="ellipse">
            <a:avLst/>
          </a:prstGeom>
          <a:noFill/>
          <a:ln>
            <a:noFill/>
          </a:ln>
        </p:spPr>
      </p:pic>
      <p:pic>
        <p:nvPicPr>
          <p:cNvPr id="277" name="Google Shape;277;g36ad332b0bd_0_108" descr="A black-and-white portrait of Johannes Kepler." title="kepler_portrait.jpg"/>
          <p:cNvPicPr preferRelativeResize="0">
            <a:picLocks noGrp="1"/>
          </p:cNvPicPr>
          <p:nvPr>
            <p:ph type="pic" idx="4"/>
          </p:nvPr>
        </p:nvPicPr>
        <p:blipFill rotWithShape="1">
          <a:blip r:embed="rId6">
            <a:alphaModFix/>
          </a:blip>
          <a:srcRect b="27271"/>
          <a:stretch/>
        </p:blipFill>
        <p:spPr>
          <a:xfrm>
            <a:off x="8200888" y="2052502"/>
            <a:ext cx="1993800" cy="2083500"/>
          </a:xfrm>
          <a:prstGeom prst="ellipse">
            <a:avLst/>
          </a:prstGeom>
          <a:noFill/>
          <a:ln>
            <a:noFill/>
          </a:ln>
        </p:spPr>
      </p:pic>
      <p:sp>
        <p:nvSpPr>
          <p:cNvPr id="278" name="Google Shape;278;g36ad332b0bd_0_108"/>
          <p:cNvSpPr txBox="1">
            <a:spLocks noGrp="1"/>
          </p:cNvSpPr>
          <p:nvPr>
            <p:ph type="body" idx="1"/>
          </p:nvPr>
        </p:nvSpPr>
        <p:spPr>
          <a:xfrm>
            <a:off x="1659724" y="4263671"/>
            <a:ext cx="2668800" cy="558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dirty="0"/>
              <a:t>Nicolaus Copernicus</a:t>
            </a:r>
            <a:endParaRPr sz="2200" dirty="0"/>
          </a:p>
          <a:p>
            <a:pPr marL="0" lvl="0" indent="0" algn="ctr" rtl="0">
              <a:lnSpc>
                <a:spcPct val="90000"/>
              </a:lnSpc>
              <a:spcBef>
                <a:spcPts val="0"/>
              </a:spcBef>
              <a:spcAft>
                <a:spcPts val="0"/>
              </a:spcAft>
              <a:buSzPts val="1400"/>
              <a:buNone/>
            </a:pPr>
            <a:r>
              <a:rPr lang="en-US" sz="2200" dirty="0"/>
              <a:t>1473 - 1543</a:t>
            </a:r>
            <a:endParaRPr sz="2200" dirty="0"/>
          </a:p>
        </p:txBody>
      </p:sp>
      <p:sp>
        <p:nvSpPr>
          <p:cNvPr id="279" name="Google Shape;279;g36ad332b0bd_0_108"/>
          <p:cNvSpPr txBox="1">
            <a:spLocks noGrp="1"/>
          </p:cNvSpPr>
          <p:nvPr>
            <p:ph type="body" idx="7"/>
          </p:nvPr>
        </p:nvSpPr>
        <p:spPr>
          <a:xfrm>
            <a:off x="1775074" y="5042402"/>
            <a:ext cx="2438100" cy="9132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dirty="0"/>
              <a:t>Proposed a Sun-centered model of the solar system.</a:t>
            </a:r>
            <a:endParaRPr sz="2000" dirty="0"/>
          </a:p>
        </p:txBody>
      </p:sp>
      <p:sp>
        <p:nvSpPr>
          <p:cNvPr id="280" name="Google Shape;280;g36ad332b0bd_0_108"/>
          <p:cNvSpPr txBox="1">
            <a:spLocks noGrp="1"/>
          </p:cNvSpPr>
          <p:nvPr>
            <p:ph type="body" idx="8"/>
          </p:nvPr>
        </p:nvSpPr>
        <p:spPr>
          <a:xfrm>
            <a:off x="4927987" y="4263671"/>
            <a:ext cx="2438100" cy="558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a:t>Tycho Brahe</a:t>
            </a:r>
            <a:endParaRPr sz="2200"/>
          </a:p>
          <a:p>
            <a:pPr marL="0" lvl="0" indent="0" algn="ctr" rtl="0">
              <a:lnSpc>
                <a:spcPct val="90000"/>
              </a:lnSpc>
              <a:spcBef>
                <a:spcPts val="0"/>
              </a:spcBef>
              <a:spcAft>
                <a:spcPts val="0"/>
              </a:spcAft>
              <a:buSzPts val="1400"/>
              <a:buNone/>
            </a:pPr>
            <a:r>
              <a:rPr lang="en-US" sz="2200"/>
              <a:t>1546 - 1601</a:t>
            </a:r>
            <a:endParaRPr sz="2200"/>
          </a:p>
        </p:txBody>
      </p:sp>
      <p:sp>
        <p:nvSpPr>
          <p:cNvPr id="281" name="Google Shape;281;g36ad332b0bd_0_108"/>
          <p:cNvSpPr txBox="1">
            <a:spLocks noGrp="1"/>
          </p:cNvSpPr>
          <p:nvPr>
            <p:ph type="body" idx="9"/>
          </p:nvPr>
        </p:nvSpPr>
        <p:spPr>
          <a:xfrm>
            <a:off x="4938076" y="5042402"/>
            <a:ext cx="2438100" cy="91321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dirty="0"/>
              <a:t>Made precise measurements of planetary orbits.</a:t>
            </a:r>
            <a:endParaRPr sz="2000" dirty="0"/>
          </a:p>
        </p:txBody>
      </p:sp>
      <p:sp>
        <p:nvSpPr>
          <p:cNvPr id="282" name="Google Shape;282;g36ad332b0bd_0_108"/>
          <p:cNvSpPr txBox="1">
            <a:spLocks noGrp="1"/>
          </p:cNvSpPr>
          <p:nvPr>
            <p:ph type="body" idx="13"/>
          </p:nvPr>
        </p:nvSpPr>
        <p:spPr>
          <a:xfrm>
            <a:off x="7978826" y="4263671"/>
            <a:ext cx="2438100" cy="558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dirty="0"/>
              <a:t>Johannes Kepler</a:t>
            </a:r>
            <a:endParaRPr sz="2200" dirty="0"/>
          </a:p>
          <a:p>
            <a:pPr marL="0" lvl="0" indent="0" algn="ctr" rtl="0">
              <a:lnSpc>
                <a:spcPct val="90000"/>
              </a:lnSpc>
              <a:spcBef>
                <a:spcPts val="0"/>
              </a:spcBef>
              <a:spcAft>
                <a:spcPts val="0"/>
              </a:spcAft>
              <a:buSzPts val="1400"/>
              <a:buNone/>
            </a:pPr>
            <a:r>
              <a:rPr lang="en-US" sz="2200" dirty="0"/>
              <a:t>1571 - 1630</a:t>
            </a:r>
            <a:endParaRPr sz="2200" dirty="0"/>
          </a:p>
        </p:txBody>
      </p:sp>
      <p:sp>
        <p:nvSpPr>
          <p:cNvPr id="283" name="Google Shape;283;g36ad332b0bd_0_108"/>
          <p:cNvSpPr txBox="1">
            <a:spLocks noGrp="1"/>
          </p:cNvSpPr>
          <p:nvPr>
            <p:ph type="body" idx="14"/>
          </p:nvPr>
        </p:nvSpPr>
        <p:spPr>
          <a:xfrm>
            <a:off x="7978826" y="5042402"/>
            <a:ext cx="2438100" cy="91321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dirty="0"/>
              <a:t>Developed mathematical laws of planetary motion.</a:t>
            </a: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7"/>
        <p:cNvGrpSpPr/>
        <p:nvPr/>
      </p:nvGrpSpPr>
      <p:grpSpPr>
        <a:xfrm>
          <a:off x="0" y="0"/>
          <a:ext cx="0" cy="0"/>
          <a:chOff x="0" y="0"/>
          <a:chExt cx="0" cy="0"/>
        </a:xfrm>
      </p:grpSpPr>
      <p:sp>
        <p:nvSpPr>
          <p:cNvPr id="288" name="Google Shape;288;g36ad332b0bd_0_139"/>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21</a:t>
            </a:fld>
            <a:endParaRPr/>
          </a:p>
        </p:txBody>
      </p:sp>
      <p:sp>
        <p:nvSpPr>
          <p:cNvPr id="289" name="Google Shape;289;g36ad332b0bd_0_139"/>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290" name="Google Shape;290;g36ad332b0bd_0_139"/>
          <p:cNvSpPr txBox="1">
            <a:spLocks noGrp="1"/>
          </p:cNvSpPr>
          <p:nvPr>
            <p:ph type="title"/>
          </p:nvPr>
        </p:nvSpPr>
        <p:spPr>
          <a:xfrm>
            <a:off x="838200" y="70243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Twentieth Century"/>
              <a:buNone/>
            </a:pPr>
            <a:r>
              <a:rPr lang="en-US" sz="4500" dirty="0"/>
              <a:t>Planets After the Invention of the Telescope</a:t>
            </a:r>
            <a:endParaRPr sz="4500" dirty="0"/>
          </a:p>
        </p:txBody>
      </p:sp>
      <p:pic>
        <p:nvPicPr>
          <p:cNvPr id="291" name="Google Shape;291;g36ad332b0bd_0_139" descr="Jupiter's Galilean moons: Ganymede, Callisto, Io, and Europa." title="Jupiter_moons_family_portrait.jpg"/>
          <p:cNvPicPr preferRelativeResize="0">
            <a:picLocks noGrp="1"/>
          </p:cNvPicPr>
          <p:nvPr>
            <p:ph type="pic" idx="2"/>
          </p:nvPr>
        </p:nvPicPr>
        <p:blipFill rotWithShape="1">
          <a:blip r:embed="rId4">
            <a:alphaModFix/>
          </a:blip>
          <a:srcRect l="14833" r="14832"/>
          <a:stretch/>
        </p:blipFill>
        <p:spPr>
          <a:xfrm>
            <a:off x="1806972" y="2028127"/>
            <a:ext cx="2225400" cy="2225400"/>
          </a:xfrm>
          <a:prstGeom prst="ellipse">
            <a:avLst/>
          </a:prstGeom>
          <a:noFill/>
          <a:ln>
            <a:noFill/>
          </a:ln>
        </p:spPr>
      </p:pic>
      <p:pic>
        <p:nvPicPr>
          <p:cNvPr id="292" name="Google Shape;292;g36ad332b0bd_0_139" descr="An image of the pale-blue planet Uranus." title="uranus.jpg"/>
          <p:cNvPicPr preferRelativeResize="0">
            <a:picLocks noGrp="1"/>
          </p:cNvPicPr>
          <p:nvPr>
            <p:ph type="pic" idx="3"/>
          </p:nvPr>
        </p:nvPicPr>
        <p:blipFill rotWithShape="1">
          <a:blip r:embed="rId5">
            <a:alphaModFix/>
          </a:blip>
          <a:srcRect l="48085" r="18580"/>
          <a:stretch/>
        </p:blipFill>
        <p:spPr>
          <a:xfrm>
            <a:off x="5001139" y="2028127"/>
            <a:ext cx="2225400" cy="2225400"/>
          </a:xfrm>
          <a:prstGeom prst="ellipse">
            <a:avLst/>
          </a:prstGeom>
          <a:noFill/>
          <a:ln>
            <a:noFill/>
          </a:ln>
        </p:spPr>
      </p:pic>
      <p:pic>
        <p:nvPicPr>
          <p:cNvPr id="293" name="Google Shape;293;g36ad332b0bd_0_139" descr="An image of the pale-blue, slightly cloudy planet Neptune." title="Neptune_Voyager2_color_calibrated.png"/>
          <p:cNvPicPr preferRelativeResize="0">
            <a:picLocks noGrp="1"/>
          </p:cNvPicPr>
          <p:nvPr>
            <p:ph type="pic" idx="4"/>
          </p:nvPr>
        </p:nvPicPr>
        <p:blipFill rotWithShape="1">
          <a:blip r:embed="rId6">
            <a:alphaModFix/>
          </a:blip>
          <a:srcRect/>
          <a:stretch/>
        </p:blipFill>
        <p:spPr>
          <a:xfrm>
            <a:off x="8177566" y="2028127"/>
            <a:ext cx="2225400" cy="2225400"/>
          </a:xfrm>
          <a:prstGeom prst="ellipse">
            <a:avLst/>
          </a:prstGeom>
          <a:noFill/>
          <a:ln>
            <a:noFill/>
          </a:ln>
        </p:spPr>
      </p:pic>
      <p:sp>
        <p:nvSpPr>
          <p:cNvPr id="294" name="Google Shape;294;g36ad332b0bd_0_139"/>
          <p:cNvSpPr txBox="1">
            <a:spLocks noGrp="1"/>
          </p:cNvSpPr>
          <p:nvPr>
            <p:ph type="body" idx="1"/>
          </p:nvPr>
        </p:nvSpPr>
        <p:spPr>
          <a:xfrm>
            <a:off x="1508320" y="4390075"/>
            <a:ext cx="2822700" cy="596400"/>
          </a:xfrm>
          <a:prstGeom prst="rect">
            <a:avLst/>
          </a:prstGeom>
          <a:noFill/>
          <a:ln>
            <a:noFill/>
          </a:ln>
        </p:spPr>
        <p:txBody>
          <a:bodyPr spcFirstLastPara="1" wrap="square" lIns="122425" tIns="61200" rIns="122425" bIns="61200" anchor="t" anchorCtr="0">
            <a:noAutofit/>
          </a:bodyPr>
          <a:lstStyle/>
          <a:p>
            <a:pPr marL="0" lvl="0" indent="0" algn="ctr" rtl="0">
              <a:lnSpc>
                <a:spcPct val="90000"/>
              </a:lnSpc>
              <a:spcBef>
                <a:spcPts val="0"/>
              </a:spcBef>
              <a:spcAft>
                <a:spcPts val="0"/>
              </a:spcAft>
              <a:buSzPts val="1875"/>
              <a:buNone/>
            </a:pPr>
            <a:r>
              <a:rPr lang="en-US" sz="2200"/>
              <a:t>1609: Jupiter's moons</a:t>
            </a:r>
            <a:endParaRPr sz="2200"/>
          </a:p>
        </p:txBody>
      </p:sp>
      <p:sp>
        <p:nvSpPr>
          <p:cNvPr id="295" name="Google Shape;295;g36ad332b0bd_0_139"/>
          <p:cNvSpPr txBox="1">
            <a:spLocks noGrp="1"/>
          </p:cNvSpPr>
          <p:nvPr>
            <p:ph type="body" idx="7"/>
          </p:nvPr>
        </p:nvSpPr>
        <p:spPr>
          <a:xfrm>
            <a:off x="1544169" y="5006713"/>
            <a:ext cx="2721300" cy="596400"/>
          </a:xfrm>
          <a:prstGeom prst="rect">
            <a:avLst/>
          </a:prstGeom>
          <a:noFill/>
          <a:ln>
            <a:noFill/>
          </a:ln>
        </p:spPr>
        <p:txBody>
          <a:bodyPr spcFirstLastPara="1" wrap="square" lIns="122425" tIns="61200" rIns="122425" bIns="61200" anchor="t" anchorCtr="0">
            <a:noAutofit/>
          </a:bodyPr>
          <a:lstStyle/>
          <a:p>
            <a:pPr marL="0" lvl="0" indent="0" algn="ctr" rtl="0">
              <a:lnSpc>
                <a:spcPct val="90000"/>
              </a:lnSpc>
              <a:spcBef>
                <a:spcPts val="0"/>
              </a:spcBef>
              <a:spcAft>
                <a:spcPts val="0"/>
              </a:spcAft>
              <a:buSzPts val="1875"/>
              <a:buNone/>
            </a:pPr>
            <a:r>
              <a:rPr lang="en-US" sz="2000"/>
              <a:t>One of the first major discoveries using telescopes.</a:t>
            </a:r>
            <a:endParaRPr sz="2000"/>
          </a:p>
        </p:txBody>
      </p:sp>
      <p:sp>
        <p:nvSpPr>
          <p:cNvPr id="296" name="Google Shape;296;g36ad332b0bd_0_139"/>
          <p:cNvSpPr txBox="1">
            <a:spLocks noGrp="1"/>
          </p:cNvSpPr>
          <p:nvPr>
            <p:ph type="body" idx="8"/>
          </p:nvPr>
        </p:nvSpPr>
        <p:spPr>
          <a:xfrm>
            <a:off x="4753286" y="4390081"/>
            <a:ext cx="2721300" cy="596400"/>
          </a:xfrm>
          <a:prstGeom prst="rect">
            <a:avLst/>
          </a:prstGeom>
          <a:noFill/>
          <a:ln>
            <a:noFill/>
          </a:ln>
        </p:spPr>
        <p:txBody>
          <a:bodyPr spcFirstLastPara="1" wrap="square" lIns="122425" tIns="61200" rIns="122425" bIns="61200" anchor="t" anchorCtr="0">
            <a:noAutofit/>
          </a:bodyPr>
          <a:lstStyle/>
          <a:p>
            <a:pPr marL="0" lvl="0" indent="0" algn="ctr" rtl="0">
              <a:lnSpc>
                <a:spcPct val="90000"/>
              </a:lnSpc>
              <a:spcBef>
                <a:spcPts val="0"/>
              </a:spcBef>
              <a:spcAft>
                <a:spcPts val="0"/>
              </a:spcAft>
              <a:buSzPts val="1875"/>
              <a:buNone/>
            </a:pPr>
            <a:r>
              <a:rPr lang="en-US" sz="2200"/>
              <a:t>1781: Uranus</a:t>
            </a:r>
            <a:endParaRPr sz="2200"/>
          </a:p>
        </p:txBody>
      </p:sp>
      <p:sp>
        <p:nvSpPr>
          <p:cNvPr id="297" name="Google Shape;297;g36ad332b0bd_0_139"/>
          <p:cNvSpPr txBox="1">
            <a:spLocks noGrp="1"/>
          </p:cNvSpPr>
          <p:nvPr>
            <p:ph type="body" idx="9"/>
          </p:nvPr>
        </p:nvSpPr>
        <p:spPr>
          <a:xfrm>
            <a:off x="4753286" y="5002288"/>
            <a:ext cx="2721300" cy="596400"/>
          </a:xfrm>
          <a:prstGeom prst="rect">
            <a:avLst/>
          </a:prstGeom>
          <a:noFill/>
          <a:ln>
            <a:noFill/>
          </a:ln>
        </p:spPr>
        <p:txBody>
          <a:bodyPr spcFirstLastPara="1" wrap="square" lIns="122425" tIns="61200" rIns="122425" bIns="61200" anchor="t" anchorCtr="0">
            <a:noAutofit/>
          </a:bodyPr>
          <a:lstStyle/>
          <a:p>
            <a:pPr marL="0" lvl="0" indent="0" algn="ctr" rtl="0">
              <a:lnSpc>
                <a:spcPct val="90000"/>
              </a:lnSpc>
              <a:spcBef>
                <a:spcPts val="0"/>
              </a:spcBef>
              <a:spcAft>
                <a:spcPts val="0"/>
              </a:spcAft>
              <a:buSzPts val="1875"/>
              <a:buNone/>
            </a:pPr>
            <a:r>
              <a:rPr lang="en-US" sz="2000"/>
              <a:t>Another solar system planet discovered!</a:t>
            </a:r>
            <a:endParaRPr sz="2000"/>
          </a:p>
        </p:txBody>
      </p:sp>
      <p:sp>
        <p:nvSpPr>
          <p:cNvPr id="298" name="Google Shape;298;g36ad332b0bd_0_139"/>
          <p:cNvSpPr txBox="1">
            <a:spLocks noGrp="1"/>
          </p:cNvSpPr>
          <p:nvPr>
            <p:ph type="body" idx="13"/>
          </p:nvPr>
        </p:nvSpPr>
        <p:spPr>
          <a:xfrm>
            <a:off x="7929712" y="4390081"/>
            <a:ext cx="2721300" cy="596400"/>
          </a:xfrm>
          <a:prstGeom prst="rect">
            <a:avLst/>
          </a:prstGeom>
          <a:noFill/>
          <a:ln>
            <a:noFill/>
          </a:ln>
        </p:spPr>
        <p:txBody>
          <a:bodyPr spcFirstLastPara="1" wrap="square" lIns="122425" tIns="61200" rIns="122425" bIns="61200" anchor="t" anchorCtr="0">
            <a:noAutofit/>
          </a:bodyPr>
          <a:lstStyle/>
          <a:p>
            <a:pPr marL="0" lvl="0" indent="0" algn="ctr" rtl="0">
              <a:lnSpc>
                <a:spcPct val="90000"/>
              </a:lnSpc>
              <a:spcBef>
                <a:spcPts val="0"/>
              </a:spcBef>
              <a:spcAft>
                <a:spcPts val="0"/>
              </a:spcAft>
              <a:buSzPts val="1875"/>
              <a:buNone/>
            </a:pPr>
            <a:r>
              <a:rPr lang="en-US" sz="2200"/>
              <a:t>1846: Neptune</a:t>
            </a:r>
            <a:endParaRPr sz="2200"/>
          </a:p>
        </p:txBody>
      </p:sp>
      <p:sp>
        <p:nvSpPr>
          <p:cNvPr id="299" name="Google Shape;299;g36ad332b0bd_0_139"/>
          <p:cNvSpPr txBox="1">
            <a:spLocks noGrp="1"/>
          </p:cNvSpPr>
          <p:nvPr>
            <p:ph type="body" idx="14"/>
          </p:nvPr>
        </p:nvSpPr>
        <p:spPr>
          <a:xfrm>
            <a:off x="7929712" y="5002288"/>
            <a:ext cx="2721300" cy="596400"/>
          </a:xfrm>
          <a:prstGeom prst="rect">
            <a:avLst/>
          </a:prstGeom>
          <a:noFill/>
          <a:ln>
            <a:noFill/>
          </a:ln>
        </p:spPr>
        <p:txBody>
          <a:bodyPr spcFirstLastPara="1" wrap="square" lIns="122425" tIns="61200" rIns="122425" bIns="61200" anchor="t" anchorCtr="0">
            <a:noAutofit/>
          </a:bodyPr>
          <a:lstStyle/>
          <a:p>
            <a:pPr marL="0" lvl="0" indent="0" algn="ctr" rtl="0">
              <a:lnSpc>
                <a:spcPct val="90000"/>
              </a:lnSpc>
              <a:spcBef>
                <a:spcPts val="0"/>
              </a:spcBef>
              <a:spcAft>
                <a:spcPts val="0"/>
              </a:spcAft>
              <a:buSzPts val="1875"/>
              <a:buNone/>
            </a:pPr>
            <a:r>
              <a:rPr lang="en-US" sz="2000"/>
              <a:t>The most distant solar system planet discovered. </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
        <p:nvSpPr>
          <p:cNvPr id="304" name="Google Shape;304;g36ad332b0bd_0_154"/>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22</a:t>
            </a:fld>
            <a:endParaRPr/>
          </a:p>
        </p:txBody>
      </p:sp>
      <p:sp>
        <p:nvSpPr>
          <p:cNvPr id="305" name="Google Shape;305;g36ad332b0bd_0_154"/>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306" name="Google Shape;306;g36ad332b0bd_0_154"/>
          <p:cNvSpPr txBox="1">
            <a:spLocks noGrp="1"/>
          </p:cNvSpPr>
          <p:nvPr>
            <p:ph type="title"/>
          </p:nvPr>
        </p:nvSpPr>
        <p:spPr>
          <a:xfrm>
            <a:off x="838200" y="74108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Twentieth Century"/>
              <a:buNone/>
            </a:pPr>
            <a:r>
              <a:rPr lang="en-US" sz="4500"/>
              <a:t>A Brief Timeline of Exoplanet Discoveries</a:t>
            </a:r>
            <a:endParaRPr sz="4500"/>
          </a:p>
        </p:txBody>
      </p:sp>
      <p:pic>
        <p:nvPicPr>
          <p:cNvPr id="307" name="Google Shape;307;g36ad332b0bd_0_154" descr="Artist's concept of the exoplanet 51 Pegasi b." title="51_Peg_Infographic.jpeg"/>
          <p:cNvPicPr preferRelativeResize="0">
            <a:picLocks noGrp="1"/>
          </p:cNvPicPr>
          <p:nvPr>
            <p:ph type="pic" idx="2"/>
          </p:nvPr>
        </p:nvPicPr>
        <p:blipFill rotWithShape="1">
          <a:blip r:embed="rId4">
            <a:alphaModFix/>
          </a:blip>
          <a:srcRect l="2499" t="10587" r="38269" b="41723"/>
          <a:stretch/>
        </p:blipFill>
        <p:spPr>
          <a:xfrm>
            <a:off x="1144102" y="2275693"/>
            <a:ext cx="1662000" cy="1662000"/>
          </a:xfrm>
          <a:prstGeom prst="ellipse">
            <a:avLst/>
          </a:prstGeom>
          <a:noFill/>
          <a:ln>
            <a:noFill/>
          </a:ln>
        </p:spPr>
      </p:pic>
      <p:pic>
        <p:nvPicPr>
          <p:cNvPr id="308" name="Google Shape;308;g36ad332b0bd_0_154" descr="Artist's concept of the exoplanet HD 209458 b, with a blue, comet-like tail trailing behind it." title="hd209458b.jpg"/>
          <p:cNvPicPr preferRelativeResize="0">
            <a:picLocks noGrp="1"/>
          </p:cNvPicPr>
          <p:nvPr>
            <p:ph type="pic" idx="3"/>
          </p:nvPr>
        </p:nvPicPr>
        <p:blipFill rotWithShape="1">
          <a:blip r:embed="rId5">
            <a:alphaModFix/>
          </a:blip>
          <a:srcRect l="2334" t="24771" b="6913"/>
          <a:stretch/>
        </p:blipFill>
        <p:spPr>
          <a:xfrm>
            <a:off x="3173626" y="2275693"/>
            <a:ext cx="1662000" cy="1662000"/>
          </a:xfrm>
          <a:prstGeom prst="ellipse">
            <a:avLst/>
          </a:prstGeom>
          <a:noFill/>
          <a:ln>
            <a:noFill/>
          </a:ln>
        </p:spPr>
      </p:pic>
      <p:pic>
        <p:nvPicPr>
          <p:cNvPr id="309" name="Google Shape;309;g36ad332b0bd_0_154" descr="Artist's concept of the Kepler Space Telescope." title="kepler.jpg"/>
          <p:cNvPicPr preferRelativeResize="0">
            <a:picLocks noGrp="1"/>
          </p:cNvPicPr>
          <p:nvPr>
            <p:ph type="pic" idx="4"/>
          </p:nvPr>
        </p:nvPicPr>
        <p:blipFill rotWithShape="1">
          <a:blip r:embed="rId6">
            <a:alphaModFix/>
          </a:blip>
          <a:srcRect l="10000" r="10000"/>
          <a:stretch/>
        </p:blipFill>
        <p:spPr>
          <a:xfrm>
            <a:off x="5214300" y="2275693"/>
            <a:ext cx="1662000" cy="1662000"/>
          </a:xfrm>
          <a:prstGeom prst="ellipse">
            <a:avLst/>
          </a:prstGeom>
          <a:noFill/>
          <a:ln>
            <a:noFill/>
          </a:ln>
        </p:spPr>
      </p:pic>
      <p:pic>
        <p:nvPicPr>
          <p:cNvPr id="310" name="Google Shape;310;g36ad332b0bd_0_154" descr="Artist's concept of the TRAPPIST-1 exoplanet system: a red dwarf star with 7 Earth-sized planets." title="trappist-1_sys.jpg"/>
          <p:cNvPicPr preferRelativeResize="0">
            <a:picLocks noGrp="1"/>
          </p:cNvPicPr>
          <p:nvPr>
            <p:ph type="pic" idx="5"/>
          </p:nvPr>
        </p:nvPicPr>
        <p:blipFill rotWithShape="1">
          <a:blip r:embed="rId7">
            <a:alphaModFix/>
          </a:blip>
          <a:srcRect t="10013" b="10004"/>
          <a:stretch/>
        </p:blipFill>
        <p:spPr>
          <a:xfrm>
            <a:off x="7254974" y="2275693"/>
            <a:ext cx="1662000" cy="1662000"/>
          </a:xfrm>
          <a:prstGeom prst="ellipse">
            <a:avLst/>
          </a:prstGeom>
          <a:noFill/>
          <a:ln>
            <a:noFill/>
          </a:ln>
        </p:spPr>
      </p:pic>
      <p:pic>
        <p:nvPicPr>
          <p:cNvPr id="311" name="Google Shape;311;g36ad332b0bd_0_154" descr="Artist's concept of the Transiting Exoplanet Survey Satellite." title="tess.jpg"/>
          <p:cNvPicPr preferRelativeResize="0">
            <a:picLocks noGrp="1"/>
          </p:cNvPicPr>
          <p:nvPr>
            <p:ph type="pic" idx="6"/>
          </p:nvPr>
        </p:nvPicPr>
        <p:blipFill rotWithShape="1">
          <a:blip r:embed="rId8">
            <a:alphaModFix/>
          </a:blip>
          <a:srcRect l="33586" r="10164"/>
          <a:stretch/>
        </p:blipFill>
        <p:spPr>
          <a:xfrm>
            <a:off x="9306799" y="2275693"/>
            <a:ext cx="1662000" cy="1662000"/>
          </a:xfrm>
          <a:prstGeom prst="ellipse">
            <a:avLst/>
          </a:prstGeom>
          <a:noFill/>
          <a:ln>
            <a:noFill/>
          </a:ln>
        </p:spPr>
      </p:pic>
      <p:sp>
        <p:nvSpPr>
          <p:cNvPr id="312" name="Google Shape;312;g36ad332b0bd_0_154"/>
          <p:cNvSpPr txBox="1">
            <a:spLocks noGrp="1"/>
          </p:cNvSpPr>
          <p:nvPr>
            <p:ph type="body" idx="1"/>
          </p:nvPr>
        </p:nvSpPr>
        <p:spPr>
          <a:xfrm>
            <a:off x="959004" y="40396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500"/>
              <a:t>1995</a:t>
            </a:r>
            <a:endParaRPr sz="2500"/>
          </a:p>
        </p:txBody>
      </p:sp>
      <p:sp>
        <p:nvSpPr>
          <p:cNvPr id="313" name="Google Shape;313;g36ad332b0bd_0_154"/>
          <p:cNvSpPr txBox="1">
            <a:spLocks noGrp="1"/>
          </p:cNvSpPr>
          <p:nvPr>
            <p:ph type="body" idx="7"/>
          </p:nvPr>
        </p:nvSpPr>
        <p:spPr>
          <a:xfrm>
            <a:off x="959004" y="44968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a:t>First exoplanet found around a sunlike star (Radial Velocity Method)</a:t>
            </a:r>
            <a:endParaRPr sz="2000"/>
          </a:p>
        </p:txBody>
      </p:sp>
      <p:sp>
        <p:nvSpPr>
          <p:cNvPr id="314" name="Google Shape;314;g36ad332b0bd_0_154"/>
          <p:cNvSpPr txBox="1">
            <a:spLocks noGrp="1"/>
          </p:cNvSpPr>
          <p:nvPr>
            <p:ph type="body" idx="8"/>
          </p:nvPr>
        </p:nvSpPr>
        <p:spPr>
          <a:xfrm>
            <a:off x="2806100" y="4039625"/>
            <a:ext cx="24081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500"/>
              <a:t>1999</a:t>
            </a:r>
            <a:endParaRPr sz="2500"/>
          </a:p>
        </p:txBody>
      </p:sp>
      <p:sp>
        <p:nvSpPr>
          <p:cNvPr id="315" name="Google Shape;315;g36ad332b0bd_0_154"/>
          <p:cNvSpPr txBox="1">
            <a:spLocks noGrp="1"/>
          </p:cNvSpPr>
          <p:nvPr>
            <p:ph type="body" idx="9"/>
          </p:nvPr>
        </p:nvSpPr>
        <p:spPr>
          <a:xfrm>
            <a:off x="2988528" y="44968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a:t>First transiting exoplanet observed (Transit Method)</a:t>
            </a:r>
            <a:endParaRPr sz="2000"/>
          </a:p>
        </p:txBody>
      </p:sp>
      <p:sp>
        <p:nvSpPr>
          <p:cNvPr id="316" name="Google Shape;316;g36ad332b0bd_0_154"/>
          <p:cNvSpPr txBox="1">
            <a:spLocks noGrp="1"/>
          </p:cNvSpPr>
          <p:nvPr>
            <p:ph type="body" idx="13"/>
          </p:nvPr>
        </p:nvSpPr>
        <p:spPr>
          <a:xfrm>
            <a:off x="5029202" y="40396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500"/>
              <a:t>2009</a:t>
            </a:r>
            <a:endParaRPr sz="2500"/>
          </a:p>
        </p:txBody>
      </p:sp>
      <p:sp>
        <p:nvSpPr>
          <p:cNvPr id="317" name="Google Shape;317;g36ad332b0bd_0_154"/>
          <p:cNvSpPr txBox="1">
            <a:spLocks noGrp="1"/>
          </p:cNvSpPr>
          <p:nvPr>
            <p:ph type="body" idx="14"/>
          </p:nvPr>
        </p:nvSpPr>
        <p:spPr>
          <a:xfrm>
            <a:off x="5029202" y="44968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400"/>
              <a:buFont typeface="Arial"/>
              <a:buNone/>
            </a:pPr>
            <a:r>
              <a:rPr lang="en-US" sz="2000">
                <a:solidFill>
                  <a:schemeClr val="dk1"/>
                </a:solidFill>
              </a:rPr>
              <a:t>Kepler planet-finding mission launches</a:t>
            </a:r>
            <a:endParaRPr sz="2000">
              <a:solidFill>
                <a:schemeClr val="dk1"/>
              </a:solidFill>
            </a:endParaRPr>
          </a:p>
          <a:p>
            <a:pPr marL="0" lvl="0" indent="0" algn="ctr" rtl="0">
              <a:lnSpc>
                <a:spcPct val="90000"/>
              </a:lnSpc>
              <a:spcBef>
                <a:spcPts val="0"/>
              </a:spcBef>
              <a:spcAft>
                <a:spcPts val="0"/>
              </a:spcAft>
              <a:buSzPts val="1400"/>
              <a:buNone/>
            </a:pPr>
            <a:endParaRPr/>
          </a:p>
        </p:txBody>
      </p:sp>
      <p:sp>
        <p:nvSpPr>
          <p:cNvPr id="318" name="Google Shape;318;g36ad332b0bd_0_154"/>
          <p:cNvSpPr txBox="1">
            <a:spLocks noGrp="1"/>
          </p:cNvSpPr>
          <p:nvPr>
            <p:ph type="body" idx="15"/>
          </p:nvPr>
        </p:nvSpPr>
        <p:spPr>
          <a:xfrm>
            <a:off x="6973150" y="4039613"/>
            <a:ext cx="22368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500"/>
              <a:t>2017</a:t>
            </a:r>
            <a:endParaRPr sz="2500"/>
          </a:p>
        </p:txBody>
      </p:sp>
      <p:sp>
        <p:nvSpPr>
          <p:cNvPr id="319" name="Google Shape;319;g36ad332b0bd_0_154"/>
          <p:cNvSpPr txBox="1">
            <a:spLocks noGrp="1"/>
          </p:cNvSpPr>
          <p:nvPr>
            <p:ph type="body" idx="16"/>
          </p:nvPr>
        </p:nvSpPr>
        <p:spPr>
          <a:xfrm>
            <a:off x="7061400" y="4496850"/>
            <a:ext cx="21486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a:t>TRAPPIST-1 and Kepler-90 multi-planet systems discovered</a:t>
            </a:r>
            <a:endParaRPr sz="2000"/>
          </a:p>
        </p:txBody>
      </p:sp>
      <p:sp>
        <p:nvSpPr>
          <p:cNvPr id="320" name="Google Shape;320;g36ad332b0bd_0_154"/>
          <p:cNvSpPr txBox="1">
            <a:spLocks noGrp="1"/>
          </p:cNvSpPr>
          <p:nvPr>
            <p:ph type="body" idx="17"/>
          </p:nvPr>
        </p:nvSpPr>
        <p:spPr>
          <a:xfrm>
            <a:off x="9121701" y="40396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500"/>
              <a:t>2018</a:t>
            </a:r>
            <a:endParaRPr sz="2500"/>
          </a:p>
        </p:txBody>
      </p:sp>
      <p:sp>
        <p:nvSpPr>
          <p:cNvPr id="321" name="Google Shape;321;g36ad332b0bd_0_154"/>
          <p:cNvSpPr txBox="1">
            <a:spLocks noGrp="1"/>
          </p:cNvSpPr>
          <p:nvPr>
            <p:ph type="body" idx="18"/>
          </p:nvPr>
        </p:nvSpPr>
        <p:spPr>
          <a:xfrm>
            <a:off x="9121701" y="4496817"/>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000"/>
              <a:t>The Transiting Exoplanet Survey Satellite (TESS) launches</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g36790cdca40_0_9"/>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3</a:t>
            </a:fld>
            <a:endParaRPr/>
          </a:p>
        </p:txBody>
      </p:sp>
      <p:sp>
        <p:nvSpPr>
          <p:cNvPr id="99" name="Google Shape;99;g36790cdca40_0_9"/>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100" name="Google Shape;100;g36790cdca40_0_9"/>
          <p:cNvSpPr txBox="1"/>
          <p:nvPr/>
        </p:nvSpPr>
        <p:spPr>
          <a:xfrm>
            <a:off x="791550" y="771575"/>
            <a:ext cx="106089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4500" b="1" u="none" strike="noStrike" cap="none" dirty="0">
                <a:solidFill>
                  <a:schemeClr val="dk1"/>
                </a:solidFill>
                <a:latin typeface="Tw Cen MT" panose="020B0602020104020603" pitchFamily="34" charset="77"/>
                <a:ea typeface="Twentieth Century"/>
                <a:cs typeface="Twentieth Century"/>
                <a:sym typeface="Twentieth Century"/>
              </a:rPr>
              <a:t>Exoplanets</a:t>
            </a:r>
            <a:r>
              <a:rPr lang="en-US" sz="4500" b="1" dirty="0">
                <a:solidFill>
                  <a:schemeClr val="dk1"/>
                </a:solidFill>
                <a:latin typeface="Tw Cen MT" panose="020B0602020104020603" pitchFamily="34" charset="77"/>
                <a:ea typeface="Twentieth Century"/>
                <a:cs typeface="Twentieth Century"/>
                <a:sym typeface="Twentieth Century"/>
              </a:rPr>
              <a:t> Are P</a:t>
            </a:r>
            <a:r>
              <a:rPr lang="en-US" sz="4500" b="1" u="none" strike="noStrike" cap="none" dirty="0">
                <a:solidFill>
                  <a:schemeClr val="dk1"/>
                </a:solidFill>
                <a:latin typeface="Tw Cen MT" panose="020B0602020104020603" pitchFamily="34" charset="77"/>
                <a:ea typeface="Twentieth Century"/>
                <a:cs typeface="Twentieth Century"/>
                <a:sym typeface="Twentieth Century"/>
              </a:rPr>
              <a:t>lanets </a:t>
            </a:r>
            <a:r>
              <a:rPr lang="en-US" sz="4500" b="1" dirty="0">
                <a:solidFill>
                  <a:schemeClr val="dk1"/>
                </a:solidFill>
                <a:latin typeface="Tw Cen MT" panose="020B0602020104020603" pitchFamily="34" charset="77"/>
                <a:ea typeface="Twentieth Century"/>
                <a:cs typeface="Twentieth Century"/>
                <a:sym typeface="Twentieth Century"/>
              </a:rPr>
              <a:t>B</a:t>
            </a:r>
            <a:r>
              <a:rPr lang="en-US" sz="4500" b="1" u="none" strike="noStrike" cap="none" dirty="0">
                <a:solidFill>
                  <a:schemeClr val="dk1"/>
                </a:solidFill>
                <a:latin typeface="Tw Cen MT" panose="020B0602020104020603" pitchFamily="34" charset="77"/>
                <a:ea typeface="Twentieth Century"/>
                <a:cs typeface="Twentieth Century"/>
                <a:sym typeface="Twentieth Century"/>
              </a:rPr>
              <a:t>eyond </a:t>
            </a:r>
            <a:r>
              <a:rPr lang="en-US" sz="4500" b="1" dirty="0">
                <a:solidFill>
                  <a:schemeClr val="dk1"/>
                </a:solidFill>
                <a:latin typeface="Tw Cen MT" panose="020B0602020104020603" pitchFamily="34" charset="77"/>
                <a:ea typeface="Twentieth Century"/>
                <a:cs typeface="Twentieth Century"/>
                <a:sym typeface="Twentieth Century"/>
              </a:rPr>
              <a:t>O</a:t>
            </a:r>
            <a:r>
              <a:rPr lang="en-US" sz="4500" b="1" u="none" strike="noStrike" cap="none" dirty="0">
                <a:solidFill>
                  <a:schemeClr val="dk1"/>
                </a:solidFill>
                <a:latin typeface="Tw Cen MT" panose="020B0602020104020603" pitchFamily="34" charset="77"/>
                <a:ea typeface="Twentieth Century"/>
                <a:cs typeface="Twentieth Century"/>
                <a:sym typeface="Twentieth Century"/>
              </a:rPr>
              <a:t>ur </a:t>
            </a:r>
            <a:r>
              <a:rPr lang="en-US" sz="4500" b="1" dirty="0">
                <a:solidFill>
                  <a:schemeClr val="dk1"/>
                </a:solidFill>
                <a:latin typeface="Tw Cen MT" panose="020B0602020104020603" pitchFamily="34" charset="77"/>
                <a:ea typeface="Twentieth Century"/>
                <a:cs typeface="Twentieth Century"/>
                <a:sym typeface="Twentieth Century"/>
              </a:rPr>
              <a:t>S</a:t>
            </a:r>
            <a:r>
              <a:rPr lang="en-US" sz="4500" b="1" u="none" strike="noStrike" cap="none" dirty="0">
                <a:solidFill>
                  <a:schemeClr val="dk1"/>
                </a:solidFill>
                <a:latin typeface="Tw Cen MT" panose="020B0602020104020603" pitchFamily="34" charset="77"/>
                <a:ea typeface="Twentieth Century"/>
                <a:cs typeface="Twentieth Century"/>
                <a:sym typeface="Twentieth Century"/>
              </a:rPr>
              <a:t>olar </a:t>
            </a:r>
            <a:r>
              <a:rPr lang="en-US" sz="4500" b="1" dirty="0">
                <a:solidFill>
                  <a:schemeClr val="dk1"/>
                </a:solidFill>
                <a:latin typeface="Tw Cen MT" panose="020B0602020104020603" pitchFamily="34" charset="77"/>
                <a:ea typeface="Twentieth Century"/>
                <a:cs typeface="Twentieth Century"/>
                <a:sym typeface="Twentieth Century"/>
              </a:rPr>
              <a:t>S</a:t>
            </a:r>
            <a:r>
              <a:rPr lang="en-US" sz="4500" b="1" u="none" strike="noStrike" cap="none" dirty="0">
                <a:solidFill>
                  <a:schemeClr val="dk1"/>
                </a:solidFill>
                <a:latin typeface="Tw Cen MT" panose="020B0602020104020603" pitchFamily="34" charset="77"/>
                <a:ea typeface="Twentieth Century"/>
                <a:cs typeface="Twentieth Century"/>
                <a:sym typeface="Twentieth Century"/>
              </a:rPr>
              <a:t>ystem</a:t>
            </a:r>
            <a:endParaRPr sz="4500" u="none" strike="noStrike" cap="none" dirty="0">
              <a:solidFill>
                <a:srgbClr val="000000"/>
              </a:solidFill>
              <a:latin typeface="Tw Cen MT" panose="020B0602020104020603" pitchFamily="34" charset="77"/>
            </a:endParaRPr>
          </a:p>
        </p:txBody>
      </p:sp>
      <p:grpSp>
        <p:nvGrpSpPr>
          <p:cNvPr id="2" name="Group 1">
            <a:extLst>
              <a:ext uri="{FF2B5EF4-FFF2-40B4-BE49-F238E27FC236}">
                <a16:creationId xmlns:a16="http://schemas.microsoft.com/office/drawing/2014/main" id="{3E46378F-0937-FDA4-0D01-28333193922D}"/>
              </a:ext>
            </a:extLst>
          </p:cNvPr>
          <p:cNvGrpSpPr/>
          <p:nvPr/>
        </p:nvGrpSpPr>
        <p:grpSpPr>
          <a:xfrm>
            <a:off x="2910353" y="2050966"/>
            <a:ext cx="6371293" cy="4035459"/>
            <a:chOff x="2123339" y="1638725"/>
            <a:chExt cx="7945311" cy="4477325"/>
          </a:xfrm>
        </p:grpSpPr>
        <p:pic>
          <p:nvPicPr>
            <p:cNvPr id="101" name="Google Shape;101;g36790cdca40_0_9" descr="This artist concept of the K2-18 exoplanet system portrays a large blue planet in the foreground, and a small red dwarf star in the background."/>
            <p:cNvPicPr preferRelativeResize="0"/>
            <p:nvPr/>
          </p:nvPicPr>
          <p:blipFill rotWithShape="1">
            <a:blip r:embed="rId4">
              <a:alphaModFix/>
            </a:blip>
            <a:srcRect/>
            <a:stretch/>
          </p:blipFill>
          <p:spPr>
            <a:xfrm>
              <a:off x="2123339" y="1638725"/>
              <a:ext cx="7945311" cy="4477324"/>
            </a:xfrm>
            <a:prstGeom prst="rect">
              <a:avLst/>
            </a:prstGeom>
            <a:noFill/>
            <a:ln>
              <a:noFill/>
            </a:ln>
          </p:spPr>
        </p:pic>
        <p:sp>
          <p:nvSpPr>
            <p:cNvPr id="102" name="Google Shape;102;g36790cdca40_0_9"/>
            <p:cNvSpPr txBox="1"/>
            <p:nvPr/>
          </p:nvSpPr>
          <p:spPr>
            <a:xfrm>
              <a:off x="7408250" y="5764696"/>
              <a:ext cx="2660400" cy="35135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dirty="0">
                  <a:solidFill>
                    <a:srgbClr val="FFFFFF"/>
                  </a:solidFill>
                  <a:latin typeface="Tw Cen MT" panose="020B0602020104020603" pitchFamily="34" charset="77"/>
                  <a:ea typeface="Twentieth Century"/>
                  <a:cs typeface="Twentieth Century"/>
                  <a:sym typeface="Twentieth Century"/>
                </a:rPr>
                <a:t>Artist Concept</a:t>
              </a:r>
              <a:endParaRPr sz="1200" dirty="0">
                <a:solidFill>
                  <a:srgbClr val="FFFFFF"/>
                </a:solidFill>
                <a:latin typeface="Tw Cen MT" panose="020B0602020104020603" pitchFamily="34" charset="77"/>
                <a:ea typeface="Twentieth Century"/>
                <a:cs typeface="Twentieth Century"/>
                <a:sym typeface="Twentieth Century"/>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g372ca7f3b64_0_77"/>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4</a:t>
            </a:fld>
            <a:endParaRPr/>
          </a:p>
        </p:txBody>
      </p:sp>
      <p:sp>
        <p:nvSpPr>
          <p:cNvPr id="108" name="Google Shape;108;g372ca7f3b64_0_77"/>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111" name="Google Shape;111;g372ca7f3b64_0_77"/>
          <p:cNvSpPr txBox="1"/>
          <p:nvPr/>
        </p:nvSpPr>
        <p:spPr>
          <a:xfrm>
            <a:off x="1412138" y="2158701"/>
            <a:ext cx="3324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b="1" dirty="0">
                <a:solidFill>
                  <a:schemeClr val="dk1"/>
                </a:solidFill>
                <a:latin typeface="Tw Cen MT" panose="020B0602020104020603" pitchFamily="34" charset="77"/>
                <a:ea typeface="Twentieth Century"/>
                <a:cs typeface="Twentieth Century"/>
                <a:sym typeface="Twentieth Century"/>
              </a:rPr>
              <a:t>Host Star</a:t>
            </a:r>
            <a:endParaRPr sz="2200" u="none" strike="noStrike" cap="none" dirty="0">
              <a:solidFill>
                <a:srgbClr val="000000"/>
              </a:solidFill>
              <a:latin typeface="Tw Cen MT" panose="020B0602020104020603" pitchFamily="34" charset="77"/>
            </a:endParaRPr>
          </a:p>
        </p:txBody>
      </p:sp>
      <p:sp>
        <p:nvSpPr>
          <p:cNvPr id="112" name="Google Shape;112;g372ca7f3b64_0_77"/>
          <p:cNvSpPr txBox="1"/>
          <p:nvPr/>
        </p:nvSpPr>
        <p:spPr>
          <a:xfrm>
            <a:off x="1412138" y="2998133"/>
            <a:ext cx="3514324"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500" dirty="0">
                <a:solidFill>
                  <a:schemeClr val="dk1"/>
                </a:solidFill>
                <a:latin typeface="Tw Cen MT" panose="020B0602020104020603" pitchFamily="34" charset="77"/>
                <a:ea typeface="Twentieth Century"/>
                <a:cs typeface="Twentieth Century"/>
                <a:sym typeface="Twentieth Century"/>
              </a:rPr>
              <a:t>Any star with a confirmed planet orbiting around it.</a:t>
            </a:r>
            <a:endParaRPr sz="2500" b="0" i="0" u="none" strike="noStrike" cap="none" dirty="0">
              <a:solidFill>
                <a:schemeClr val="dk1"/>
              </a:solidFill>
              <a:latin typeface="Tw Cen MT" panose="020B0602020104020603" pitchFamily="34" charset="77"/>
              <a:ea typeface="Twentieth Century"/>
              <a:cs typeface="Twentieth Century"/>
              <a:sym typeface="Twentieth Century"/>
            </a:endParaRPr>
          </a:p>
        </p:txBody>
      </p:sp>
      <p:grpSp>
        <p:nvGrpSpPr>
          <p:cNvPr id="3" name="Group 2">
            <a:extLst>
              <a:ext uri="{FF2B5EF4-FFF2-40B4-BE49-F238E27FC236}">
                <a16:creationId xmlns:a16="http://schemas.microsoft.com/office/drawing/2014/main" id="{C7721F23-EECA-D1A9-FED5-C5313C6A667E}"/>
              </a:ext>
            </a:extLst>
          </p:cNvPr>
          <p:cNvGrpSpPr/>
          <p:nvPr/>
        </p:nvGrpSpPr>
        <p:grpSpPr>
          <a:xfrm>
            <a:off x="5954662" y="2158701"/>
            <a:ext cx="4825200" cy="3841160"/>
            <a:chOff x="5954662" y="2158701"/>
            <a:chExt cx="4825200" cy="3841160"/>
          </a:xfrm>
        </p:grpSpPr>
        <p:pic>
          <p:nvPicPr>
            <p:cNvPr id="113" name="Google Shape;113;g372ca7f3b64_0_77" descr="This artist's concept shows the TRAPPIST-1 star, an ultra-cool dwarf, with seven Earth-size planets orbiting it." title="stsci_2018-07a_1600.jpg"/>
            <p:cNvPicPr preferRelativeResize="0"/>
            <p:nvPr/>
          </p:nvPicPr>
          <p:blipFill rotWithShape="1">
            <a:blip r:embed="rId4">
              <a:alphaModFix/>
            </a:blip>
            <a:srcRect t="14284" b="23172"/>
            <a:stretch/>
          </p:blipFill>
          <p:spPr>
            <a:xfrm>
              <a:off x="5954662" y="2158701"/>
              <a:ext cx="4825200" cy="3772324"/>
            </a:xfrm>
            <a:prstGeom prst="rect">
              <a:avLst/>
            </a:prstGeom>
            <a:noFill/>
            <a:ln>
              <a:noFill/>
            </a:ln>
          </p:spPr>
        </p:pic>
        <p:sp>
          <p:nvSpPr>
            <p:cNvPr id="114" name="Google Shape;114;g372ca7f3b64_0_77"/>
            <p:cNvSpPr txBox="1"/>
            <p:nvPr/>
          </p:nvSpPr>
          <p:spPr>
            <a:xfrm>
              <a:off x="8119462" y="5566361"/>
              <a:ext cx="2660400" cy="43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dirty="0">
                  <a:solidFill>
                    <a:srgbClr val="FFFFFF"/>
                  </a:solidFill>
                  <a:latin typeface="Tw Cen MT" panose="020B0602020104020603" pitchFamily="34" charset="77"/>
                  <a:ea typeface="Twentieth Century"/>
                  <a:cs typeface="Twentieth Century"/>
                  <a:sym typeface="Twentieth Century"/>
                </a:rPr>
                <a:t>Artist Concept</a:t>
              </a:r>
              <a:endParaRPr sz="1200" dirty="0">
                <a:solidFill>
                  <a:srgbClr val="FFFFFF"/>
                </a:solidFill>
                <a:latin typeface="Tw Cen MT" panose="020B0602020104020603" pitchFamily="34" charset="77"/>
                <a:ea typeface="Twentieth Century"/>
                <a:cs typeface="Twentieth Century"/>
                <a:sym typeface="Twentieth Century"/>
              </a:endParaRPr>
            </a:p>
          </p:txBody>
        </p:sp>
      </p:grpSp>
      <p:sp>
        <p:nvSpPr>
          <p:cNvPr id="2" name="Rounded Rectangle 1">
            <a:extLst>
              <a:ext uri="{FF2B5EF4-FFF2-40B4-BE49-F238E27FC236}">
                <a16:creationId xmlns:a16="http://schemas.microsoft.com/office/drawing/2014/main" id="{CC7A3BD9-DAD9-999E-B8B6-5798926FC22F}"/>
              </a:ext>
            </a:extLst>
          </p:cNvPr>
          <p:cNvSpPr/>
          <p:nvPr/>
        </p:nvSpPr>
        <p:spPr>
          <a:xfrm>
            <a:off x="3488987" y="858139"/>
            <a:ext cx="5214025" cy="612842"/>
          </a:xfrm>
          <a:prstGeom prst="roundRect">
            <a:avLst>
              <a:gd name="adj" fmla="val 50000"/>
            </a:avLst>
          </a:prstGeom>
          <a:solidFill>
            <a:srgbClr val="87A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w Cen MT" panose="020B0602020104020603" pitchFamily="34" charset="77"/>
              </a:rPr>
              <a:t>Key Vocabulary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g36ad332b0bd_0_191"/>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5</a:t>
            </a:fld>
            <a:endParaRPr/>
          </a:p>
        </p:txBody>
      </p:sp>
      <p:sp>
        <p:nvSpPr>
          <p:cNvPr id="120" name="Google Shape;120;g36ad332b0bd_0_191"/>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121" name="Google Shape;121;g36ad332b0bd_0_191"/>
          <p:cNvSpPr txBox="1"/>
          <p:nvPr/>
        </p:nvSpPr>
        <p:spPr>
          <a:xfrm>
            <a:off x="944850" y="809875"/>
            <a:ext cx="10302300" cy="78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4500" b="1" i="0" u="none" strike="noStrike" cap="none" dirty="0">
                <a:solidFill>
                  <a:schemeClr val="dk1"/>
                </a:solidFill>
                <a:latin typeface="Tw Cen MT" panose="020B0602020104020603" pitchFamily="34" charset="77"/>
                <a:ea typeface="Twentieth Century"/>
                <a:cs typeface="Twentieth Century"/>
                <a:sym typeface="Twentieth Century"/>
              </a:rPr>
              <a:t>Why Study Exoplanets?</a:t>
            </a:r>
            <a:endParaRPr sz="3200" b="1" dirty="0">
              <a:solidFill>
                <a:schemeClr val="dk1"/>
              </a:solidFill>
              <a:latin typeface="Tw Cen MT" panose="020B0602020104020603" pitchFamily="34" charset="77"/>
              <a:ea typeface="Twentieth Century"/>
              <a:cs typeface="Twentieth Century"/>
              <a:sym typeface="Twentieth Century"/>
            </a:endParaRPr>
          </a:p>
        </p:txBody>
      </p:sp>
      <p:sp>
        <p:nvSpPr>
          <p:cNvPr id="122" name="Google Shape;122;g36ad332b0bd_0_191"/>
          <p:cNvSpPr txBox="1"/>
          <p:nvPr/>
        </p:nvSpPr>
        <p:spPr>
          <a:xfrm>
            <a:off x="1041901" y="2470781"/>
            <a:ext cx="3548400" cy="2785338"/>
          </a:xfrm>
          <a:prstGeom prst="rect">
            <a:avLst/>
          </a:prstGeom>
          <a:noFill/>
          <a:ln>
            <a:noFill/>
          </a:ln>
        </p:spPr>
        <p:txBody>
          <a:bodyPr spcFirstLastPara="1" wrap="square" lIns="91425" tIns="45700" rIns="91425" bIns="45700" anchor="t" anchorCtr="0">
            <a:spAutoFit/>
          </a:bodyPr>
          <a:lstStyle/>
          <a:p>
            <a:pPr marL="482600" lvl="0" indent="-457200" rtl="0">
              <a:spcBef>
                <a:spcPts val="0"/>
              </a:spcBef>
              <a:spcAft>
                <a:spcPts val="0"/>
              </a:spcAft>
              <a:buClr>
                <a:schemeClr val="dk1"/>
              </a:buClr>
              <a:buSzPts val="3200"/>
              <a:buFont typeface="Arial" panose="020B0604020202020204" pitchFamily="34" charset="0"/>
              <a:buChar char="•"/>
            </a:pPr>
            <a:r>
              <a:rPr lang="en-US" sz="2500" dirty="0">
                <a:solidFill>
                  <a:schemeClr val="dk1"/>
                </a:solidFill>
                <a:latin typeface="Tw Cen MT" panose="020B0602020104020603" pitchFamily="34" charset="77"/>
                <a:ea typeface="Twentieth Century"/>
                <a:cs typeface="Twentieth Century"/>
                <a:sym typeface="Twentieth Century"/>
              </a:rPr>
              <a:t>To better understand how planetary systems form and evolve.</a:t>
            </a:r>
          </a:p>
          <a:p>
            <a:pPr marL="482600" lvl="0" indent="-457200" rtl="0">
              <a:spcBef>
                <a:spcPts val="0"/>
              </a:spcBef>
              <a:spcAft>
                <a:spcPts val="0"/>
              </a:spcAft>
              <a:buClr>
                <a:schemeClr val="dk1"/>
              </a:buClr>
              <a:buSzPts val="3200"/>
              <a:buFont typeface="Arial" panose="020B0604020202020204" pitchFamily="34" charset="0"/>
              <a:buChar char="•"/>
            </a:pPr>
            <a:endParaRPr sz="2500" dirty="0">
              <a:solidFill>
                <a:schemeClr val="dk1"/>
              </a:solidFill>
              <a:latin typeface="Tw Cen MT" panose="020B0602020104020603" pitchFamily="34" charset="77"/>
              <a:ea typeface="Twentieth Century"/>
              <a:cs typeface="Twentieth Century"/>
              <a:sym typeface="Twentieth Century"/>
            </a:endParaRPr>
          </a:p>
          <a:p>
            <a:pPr marL="482600" lvl="0" indent="-457200" rtl="0">
              <a:spcBef>
                <a:spcPts val="0"/>
              </a:spcBef>
              <a:spcAft>
                <a:spcPts val="0"/>
              </a:spcAft>
              <a:buClr>
                <a:schemeClr val="dk1"/>
              </a:buClr>
              <a:buSzPts val="3200"/>
              <a:buFont typeface="Arial" panose="020B0604020202020204" pitchFamily="34" charset="0"/>
              <a:buChar char="•"/>
            </a:pPr>
            <a:r>
              <a:rPr lang="en-US" sz="2500" dirty="0">
                <a:solidFill>
                  <a:schemeClr val="dk1"/>
                </a:solidFill>
                <a:latin typeface="Tw Cen MT" panose="020B0602020104020603" pitchFamily="34" charset="77"/>
                <a:ea typeface="Twentieth Century"/>
                <a:cs typeface="Twentieth Century"/>
                <a:sym typeface="Twentieth Century"/>
              </a:rPr>
              <a:t>To search for extraterrestrial life and habitable worlds.</a:t>
            </a:r>
            <a:endParaRPr sz="2500" dirty="0">
              <a:solidFill>
                <a:schemeClr val="dk1"/>
              </a:solidFill>
              <a:latin typeface="Tw Cen MT" panose="020B0602020104020603" pitchFamily="34" charset="77"/>
              <a:ea typeface="Twentieth Century"/>
              <a:cs typeface="Twentieth Century"/>
              <a:sym typeface="Twentieth Century"/>
            </a:endParaRPr>
          </a:p>
        </p:txBody>
      </p:sp>
      <p:grpSp>
        <p:nvGrpSpPr>
          <p:cNvPr id="2" name="Group 1">
            <a:extLst>
              <a:ext uri="{FF2B5EF4-FFF2-40B4-BE49-F238E27FC236}">
                <a16:creationId xmlns:a16="http://schemas.microsoft.com/office/drawing/2014/main" id="{E979D557-6681-88FD-F765-BC0F1F9698E4}"/>
              </a:ext>
            </a:extLst>
          </p:cNvPr>
          <p:cNvGrpSpPr/>
          <p:nvPr/>
        </p:nvGrpSpPr>
        <p:grpSpPr>
          <a:xfrm>
            <a:off x="4931459" y="1912000"/>
            <a:ext cx="6218640" cy="4025137"/>
            <a:chOff x="4931459" y="1912000"/>
            <a:chExt cx="6218640" cy="4025137"/>
          </a:xfrm>
        </p:grpSpPr>
        <p:pic>
          <p:nvPicPr>
            <p:cNvPr id="123" name="Google Shape;123;g36ad332b0bd_0_191" descr="This artist's conception depicts the Kepler-10 star system consisting of two planets around the host star. Kepler-10  appears as a dark spot against a yellow sun. Kepler-10 c appears as a large gas giant planet in the foreground."/>
            <p:cNvPicPr preferRelativeResize="0"/>
            <p:nvPr/>
          </p:nvPicPr>
          <p:blipFill rotWithShape="1">
            <a:blip r:embed="rId4">
              <a:alphaModFix/>
            </a:blip>
            <a:srcRect r="10378"/>
            <a:stretch/>
          </p:blipFill>
          <p:spPr>
            <a:xfrm>
              <a:off x="4931459" y="1912000"/>
              <a:ext cx="6218640" cy="3902900"/>
            </a:xfrm>
            <a:prstGeom prst="rect">
              <a:avLst/>
            </a:prstGeom>
            <a:noFill/>
            <a:ln>
              <a:noFill/>
            </a:ln>
          </p:spPr>
        </p:pic>
        <p:sp>
          <p:nvSpPr>
            <p:cNvPr id="124" name="Google Shape;124;g36ad332b0bd_0_191"/>
            <p:cNvSpPr txBox="1"/>
            <p:nvPr/>
          </p:nvSpPr>
          <p:spPr>
            <a:xfrm>
              <a:off x="8489699" y="5503637"/>
              <a:ext cx="2660400" cy="43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dirty="0">
                  <a:solidFill>
                    <a:srgbClr val="FFFFFF"/>
                  </a:solidFill>
                  <a:latin typeface="Tw Cen MT" panose="020B0602020104020603" pitchFamily="34" charset="77"/>
                  <a:ea typeface="Twentieth Century"/>
                  <a:cs typeface="Twentieth Century"/>
                  <a:sym typeface="Twentieth Century"/>
                </a:rPr>
                <a:t>Artist Concept</a:t>
              </a:r>
              <a:endParaRPr sz="1200" dirty="0">
                <a:solidFill>
                  <a:srgbClr val="FFFFFF"/>
                </a:solidFill>
                <a:latin typeface="Tw Cen MT" panose="020B0602020104020603" pitchFamily="34" charset="77"/>
                <a:ea typeface="Twentieth Century"/>
                <a:cs typeface="Twentieth Century"/>
                <a:sym typeface="Twentieth Century"/>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31" name="Google Shape;131;g36ad332b0bd_0_20"/>
          <p:cNvSpPr txBox="1">
            <a:spLocks noGrp="1"/>
          </p:cNvSpPr>
          <p:nvPr>
            <p:ph type="title"/>
          </p:nvPr>
        </p:nvSpPr>
        <p:spPr>
          <a:xfrm>
            <a:off x="838200" y="811372"/>
            <a:ext cx="10515600" cy="93015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Twentieth Century"/>
              <a:buNone/>
            </a:pPr>
            <a:r>
              <a:rPr lang="en-US" sz="4500" dirty="0"/>
              <a:t>5 Ways to Find an Exoplanet</a:t>
            </a:r>
            <a:endParaRPr sz="4500" dirty="0"/>
          </a:p>
        </p:txBody>
      </p:sp>
      <p:sp>
        <p:nvSpPr>
          <p:cNvPr id="129" name="Google Shape;129;g36ad332b0bd_0_20"/>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6</a:t>
            </a:fld>
            <a:endParaRPr/>
          </a:p>
        </p:txBody>
      </p:sp>
      <p:sp>
        <p:nvSpPr>
          <p:cNvPr id="130" name="Google Shape;130;g36ad332b0bd_0_20"/>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Finding Exoplanets</a:t>
            </a:r>
            <a:endParaRPr dirty="0"/>
          </a:p>
        </p:txBody>
      </p:sp>
      <p:pic>
        <p:nvPicPr>
          <p:cNvPr id="132" name="Google Shape;132;g36ad332b0bd_0_20" descr="A diagram depicting a small red planet orbiting a yellow star covered by a shadow." title="Imaging.png"/>
          <p:cNvPicPr preferRelativeResize="0">
            <a:picLocks noGrp="1"/>
          </p:cNvPicPr>
          <p:nvPr>
            <p:ph type="pic" idx="2"/>
          </p:nvPr>
        </p:nvPicPr>
        <p:blipFill rotWithShape="1">
          <a:blip r:embed="rId4">
            <a:alphaModFix/>
          </a:blip>
          <a:srcRect/>
          <a:stretch/>
        </p:blipFill>
        <p:spPr>
          <a:xfrm>
            <a:off x="1144102" y="2302008"/>
            <a:ext cx="1662000" cy="1662000"/>
          </a:xfrm>
          <a:prstGeom prst="ellipse">
            <a:avLst/>
          </a:prstGeom>
          <a:noFill/>
          <a:ln>
            <a:noFill/>
          </a:ln>
        </p:spPr>
      </p:pic>
      <p:pic>
        <p:nvPicPr>
          <p:cNvPr id="133" name="Google Shape;133;g36ad332b0bd_0_20" descr="A diagram depicting a yellow star with a transiting exoplanet." title="Transit_Slides.png"/>
          <p:cNvPicPr preferRelativeResize="0">
            <a:picLocks noGrp="1"/>
          </p:cNvPicPr>
          <p:nvPr>
            <p:ph type="pic" idx="3"/>
          </p:nvPr>
        </p:nvPicPr>
        <p:blipFill rotWithShape="1">
          <a:blip r:embed="rId5">
            <a:alphaModFix/>
          </a:blip>
          <a:srcRect/>
          <a:stretch/>
        </p:blipFill>
        <p:spPr>
          <a:xfrm>
            <a:off x="3173626" y="2302008"/>
            <a:ext cx="1662000" cy="1662000"/>
          </a:xfrm>
          <a:prstGeom prst="ellipse">
            <a:avLst/>
          </a:prstGeom>
          <a:noFill/>
          <a:ln>
            <a:noFill/>
          </a:ln>
        </p:spPr>
      </p:pic>
      <p:pic>
        <p:nvPicPr>
          <p:cNvPr id="134" name="Google Shape;134;g36ad332b0bd_0_20" descr="A diagram depicting a yellow star in a deformed white grid representing a gravitational well." title="Microlensing_Slides.png"/>
          <p:cNvPicPr preferRelativeResize="0">
            <a:picLocks noGrp="1"/>
          </p:cNvPicPr>
          <p:nvPr>
            <p:ph type="pic" idx="4"/>
          </p:nvPr>
        </p:nvPicPr>
        <p:blipFill rotWithShape="1">
          <a:blip r:embed="rId6">
            <a:alphaModFix/>
          </a:blip>
          <a:srcRect/>
          <a:stretch/>
        </p:blipFill>
        <p:spPr>
          <a:xfrm>
            <a:off x="5214300" y="2302008"/>
            <a:ext cx="1662000" cy="1662000"/>
          </a:xfrm>
          <a:prstGeom prst="ellipse">
            <a:avLst/>
          </a:prstGeom>
          <a:noFill/>
          <a:ln>
            <a:noFill/>
          </a:ln>
        </p:spPr>
      </p:pic>
      <p:pic>
        <p:nvPicPr>
          <p:cNvPr id="135" name="Google Shape;135;g36ad332b0bd_0_20" descr="A diagram depicting a yellow star with an a small, red, orbiting planet as seen face-on." title="Astrometry_Slides.png"/>
          <p:cNvPicPr preferRelativeResize="0">
            <a:picLocks noGrp="1"/>
          </p:cNvPicPr>
          <p:nvPr>
            <p:ph type="pic" idx="5"/>
          </p:nvPr>
        </p:nvPicPr>
        <p:blipFill rotWithShape="1">
          <a:blip r:embed="rId7">
            <a:alphaModFix/>
          </a:blip>
          <a:srcRect l="9102" t="9110" r="9109" b="9101"/>
          <a:stretch/>
        </p:blipFill>
        <p:spPr>
          <a:xfrm>
            <a:off x="7254974" y="2302008"/>
            <a:ext cx="1662000" cy="1662000"/>
          </a:xfrm>
          <a:prstGeom prst="ellipse">
            <a:avLst/>
          </a:prstGeom>
          <a:noFill/>
          <a:ln>
            <a:noFill/>
          </a:ln>
        </p:spPr>
      </p:pic>
      <p:pic>
        <p:nvPicPr>
          <p:cNvPr id="136" name="Google Shape;136;g36ad332b0bd_0_20" descr="A diagram depicting a yellow star with an a small, red, orbiting planet as seen edge-on." title="RV_Slides.png"/>
          <p:cNvPicPr preferRelativeResize="0">
            <a:picLocks noGrp="1"/>
          </p:cNvPicPr>
          <p:nvPr>
            <p:ph type="pic" idx="6"/>
          </p:nvPr>
        </p:nvPicPr>
        <p:blipFill rotWithShape="1">
          <a:blip r:embed="rId8">
            <a:alphaModFix/>
          </a:blip>
          <a:srcRect/>
          <a:stretch/>
        </p:blipFill>
        <p:spPr>
          <a:xfrm>
            <a:off x="9306799" y="2302008"/>
            <a:ext cx="1662000" cy="1662000"/>
          </a:xfrm>
          <a:prstGeom prst="ellipse">
            <a:avLst/>
          </a:prstGeom>
          <a:noFill/>
          <a:ln>
            <a:noFill/>
          </a:ln>
        </p:spPr>
      </p:pic>
      <p:sp>
        <p:nvSpPr>
          <p:cNvPr id="137" name="Google Shape;137;g36ad332b0bd_0_20"/>
          <p:cNvSpPr txBox="1">
            <a:spLocks noGrp="1"/>
          </p:cNvSpPr>
          <p:nvPr>
            <p:ph type="body" idx="1"/>
          </p:nvPr>
        </p:nvSpPr>
        <p:spPr>
          <a:xfrm>
            <a:off x="959004" y="4215900"/>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a:t>Direct </a:t>
            </a:r>
            <a:endParaRPr sz="2200"/>
          </a:p>
          <a:p>
            <a:pPr marL="0" lvl="0" indent="0" algn="ctr" rtl="0">
              <a:lnSpc>
                <a:spcPct val="90000"/>
              </a:lnSpc>
              <a:spcBef>
                <a:spcPts val="0"/>
              </a:spcBef>
              <a:spcAft>
                <a:spcPts val="0"/>
              </a:spcAft>
              <a:buSzPts val="1400"/>
              <a:buNone/>
            </a:pPr>
            <a:r>
              <a:rPr lang="en-US" sz="2200"/>
              <a:t>Imaging</a:t>
            </a:r>
            <a:endParaRPr sz="2200"/>
          </a:p>
        </p:txBody>
      </p:sp>
      <p:sp>
        <p:nvSpPr>
          <p:cNvPr id="138" name="Google Shape;138;g36ad332b0bd_0_20"/>
          <p:cNvSpPr txBox="1">
            <a:spLocks noGrp="1"/>
          </p:cNvSpPr>
          <p:nvPr>
            <p:ph type="body" idx="7"/>
          </p:nvPr>
        </p:nvSpPr>
        <p:spPr>
          <a:xfrm>
            <a:off x="959004" y="5053317"/>
            <a:ext cx="2032200" cy="5463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1800" dirty="0"/>
              <a:t>Taking </a:t>
            </a:r>
          </a:p>
          <a:p>
            <a:pPr marL="0" lvl="0" indent="0" algn="ctr" rtl="0">
              <a:lnSpc>
                <a:spcPct val="90000"/>
              </a:lnSpc>
              <a:spcBef>
                <a:spcPts val="0"/>
              </a:spcBef>
              <a:spcAft>
                <a:spcPts val="0"/>
              </a:spcAft>
              <a:buSzPts val="1400"/>
              <a:buNone/>
            </a:pPr>
            <a:r>
              <a:rPr lang="en-US" sz="1800" dirty="0"/>
              <a:t>pictures</a:t>
            </a:r>
            <a:endParaRPr sz="1800" dirty="0"/>
          </a:p>
        </p:txBody>
      </p:sp>
      <p:sp>
        <p:nvSpPr>
          <p:cNvPr id="139" name="Google Shape;139;g36ad332b0bd_0_20"/>
          <p:cNvSpPr txBox="1">
            <a:spLocks noGrp="1"/>
          </p:cNvSpPr>
          <p:nvPr>
            <p:ph type="body" idx="8"/>
          </p:nvPr>
        </p:nvSpPr>
        <p:spPr>
          <a:xfrm>
            <a:off x="2988528" y="4215900"/>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a:t>Transit </a:t>
            </a:r>
            <a:endParaRPr sz="2200"/>
          </a:p>
          <a:p>
            <a:pPr marL="0" lvl="0" indent="0" algn="ctr" rtl="0">
              <a:lnSpc>
                <a:spcPct val="90000"/>
              </a:lnSpc>
              <a:spcBef>
                <a:spcPts val="0"/>
              </a:spcBef>
              <a:spcAft>
                <a:spcPts val="0"/>
              </a:spcAft>
              <a:buSzPts val="1400"/>
              <a:buNone/>
            </a:pPr>
            <a:r>
              <a:rPr lang="en-US" sz="2200"/>
              <a:t>Method</a:t>
            </a:r>
            <a:endParaRPr sz="2200"/>
          </a:p>
        </p:txBody>
      </p:sp>
      <p:sp>
        <p:nvSpPr>
          <p:cNvPr id="140" name="Google Shape;140;g36ad332b0bd_0_20"/>
          <p:cNvSpPr txBox="1">
            <a:spLocks noGrp="1"/>
          </p:cNvSpPr>
          <p:nvPr>
            <p:ph type="body" idx="9"/>
          </p:nvPr>
        </p:nvSpPr>
        <p:spPr>
          <a:xfrm>
            <a:off x="2988528" y="5053317"/>
            <a:ext cx="2032200" cy="5463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1800" dirty="0"/>
              <a:t>Searching for shadows</a:t>
            </a:r>
            <a:endParaRPr sz="1800" dirty="0"/>
          </a:p>
        </p:txBody>
      </p:sp>
      <p:sp>
        <p:nvSpPr>
          <p:cNvPr id="141" name="Google Shape;141;g36ad332b0bd_0_20"/>
          <p:cNvSpPr txBox="1">
            <a:spLocks noGrp="1"/>
          </p:cNvSpPr>
          <p:nvPr>
            <p:ph type="body" idx="13"/>
          </p:nvPr>
        </p:nvSpPr>
        <p:spPr>
          <a:xfrm>
            <a:off x="5029202" y="4215900"/>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a:t>Gravitational Microlensing</a:t>
            </a:r>
            <a:endParaRPr sz="2200"/>
          </a:p>
        </p:txBody>
      </p:sp>
      <p:sp>
        <p:nvSpPr>
          <p:cNvPr id="142" name="Google Shape;142;g36ad332b0bd_0_20"/>
          <p:cNvSpPr txBox="1">
            <a:spLocks noGrp="1"/>
          </p:cNvSpPr>
          <p:nvPr>
            <p:ph type="body" idx="14"/>
          </p:nvPr>
        </p:nvSpPr>
        <p:spPr>
          <a:xfrm>
            <a:off x="5172450" y="5057764"/>
            <a:ext cx="1847100" cy="5463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1800" dirty="0"/>
              <a:t>Searching for magnification</a:t>
            </a:r>
            <a:endParaRPr sz="1800" dirty="0"/>
          </a:p>
        </p:txBody>
      </p:sp>
      <p:sp>
        <p:nvSpPr>
          <p:cNvPr id="143" name="Google Shape;143;g36ad332b0bd_0_20"/>
          <p:cNvSpPr txBox="1">
            <a:spLocks noGrp="1"/>
          </p:cNvSpPr>
          <p:nvPr>
            <p:ph type="body" idx="15"/>
          </p:nvPr>
        </p:nvSpPr>
        <p:spPr>
          <a:xfrm>
            <a:off x="7069876" y="4355925"/>
            <a:ext cx="2032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a:t>Astrometry</a:t>
            </a:r>
            <a:endParaRPr sz="2200"/>
          </a:p>
        </p:txBody>
      </p:sp>
      <p:sp>
        <p:nvSpPr>
          <p:cNvPr id="144" name="Google Shape;144;g36ad332b0bd_0_20"/>
          <p:cNvSpPr txBox="1">
            <a:spLocks noGrp="1"/>
          </p:cNvSpPr>
          <p:nvPr>
            <p:ph type="body" idx="16"/>
          </p:nvPr>
        </p:nvSpPr>
        <p:spPr>
          <a:xfrm>
            <a:off x="7168596" y="5057764"/>
            <a:ext cx="2032200" cy="54633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1800" dirty="0"/>
              <a:t>Minuscule movements</a:t>
            </a:r>
            <a:endParaRPr sz="1800" dirty="0"/>
          </a:p>
        </p:txBody>
      </p:sp>
      <p:sp>
        <p:nvSpPr>
          <p:cNvPr id="145" name="Google Shape;145;g36ad332b0bd_0_20"/>
          <p:cNvSpPr txBox="1">
            <a:spLocks noGrp="1"/>
          </p:cNvSpPr>
          <p:nvPr>
            <p:ph type="body" idx="17"/>
          </p:nvPr>
        </p:nvSpPr>
        <p:spPr>
          <a:xfrm>
            <a:off x="9110550" y="4276608"/>
            <a:ext cx="2158200" cy="445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2200" dirty="0"/>
              <a:t>Radial Velocity Method</a:t>
            </a:r>
            <a:endParaRPr sz="2200" dirty="0"/>
          </a:p>
        </p:txBody>
      </p:sp>
      <p:sp>
        <p:nvSpPr>
          <p:cNvPr id="146" name="Google Shape;146;g36ad332b0bd_0_20"/>
          <p:cNvSpPr txBox="1">
            <a:spLocks noGrp="1"/>
          </p:cNvSpPr>
          <p:nvPr>
            <p:ph type="body" idx="18"/>
          </p:nvPr>
        </p:nvSpPr>
        <p:spPr>
          <a:xfrm>
            <a:off x="9121699" y="5057556"/>
            <a:ext cx="2032200" cy="54209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400"/>
              <a:buNone/>
            </a:pPr>
            <a:r>
              <a:rPr lang="en-US" sz="1800" dirty="0"/>
              <a:t>Watching for wobble</a:t>
            </a:r>
            <a:endParaRPr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4"/>
          <p:cNvSpPr txBox="1">
            <a:spLocks noGrp="1"/>
          </p:cNvSpPr>
          <p:nvPr>
            <p:ph type="sldNum" idx="12"/>
          </p:nvPr>
        </p:nvSpPr>
        <p:spPr>
          <a:xfrm>
            <a:off x="387869" y="6493978"/>
            <a:ext cx="495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7</a:t>
            </a:fld>
            <a:endParaRPr/>
          </a:p>
        </p:txBody>
      </p:sp>
      <p:sp>
        <p:nvSpPr>
          <p:cNvPr id="152" name="Google Shape;152;p4"/>
          <p:cNvSpPr txBox="1">
            <a:spLocks noGrp="1"/>
          </p:cNvSpPr>
          <p:nvPr>
            <p:ph type="ftr" idx="11"/>
          </p:nvPr>
        </p:nvSpPr>
        <p:spPr>
          <a:xfrm>
            <a:off x="914400" y="6492875"/>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154" name="Google Shape;154;p4"/>
          <p:cNvSpPr txBox="1">
            <a:spLocks noGrp="1"/>
          </p:cNvSpPr>
          <p:nvPr>
            <p:ph type="body" idx="1"/>
          </p:nvPr>
        </p:nvSpPr>
        <p:spPr>
          <a:xfrm>
            <a:off x="1013257" y="2624240"/>
            <a:ext cx="4552656" cy="68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r>
              <a:rPr lang="en-US" sz="2500" dirty="0"/>
              <a:t>Finding exoplanets by blocking out their host star’s bright light</a:t>
            </a:r>
            <a:endParaRPr sz="2500" dirty="0"/>
          </a:p>
        </p:txBody>
      </p:sp>
      <p:grpSp>
        <p:nvGrpSpPr>
          <p:cNvPr id="12" name="Group 11">
            <a:extLst>
              <a:ext uri="{FF2B5EF4-FFF2-40B4-BE49-F238E27FC236}">
                <a16:creationId xmlns:a16="http://schemas.microsoft.com/office/drawing/2014/main" id="{76C15A6C-EA18-6E19-32C3-EC195BD1FE25}"/>
              </a:ext>
            </a:extLst>
          </p:cNvPr>
          <p:cNvGrpSpPr/>
          <p:nvPr/>
        </p:nvGrpSpPr>
        <p:grpSpPr>
          <a:xfrm>
            <a:off x="6373751" y="1057500"/>
            <a:ext cx="4679100" cy="4759749"/>
            <a:chOff x="6373751" y="1057500"/>
            <a:chExt cx="4679100" cy="4759749"/>
          </a:xfrm>
        </p:grpSpPr>
        <p:pic>
          <p:nvPicPr>
            <p:cNvPr id="155" name="Google Shape;155;p4" descr="This image shows four exoplanets orbiting a star named HR 8799 (center). The star's light is blocked using a coronagraph. Planet b appears in the upper left, planet c in the upper right. and planets d and e in the center right.&#10;"/>
            <p:cNvPicPr preferRelativeResize="0"/>
            <p:nvPr/>
          </p:nvPicPr>
          <p:blipFill rotWithShape="1">
            <a:blip r:embed="rId4">
              <a:alphaModFix/>
            </a:blip>
            <a:srcRect/>
            <a:stretch/>
          </p:blipFill>
          <p:spPr>
            <a:xfrm>
              <a:off x="6373751" y="1057500"/>
              <a:ext cx="4679100" cy="4759749"/>
            </a:xfrm>
            <a:prstGeom prst="rect">
              <a:avLst/>
            </a:prstGeom>
            <a:noFill/>
            <a:ln>
              <a:noFill/>
            </a:ln>
          </p:spPr>
        </p:pic>
        <p:sp>
          <p:nvSpPr>
            <p:cNvPr id="156" name="Google Shape;156;p4"/>
            <p:cNvSpPr txBox="1"/>
            <p:nvPr/>
          </p:nvSpPr>
          <p:spPr>
            <a:xfrm>
              <a:off x="8111951" y="5539406"/>
              <a:ext cx="2940900" cy="19878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dirty="0">
                  <a:solidFill>
                    <a:srgbClr val="FFFFFF"/>
                  </a:solidFill>
                  <a:latin typeface="Tw Cen MT" panose="020B0602020104020603" pitchFamily="34" charset="77"/>
                  <a:ea typeface="Twentieth Century"/>
                  <a:cs typeface="Twentieth Century"/>
                  <a:sym typeface="Twentieth Century"/>
                </a:rPr>
                <a:t>W.M. Keck Observatory: Wang &amp; Marois</a:t>
              </a:r>
              <a:endParaRPr sz="1200" dirty="0">
                <a:solidFill>
                  <a:srgbClr val="FFFFFF"/>
                </a:solidFill>
                <a:latin typeface="Tw Cen MT" panose="020B0602020104020603" pitchFamily="34" charset="77"/>
                <a:ea typeface="Twentieth Century"/>
                <a:cs typeface="Twentieth Century"/>
                <a:sym typeface="Twentieth Century"/>
              </a:endParaRPr>
            </a:p>
          </p:txBody>
        </p:sp>
      </p:grpSp>
      <p:sp>
        <p:nvSpPr>
          <p:cNvPr id="11" name="Google Shape;174;g372ca7f3b64_0_2">
            <a:extLst>
              <a:ext uri="{FF2B5EF4-FFF2-40B4-BE49-F238E27FC236}">
                <a16:creationId xmlns:a16="http://schemas.microsoft.com/office/drawing/2014/main" id="{47D27132-28B3-C12D-CD3F-B507AF9BC627}"/>
              </a:ext>
            </a:extLst>
          </p:cNvPr>
          <p:cNvSpPr txBox="1">
            <a:spLocks/>
          </p:cNvSpPr>
          <p:nvPr/>
        </p:nvSpPr>
        <p:spPr>
          <a:xfrm>
            <a:off x="1013407" y="1478133"/>
            <a:ext cx="5213100" cy="468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Twentieth Century"/>
              <a:buNone/>
              <a:defRPr sz="3200" b="1" i="0" u="none" strike="noStrike" cap="none">
                <a:solidFill>
                  <a:schemeClr val="dk1"/>
                </a:solidFill>
                <a:latin typeface="Tw Cen MT" panose="020B0602020104020603" pitchFamily="34" charset="77"/>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en-US" sz="4500"/>
              <a:t>The Direct Imaging Method</a:t>
            </a:r>
            <a:endParaRPr lang="en-US" sz="4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
        <p:nvSpPr>
          <p:cNvPr id="172" name="Google Shape;172;g372ca7f3b64_0_2"/>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8</a:t>
            </a:fld>
            <a:endParaRPr/>
          </a:p>
        </p:txBody>
      </p:sp>
      <p:sp>
        <p:nvSpPr>
          <p:cNvPr id="173" name="Google Shape;173;g372ca7f3b64_0_2"/>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174" name="Google Shape;174;g372ca7f3b64_0_2"/>
          <p:cNvSpPr txBox="1">
            <a:spLocks noGrp="1"/>
          </p:cNvSpPr>
          <p:nvPr>
            <p:ph type="title"/>
          </p:nvPr>
        </p:nvSpPr>
        <p:spPr>
          <a:xfrm>
            <a:off x="1013407" y="1478133"/>
            <a:ext cx="5213100" cy="468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Twentieth Century"/>
              <a:buNone/>
            </a:pPr>
            <a:r>
              <a:rPr lang="en-US" sz="4500" dirty="0"/>
              <a:t>The Direct Imaging Method</a:t>
            </a:r>
            <a:endParaRPr sz="4500" dirty="0"/>
          </a:p>
        </p:txBody>
      </p:sp>
      <p:pic>
        <p:nvPicPr>
          <p:cNvPr id="176" name="Google Shape;176;g372ca7f3b64_0_2"/>
          <p:cNvPicPr preferRelativeResize="0"/>
          <p:nvPr/>
        </p:nvPicPr>
        <p:blipFill rotWithShape="1">
          <a:blip r:embed="rId4">
            <a:alphaModFix/>
          </a:blip>
          <a:srcRect/>
          <a:stretch/>
        </p:blipFill>
        <p:spPr>
          <a:xfrm>
            <a:off x="6373751" y="1057500"/>
            <a:ext cx="4679100" cy="4759748"/>
          </a:xfrm>
          <a:prstGeom prst="rect">
            <a:avLst/>
          </a:prstGeom>
          <a:noFill/>
          <a:ln>
            <a:noFill/>
          </a:ln>
        </p:spPr>
      </p:pic>
      <p:sp>
        <p:nvSpPr>
          <p:cNvPr id="4" name="Google Shape;154;p4">
            <a:extLst>
              <a:ext uri="{FF2B5EF4-FFF2-40B4-BE49-F238E27FC236}">
                <a16:creationId xmlns:a16="http://schemas.microsoft.com/office/drawing/2014/main" id="{1871C459-A3ED-DE43-79CB-AA540638308B}"/>
              </a:ext>
            </a:extLst>
          </p:cNvPr>
          <p:cNvSpPr txBox="1">
            <a:spLocks noGrp="1"/>
          </p:cNvSpPr>
          <p:nvPr>
            <p:ph type="body" idx="1"/>
          </p:nvPr>
        </p:nvSpPr>
        <p:spPr>
          <a:xfrm>
            <a:off x="1013257" y="2624240"/>
            <a:ext cx="4539404" cy="68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r>
              <a:rPr lang="en-US" sz="2500" dirty="0"/>
              <a:t>Finding exoplanets by blocking out their host star’s bright light</a:t>
            </a:r>
            <a:endParaRPr sz="2500" dirty="0"/>
          </a:p>
        </p:txBody>
      </p:sp>
      <p:grpSp>
        <p:nvGrpSpPr>
          <p:cNvPr id="6" name="Group 5">
            <a:extLst>
              <a:ext uri="{FF2B5EF4-FFF2-40B4-BE49-F238E27FC236}">
                <a16:creationId xmlns:a16="http://schemas.microsoft.com/office/drawing/2014/main" id="{EFDDC2DF-3A7E-B425-57D5-FCE51D5A80C5}"/>
              </a:ext>
            </a:extLst>
          </p:cNvPr>
          <p:cNvGrpSpPr/>
          <p:nvPr/>
        </p:nvGrpSpPr>
        <p:grpSpPr>
          <a:xfrm>
            <a:off x="6373750" y="1049125"/>
            <a:ext cx="4679101" cy="4759750"/>
            <a:chOff x="6373750" y="1049125"/>
            <a:chExt cx="4679101" cy="4759750"/>
          </a:xfrm>
        </p:grpSpPr>
        <p:pic>
          <p:nvPicPr>
            <p:cNvPr id="177" name="Google Shape;177;g372ca7f3b64_0_2" descr="This image shows four exoplanets orbiting the star named HR 8799 (center). The star's light is blocked using a coronagraph. Planet c has an estimated orbital period of 233 years,  planet d has an estimated period of 110 years, and planet e has an estimated period of 54 years."/>
            <p:cNvPicPr preferRelativeResize="0"/>
            <p:nvPr/>
          </p:nvPicPr>
          <p:blipFill rotWithShape="1">
            <a:blip r:embed="rId5">
              <a:alphaModFix/>
            </a:blip>
            <a:srcRect r="3892"/>
            <a:stretch/>
          </p:blipFill>
          <p:spPr>
            <a:xfrm>
              <a:off x="6373750" y="1049125"/>
              <a:ext cx="4679100" cy="4759750"/>
            </a:xfrm>
            <a:prstGeom prst="rect">
              <a:avLst/>
            </a:prstGeom>
            <a:noFill/>
            <a:ln>
              <a:noFill/>
            </a:ln>
          </p:spPr>
        </p:pic>
        <p:sp>
          <p:nvSpPr>
            <p:cNvPr id="5" name="Google Shape;156;p4">
              <a:extLst>
                <a:ext uri="{FF2B5EF4-FFF2-40B4-BE49-F238E27FC236}">
                  <a16:creationId xmlns:a16="http://schemas.microsoft.com/office/drawing/2014/main" id="{F3C8556F-FE64-CABA-92D5-FF9C70A6D2D2}"/>
                </a:ext>
              </a:extLst>
            </p:cNvPr>
            <p:cNvSpPr txBox="1"/>
            <p:nvPr/>
          </p:nvSpPr>
          <p:spPr>
            <a:xfrm>
              <a:off x="8111951" y="5539406"/>
              <a:ext cx="2940900" cy="19878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dirty="0">
                  <a:solidFill>
                    <a:srgbClr val="FFFFFF"/>
                  </a:solidFill>
                  <a:latin typeface="Tw Cen MT" panose="020B0602020104020603" pitchFamily="34" charset="77"/>
                  <a:ea typeface="Twentieth Century"/>
                  <a:cs typeface="Twentieth Century"/>
                  <a:sym typeface="Twentieth Century"/>
                </a:rPr>
                <a:t>W.M. Keck Observatory: Wang &amp; Marois</a:t>
              </a:r>
              <a:endParaRPr sz="1200" dirty="0">
                <a:solidFill>
                  <a:srgbClr val="FFFFFF"/>
                </a:solidFill>
                <a:latin typeface="Tw Cen MT" panose="020B0602020104020603" pitchFamily="34" charset="77"/>
                <a:ea typeface="Twentieth Century"/>
                <a:cs typeface="Twentieth Century"/>
                <a:sym typeface="Twentieth Century"/>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g372ca7f3b64_0_91"/>
          <p:cNvSpPr txBox="1">
            <a:spLocks noGrp="1"/>
          </p:cNvSpPr>
          <p:nvPr>
            <p:ph type="sldNum" idx="12"/>
          </p:nvPr>
        </p:nvSpPr>
        <p:spPr>
          <a:xfrm>
            <a:off x="387869" y="6493978"/>
            <a:ext cx="4950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9</a:t>
            </a:fld>
            <a:endParaRPr/>
          </a:p>
        </p:txBody>
      </p:sp>
      <p:sp>
        <p:nvSpPr>
          <p:cNvPr id="162" name="Google Shape;162;g372ca7f3b64_0_91"/>
          <p:cNvSpPr txBox="1">
            <a:spLocks noGrp="1"/>
          </p:cNvSpPr>
          <p:nvPr>
            <p:ph type="ftr" idx="11"/>
          </p:nvPr>
        </p:nvSpPr>
        <p:spPr>
          <a:xfrm>
            <a:off x="914400" y="64928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Finding Exoplanets</a:t>
            </a:r>
            <a:endParaRPr/>
          </a:p>
        </p:txBody>
      </p:sp>
      <p:sp>
        <p:nvSpPr>
          <p:cNvPr id="165" name="Google Shape;165;g372ca7f3b64_0_91"/>
          <p:cNvSpPr txBox="1"/>
          <p:nvPr/>
        </p:nvSpPr>
        <p:spPr>
          <a:xfrm>
            <a:off x="1004325" y="2070250"/>
            <a:ext cx="3324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200" b="1" dirty="0">
                <a:solidFill>
                  <a:schemeClr val="dk1"/>
                </a:solidFill>
                <a:latin typeface="Tw Cen MT" panose="020B0602020104020603" pitchFamily="34" charset="77"/>
                <a:ea typeface="Twentieth Century"/>
                <a:cs typeface="Twentieth Century"/>
                <a:sym typeface="Twentieth Century"/>
              </a:rPr>
              <a:t>Orbital Period</a:t>
            </a:r>
            <a:endParaRPr sz="2200" b="1" u="none" strike="noStrike" cap="none" dirty="0">
              <a:solidFill>
                <a:srgbClr val="000000"/>
              </a:solidFill>
              <a:latin typeface="Tw Cen MT" panose="020B0602020104020603" pitchFamily="34" charset="77"/>
              <a:sym typeface="Arial"/>
            </a:endParaRPr>
          </a:p>
        </p:txBody>
      </p:sp>
      <p:sp>
        <p:nvSpPr>
          <p:cNvPr id="166" name="Google Shape;166;g372ca7f3b64_0_91"/>
          <p:cNvSpPr txBox="1"/>
          <p:nvPr/>
        </p:nvSpPr>
        <p:spPr>
          <a:xfrm>
            <a:off x="1004325" y="3120597"/>
            <a:ext cx="33240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500" dirty="0">
                <a:solidFill>
                  <a:schemeClr val="dk1"/>
                </a:solidFill>
                <a:latin typeface="Tw Cen MT" panose="020B0602020104020603" pitchFamily="34" charset="77"/>
                <a:ea typeface="Twentieth Century"/>
                <a:cs typeface="Twentieth Century"/>
                <a:sym typeface="Twentieth Century"/>
              </a:rPr>
              <a:t>The time it takes an astronomical object to make one full orbit</a:t>
            </a:r>
            <a:endParaRPr sz="2500" dirty="0">
              <a:solidFill>
                <a:schemeClr val="dk1"/>
              </a:solidFill>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800"/>
              <a:buFont typeface="Arial"/>
              <a:buNone/>
            </a:pPr>
            <a:r>
              <a:rPr lang="en-US" sz="2500" dirty="0">
                <a:solidFill>
                  <a:schemeClr val="dk1"/>
                </a:solidFill>
                <a:latin typeface="Tw Cen MT" panose="020B0602020104020603" pitchFamily="34" charset="77"/>
                <a:ea typeface="Twentieth Century"/>
                <a:cs typeface="Twentieth Century"/>
                <a:sym typeface="Twentieth Century"/>
              </a:rPr>
              <a:t>around another object.</a:t>
            </a:r>
            <a:endParaRPr sz="2500" dirty="0">
              <a:solidFill>
                <a:schemeClr val="dk1"/>
              </a:solidFill>
              <a:latin typeface="Tw Cen MT" panose="020B0602020104020603" pitchFamily="34" charset="77"/>
              <a:ea typeface="Twentieth Century"/>
              <a:cs typeface="Twentieth Century"/>
              <a:sym typeface="Twentieth Century"/>
            </a:endParaRPr>
          </a:p>
        </p:txBody>
      </p:sp>
      <p:pic>
        <p:nvPicPr>
          <p:cNvPr id="167" name="Google Shape;167;g372ca7f3b64_0_91" descr="A diagram depicting the Earth's orbit around the Sun."/>
          <p:cNvPicPr preferRelativeResize="0"/>
          <p:nvPr/>
        </p:nvPicPr>
        <p:blipFill>
          <a:blip r:embed="rId4">
            <a:alphaModFix/>
          </a:blip>
          <a:stretch>
            <a:fillRect/>
          </a:stretch>
        </p:blipFill>
        <p:spPr>
          <a:xfrm>
            <a:off x="4425150" y="2070250"/>
            <a:ext cx="6750147" cy="3732394"/>
          </a:xfrm>
          <a:prstGeom prst="rect">
            <a:avLst/>
          </a:prstGeom>
          <a:noFill/>
          <a:ln>
            <a:noFill/>
          </a:ln>
        </p:spPr>
      </p:pic>
      <p:sp>
        <p:nvSpPr>
          <p:cNvPr id="2" name="Rounded Rectangle 1">
            <a:extLst>
              <a:ext uri="{FF2B5EF4-FFF2-40B4-BE49-F238E27FC236}">
                <a16:creationId xmlns:a16="http://schemas.microsoft.com/office/drawing/2014/main" id="{7D5743D8-FE62-3859-C15C-515ED4BFB81C}"/>
              </a:ext>
            </a:extLst>
          </p:cNvPr>
          <p:cNvSpPr/>
          <p:nvPr/>
        </p:nvSpPr>
        <p:spPr>
          <a:xfrm>
            <a:off x="3488987" y="858139"/>
            <a:ext cx="5214025" cy="612842"/>
          </a:xfrm>
          <a:prstGeom prst="roundRect">
            <a:avLst>
              <a:gd name="adj" fmla="val 50000"/>
            </a:avLst>
          </a:prstGeom>
          <a:solidFill>
            <a:srgbClr val="87A1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w Cen MT" panose="020B0602020104020603" pitchFamily="34" charset="77"/>
              </a:rPr>
              <a:t>Key Vocabulary</a:t>
            </a:r>
          </a:p>
        </p:txBody>
      </p:sp>
    </p:spTree>
  </p:cSld>
  <p:clrMapOvr>
    <a:masterClrMapping/>
  </p:clrMapOvr>
</p:sld>
</file>

<file path=ppt/theme/theme1.xml><?xml version="1.0" encoding="utf-8"?>
<a:theme xmlns:a="http://schemas.openxmlformats.org/drawingml/2006/main" name="Blank">
  <a:themeElements>
    <a:clrScheme name="Custom 6">
      <a:dk1>
        <a:srgbClr val="000000"/>
      </a:dk1>
      <a:lt1>
        <a:srgbClr val="FFFFFF"/>
      </a:lt1>
      <a:dk2>
        <a:srgbClr val="000000"/>
      </a:dk2>
      <a:lt2>
        <a:srgbClr val="E7E6E6"/>
      </a:lt2>
      <a:accent1>
        <a:srgbClr val="89BE6B"/>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rcles in a Row">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0/50 ">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5248</Words>
  <Application>Microsoft Office PowerPoint</Application>
  <PresentationFormat>Widescreen</PresentationFormat>
  <Paragraphs>401</Paragraphs>
  <Slides>22</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Calibri</vt:lpstr>
      <vt:lpstr>Tw Cen MT</vt:lpstr>
      <vt:lpstr>Twentieth Century</vt:lpstr>
      <vt:lpstr>Wingdings</vt:lpstr>
      <vt:lpstr>Blank</vt:lpstr>
      <vt:lpstr>Title</vt:lpstr>
      <vt:lpstr>Circles in a Row</vt:lpstr>
      <vt:lpstr>50/50 </vt:lpstr>
      <vt:lpstr>Finding Exoplanets</vt:lpstr>
      <vt:lpstr>PowerPoint Presentation</vt:lpstr>
      <vt:lpstr>PowerPoint Presentation</vt:lpstr>
      <vt:lpstr>PowerPoint Presentation</vt:lpstr>
      <vt:lpstr>PowerPoint Presentation</vt:lpstr>
      <vt:lpstr>5 Ways to Find an Exoplanet</vt:lpstr>
      <vt:lpstr>PowerPoint Presentation</vt:lpstr>
      <vt:lpstr>The Direct Imaging Method</vt:lpstr>
      <vt:lpstr>PowerPoint Presentation</vt:lpstr>
      <vt:lpstr>The Transit Method</vt:lpstr>
      <vt:lpstr>The Transit Method</vt:lpstr>
      <vt:lpstr>The Transit Method</vt:lpstr>
      <vt:lpstr>The Transit Method</vt:lpstr>
      <vt:lpstr>The Transit Method</vt:lpstr>
      <vt:lpstr>PowerPoint Presentation</vt:lpstr>
      <vt:lpstr>Exoplanet Discoveries Overview</vt:lpstr>
      <vt:lpstr>Kahoot Quiz</vt:lpstr>
      <vt:lpstr>Additional Slides</vt:lpstr>
      <vt:lpstr>PowerPoint Presentation</vt:lpstr>
      <vt:lpstr>Early Planetary Scientists</vt:lpstr>
      <vt:lpstr>Planets After the Invention of the Telescope</vt:lpstr>
      <vt:lpstr>A Brief Timeline of Exoplanet Discoveries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John Maple</cp:lastModifiedBy>
  <cp:revision>16</cp:revision>
  <dcterms:created xsi:type="dcterms:W3CDTF">2024-04-12T15:24:31Z</dcterms:created>
  <dcterms:modified xsi:type="dcterms:W3CDTF">2025-09-08T13:57:15Z</dcterms:modified>
</cp:coreProperties>
</file>